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72DF-8BED-4E62-8A0D-AFFA49593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2CE5E-E0A6-4C7E-A179-49BDE266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9EA5-E131-477B-9BE9-6617ECE1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7AF1-E242-487E-8ED6-A761C80E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5E27B-4B7E-4B34-8EEE-08FE95C5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7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F7B7-3DF0-4020-8E72-850B4FDB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62B56-E853-4AA8-8F05-2C1439E5D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5602-56C1-4D77-B313-3F167EC8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A414-67EB-425F-B1C8-9661DA93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A0043-2106-48FF-961E-06906DF3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7D68A-A5C7-4AEE-AD7A-2EFE7FA88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11476-AD60-405F-8EE7-2CB629583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183F-44FE-4F90-BA8D-F58EFC74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DE06-4462-4D5E-8434-A4F3F665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6951-04D3-4F28-957B-A7F7CF2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5DBF-CB27-47C2-8B13-E222381A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B6B6-D0FB-4395-A45D-3E5882FA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AAD2-233B-4315-9C9C-DC9B0F7D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BA506-9A71-4B1C-92A9-3F2A0A3A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6908-0A11-4350-9AB3-B19C30D2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3E2C-0FA1-4061-A6DD-E0151157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4300F-5F10-4584-86E5-8AB765C06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2297C-BF3D-4E95-876C-52871D93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C868D-C640-4A09-BE45-F6D6C5C5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7B0A-FADF-40E2-9B4D-EF671580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F119-01CF-4773-ADDB-556B3853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D6B0-0621-4EE9-AD11-F3ACA8DD6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2FD91-6958-404C-B404-601A04F50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E5117-420A-42F6-BFD1-6648AAA8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672A-9820-4D14-8632-CF18E208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34064-BCA2-4D33-85B7-CA98B840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4344-298E-4841-BEA2-FAD1B4F8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59322-3413-4EF7-8A51-AFD17B6C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3046F-0FD6-48AA-83BD-AB62D93FA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2997B-65BB-4CC6-B87E-8C9BC949E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7404A-B369-47AE-9D6E-36E3D5823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7EC17-57C4-4BEB-A528-F1594466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5740A-69E0-46BC-A9B6-44CC34D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3E4F9-96FF-47E2-B5CC-A9BAB7C6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399C-D80D-4A40-B864-D1D6120C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999CB-08DB-4B91-B291-0B668330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C34F5-F702-4AEC-8757-5BDFB64F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3F004-9388-4854-9555-CA9069C7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83D62-75B0-4F04-A058-549ACE41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0569-167F-49C0-8909-5F074EE6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D294E-7A6D-4547-A6B0-70CAB18A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5EA7-291B-48A7-AAF3-CFAED91E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655C-5680-4AF8-8AB1-C750DC0D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2F51-2E25-4540-9CDF-C052B08DF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46163-8CDC-4ACB-AD4B-60FAB22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C16F1-C21D-4413-8544-1B3CDDF5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479AC-00E0-4539-BE09-7DD7DE23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D068-DCAA-4BE7-9CB9-8171741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BE889-60EF-4D2E-BE72-659DAB1A6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4E849-18DD-472B-8EED-15EF095A6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5FF5F-B9CC-4E77-970E-C32DAAB4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C3E0F-DEBD-4882-9673-1A79DFB8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6C1FB-41AF-469E-AD41-113E1E72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10F42-485B-447F-BFF6-F3B28EC2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527AB-38CB-47DA-8A86-B8D5713EA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AEE-817B-4DEB-9156-3D648D167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50CF-1A60-44A2-814A-EB0E566E2BFD}" type="datetimeFigureOut">
              <a:rPr lang="en-US" smtClean="0"/>
              <a:t>12/09/2020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72FA0-D5CB-43D6-A009-3A1096A7E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8DF5E-8E1E-4A54-9D4B-05D1C9E2D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E709-8550-48EB-B02A-AEA672A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27F6-4A30-4F53-B1C9-A3C24EA83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/>
              <a:t>Classroom management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337D0-89F7-471E-8F4B-EEBA17457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33E7-1AE7-48D9-93A3-3867494A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A335-D353-4717-8D14-52EB9424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Making on-the-spot decisions:</a:t>
            </a:r>
          </a:p>
          <a:p>
            <a:pPr lvl="1"/>
            <a:r>
              <a:rPr lang="sr-Latn-BA" dirty="0"/>
              <a:t>T</a:t>
            </a:r>
            <a:r>
              <a:rPr lang="en-US" dirty="0"/>
              <a:t>he dynamics in the classroom cannot be fully predicted </a:t>
            </a:r>
            <a:endParaRPr lang="sr-Latn-BA" dirty="0"/>
          </a:p>
          <a:p>
            <a:pPr lvl="1"/>
            <a:r>
              <a:rPr lang="sr-Latn-BA" dirty="0"/>
              <a:t>T</a:t>
            </a:r>
            <a:r>
              <a:rPr lang="en-US" dirty="0" err="1"/>
              <a:t>eachers</a:t>
            </a:r>
            <a:r>
              <a:rPr lang="en-US" dirty="0"/>
              <a:t> sometimes have to or choose to adapt their teaching to what they currently consider ‘urgent’, necessary or more important</a:t>
            </a:r>
            <a:endParaRPr lang="sr-Latn-BA" dirty="0"/>
          </a:p>
          <a:p>
            <a:pPr lvl="1"/>
            <a:r>
              <a:rPr lang="sr-Latn-BA" dirty="0"/>
              <a:t>N</a:t>
            </a:r>
            <a:r>
              <a:rPr lang="en-US" dirty="0" err="1"/>
              <a:t>ot</a:t>
            </a:r>
            <a:r>
              <a:rPr lang="en-US" dirty="0"/>
              <a:t> always easy for novice teachers </a:t>
            </a:r>
            <a:endParaRPr lang="sr-Latn-BA" dirty="0"/>
          </a:p>
          <a:p>
            <a:pPr lvl="1"/>
            <a:r>
              <a:rPr lang="sr-Latn-BA"/>
              <a:t>Improves with more experience and better training</a:t>
            </a:r>
            <a:endParaRPr lang="sr-Latn-BA" dirty="0"/>
          </a:p>
          <a:p>
            <a:pPr lvl="1"/>
            <a:r>
              <a:rPr lang="sr-Latn-BA" dirty="0"/>
              <a:t>Monitoring, being attentive, understanding what is going on and being aware of the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5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79B8-7922-49AC-A83F-985888C5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F9D-85EA-48F2-91BE-682BF154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5622"/>
            <a:ext cx="10515600" cy="5788241"/>
          </a:xfrm>
        </p:spPr>
        <p:txBody>
          <a:bodyPr>
            <a:normAutofit/>
          </a:bodyPr>
          <a:lstStyle/>
          <a:p>
            <a:r>
              <a:rPr lang="sr-Latn-BA" dirty="0"/>
              <a:t>Teachers have to pay attention to a number of practical elements</a:t>
            </a:r>
          </a:p>
          <a:p>
            <a:r>
              <a:rPr lang="sr-Latn-BA" dirty="0"/>
              <a:t>Important in creating conditions for learning</a:t>
            </a:r>
          </a:p>
          <a:p>
            <a:r>
              <a:rPr lang="sr-Latn-BA" dirty="0"/>
              <a:t>Involves:</a:t>
            </a:r>
          </a:p>
          <a:p>
            <a:pPr lvl="1"/>
            <a:r>
              <a:rPr lang="en-US" dirty="0"/>
              <a:t>grouping students and arranging seating</a:t>
            </a:r>
          </a:p>
          <a:p>
            <a:pPr lvl="1"/>
            <a:r>
              <a:rPr lang="en-US" dirty="0"/>
              <a:t>setting up and sequencing activities</a:t>
            </a:r>
          </a:p>
          <a:p>
            <a:pPr lvl="1"/>
            <a:r>
              <a:rPr lang="en-US" dirty="0"/>
              <a:t>giving clear instruction and monitoring the students’ work</a:t>
            </a:r>
          </a:p>
          <a:p>
            <a:pPr lvl="1"/>
            <a:r>
              <a:rPr lang="en-US" dirty="0"/>
              <a:t>timing and bringing activities to an end</a:t>
            </a:r>
          </a:p>
          <a:p>
            <a:pPr lvl="1"/>
            <a:r>
              <a:rPr lang="en-US" dirty="0"/>
              <a:t>establishing authority if necessary</a:t>
            </a:r>
          </a:p>
          <a:p>
            <a:pPr lvl="1"/>
            <a:r>
              <a:rPr lang="en-US" dirty="0"/>
              <a:t>maintaining discipline and dealing  with unexpected situations</a:t>
            </a:r>
          </a:p>
          <a:p>
            <a:pPr lvl="1"/>
            <a:r>
              <a:rPr lang="en-US" dirty="0"/>
              <a:t>gathering and holding attention</a:t>
            </a:r>
          </a:p>
          <a:p>
            <a:pPr lvl="1"/>
            <a:r>
              <a:rPr lang="en-US" dirty="0"/>
              <a:t>using the board clearly</a:t>
            </a:r>
          </a:p>
          <a:p>
            <a:pPr lvl="1"/>
            <a:r>
              <a:rPr lang="en-US" dirty="0"/>
              <a:t>using other teaching aids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6896-61B3-4E0E-8467-B59D0B09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2C51-7912-4B89-8E17-E5B98A97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speaking clearly at an appropriate volume and speed</a:t>
            </a:r>
          </a:p>
          <a:p>
            <a:pPr lvl="1"/>
            <a:r>
              <a:rPr lang="en-US" dirty="0"/>
              <a:t>grading the complexity of language items</a:t>
            </a:r>
          </a:p>
          <a:p>
            <a:pPr lvl="1"/>
            <a:r>
              <a:rPr lang="en-US" dirty="0"/>
              <a:t>paying attention evenly to all the students </a:t>
            </a:r>
          </a:p>
          <a:p>
            <a:pPr lvl="1"/>
            <a:r>
              <a:rPr lang="en-US" dirty="0"/>
              <a:t>listening to their students attentively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9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E68C-3B40-44C1-A385-89588266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4F4F-47BC-462B-A0F5-41C97C45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Organising activities:</a:t>
            </a:r>
          </a:p>
          <a:p>
            <a:pPr lvl="1"/>
            <a:r>
              <a:rPr lang="sr-Latn-BA" dirty="0"/>
              <a:t>One of the crucial roles – selecting activities and ordering them carefully</a:t>
            </a:r>
          </a:p>
          <a:p>
            <a:pPr lvl="1"/>
            <a:r>
              <a:rPr lang="sr-Latn-BA" dirty="0"/>
              <a:t>It is wise to prepare more or to have extra ones for weak students</a:t>
            </a:r>
          </a:p>
          <a:p>
            <a:pPr lvl="1"/>
            <a:r>
              <a:rPr lang="sr-Latn-BA" dirty="0"/>
              <a:t>Providing clear oral instruction </a:t>
            </a:r>
          </a:p>
          <a:p>
            <a:pPr lvl="1"/>
            <a:r>
              <a:rPr lang="sr-Latn-BA" dirty="0"/>
              <a:t>Estimating the time</a:t>
            </a:r>
          </a:p>
          <a:p>
            <a:pPr lvl="1"/>
            <a:r>
              <a:rPr lang="sr-Latn-BA" dirty="0"/>
              <a:t>Monitoring work – deciding when to finish and how to do it (keep most of the group engaged)</a:t>
            </a:r>
          </a:p>
          <a:p>
            <a:pPr lvl="1"/>
            <a:r>
              <a:rPr lang="sr-Latn-BA" dirty="0"/>
              <a:t>Ordering often requires sequencing</a:t>
            </a:r>
          </a:p>
          <a:p>
            <a:pPr lvl="1"/>
            <a:r>
              <a:rPr lang="sr-Latn-BA" dirty="0"/>
              <a:t>Ballance (controlled and uncontrolled)</a:t>
            </a:r>
          </a:p>
        </p:txBody>
      </p:sp>
    </p:spTree>
    <p:extLst>
      <p:ext uri="{BB962C8B-B14F-4D97-AF65-F5344CB8AC3E}">
        <p14:creationId xmlns:p14="http://schemas.microsoft.com/office/powerpoint/2010/main" val="219205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E9B8-D2A3-4A53-B585-A26F31C5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Grouping students and arranging seating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C579-76D4-47EA-9239-5AFE335F00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/>
              <a:t>Orderly rows:</a:t>
            </a:r>
          </a:p>
          <a:p>
            <a:r>
              <a:rPr lang="sr-Latn-BA" dirty="0"/>
              <a:t>Appropriate for presenting new items, writing on the board, watching videos or presentations, also for individual work</a:t>
            </a:r>
          </a:p>
          <a:p>
            <a:r>
              <a:rPr lang="sr-Latn-BA" dirty="0"/>
              <a:t>The teacher must move along the rows</a:t>
            </a:r>
          </a:p>
          <a:p>
            <a:r>
              <a:rPr lang="sr-Latn-BA" dirty="0"/>
              <a:t>Better to avoid chain-drills and select students randomly</a:t>
            </a:r>
          </a:p>
          <a:p>
            <a:r>
              <a:rPr lang="sr-Latn-BA" dirty="0"/>
              <a:t>Not suitable for group work and speaking skills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3728C-AF28-4B8E-A5F4-77C869514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4922" y="2416196"/>
            <a:ext cx="2536156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2E1E-B27A-4B37-A13F-71602DD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4664-BF8D-496C-A6AC-84E4678A0A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/>
              <a:t>A pair work seating arrangement</a:t>
            </a:r>
          </a:p>
          <a:p>
            <a:pPr lvl="1"/>
            <a:r>
              <a:rPr lang="sr-Latn-BA" dirty="0"/>
              <a:t>Good for speaking activities </a:t>
            </a:r>
          </a:p>
          <a:p>
            <a:pPr lvl="1"/>
            <a:r>
              <a:rPr lang="sr-Latn-BA" dirty="0"/>
              <a:t>Perfect for activities that require hiding (information gap)</a:t>
            </a:r>
          </a:p>
          <a:p>
            <a:pPr lvl="1"/>
            <a:r>
              <a:rPr lang="sr-Latn-BA" dirty="0"/>
              <a:t>Useful for collaborative reading or when strong students help weak ones</a:t>
            </a:r>
          </a:p>
          <a:p>
            <a:pPr lvl="1"/>
            <a:r>
              <a:rPr lang="sr-Latn-BA" dirty="0"/>
              <a:t>not really suitable when students have to look at the board if they face each other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464D02-2929-44F0-AE12-1DCD63587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7598" y="2468017"/>
            <a:ext cx="2450804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BFCE-B5F7-4E18-BD1F-73D48CB8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FA79-41E7-42CA-BE9B-94EDE7457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9675"/>
            <a:ext cx="5181600" cy="4967288"/>
          </a:xfrm>
        </p:spPr>
        <p:txBody>
          <a:bodyPr>
            <a:normAutofit/>
          </a:bodyPr>
          <a:lstStyle/>
          <a:p>
            <a:r>
              <a:rPr lang="sr-Latn-BA" dirty="0"/>
              <a:t>Whole class seating:</a:t>
            </a:r>
          </a:p>
          <a:p>
            <a:pPr lvl="1"/>
            <a:r>
              <a:rPr lang="sr-Latn-BA" dirty="0"/>
              <a:t>In a shape of a rectangle, circle or horse-shoe</a:t>
            </a:r>
          </a:p>
          <a:p>
            <a:pPr lvl="1"/>
            <a:r>
              <a:rPr lang="sr-Latn-BA" dirty="0"/>
              <a:t>Not suitable for large groups</a:t>
            </a:r>
          </a:p>
          <a:p>
            <a:pPr lvl="1"/>
            <a:r>
              <a:rPr lang="sr-Latn-BA" dirty="0"/>
              <a:t>Some students have the side-view of the board</a:t>
            </a:r>
          </a:p>
          <a:p>
            <a:pPr lvl="1"/>
            <a:r>
              <a:rPr lang="sr-Latn-BA" dirty="0"/>
              <a:t>Great in smaller groups</a:t>
            </a:r>
          </a:p>
          <a:p>
            <a:pPr lvl="1"/>
            <a:r>
              <a:rPr lang="sr-Latn-BA" dirty="0"/>
              <a:t>Eye-contact, communication</a:t>
            </a:r>
          </a:p>
          <a:p>
            <a:pPr lvl="1"/>
            <a:r>
              <a:rPr lang="sr-Latn-BA" dirty="0"/>
              <a:t>Easy supervision</a:t>
            </a:r>
          </a:p>
          <a:p>
            <a:pPr lvl="1"/>
            <a:r>
              <a:rPr lang="sr-Latn-BA" dirty="0"/>
              <a:t>Everyone can see the teacher and other students</a:t>
            </a:r>
          </a:p>
          <a:p>
            <a:pPr lvl="1"/>
            <a:r>
              <a:rPr lang="sr-Latn-BA" dirty="0"/>
              <a:t>Suitable for whole-class, individual or pair work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1B42A-55FA-437B-B1E7-A1FC525F5F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9791" y="1600201"/>
            <a:ext cx="2916472" cy="3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6314-DF39-406C-84D0-88BDF3CD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02641-E645-45A0-9E79-18CDC39030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/>
              <a:t>Small group seating</a:t>
            </a:r>
          </a:p>
          <a:p>
            <a:pPr lvl="1"/>
            <a:r>
              <a:rPr lang="sr-Latn-BA" dirty="0"/>
              <a:t>Often requires moving desks and it thus avoided</a:t>
            </a:r>
          </a:p>
          <a:p>
            <a:pPr lvl="1"/>
            <a:r>
              <a:rPr lang="sr-Latn-BA" dirty="0"/>
              <a:t>Great whenever group work is required</a:t>
            </a:r>
          </a:p>
          <a:p>
            <a:pPr lvl="1"/>
            <a:r>
              <a:rPr lang="sr-Latn-BA" dirty="0"/>
              <a:t>Easy supervision</a:t>
            </a:r>
          </a:p>
          <a:p>
            <a:pPr lvl="1"/>
            <a:r>
              <a:rPr lang="sr-Latn-BA" dirty="0"/>
              <a:t>Less convinient for whole class activities and presentations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43D497-E707-4937-8260-4385983BD0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8975" y="1840916"/>
            <a:ext cx="2952475" cy="36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3600-0D01-4685-ABAD-EDF2E22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82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124D-02ED-4E42-991D-98FA3160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6324600"/>
          </a:xfrm>
        </p:spPr>
        <p:txBody>
          <a:bodyPr/>
          <a:lstStyle/>
          <a:p>
            <a:r>
              <a:rPr lang="sr-Latn-BA" dirty="0"/>
              <a:t>Providing clear input</a:t>
            </a:r>
          </a:p>
          <a:p>
            <a:pPr lvl="1"/>
            <a:r>
              <a:rPr lang="sr-Latn-BA" dirty="0"/>
              <a:t>Some technical aspects also important</a:t>
            </a:r>
          </a:p>
          <a:p>
            <a:pPr lvl="1"/>
            <a:r>
              <a:rPr lang="sr-Latn-BA" dirty="0"/>
              <a:t>Students should hear well</a:t>
            </a:r>
          </a:p>
          <a:p>
            <a:pPr lvl="1"/>
            <a:r>
              <a:rPr lang="sr-Latn-BA" dirty="0"/>
              <a:t>Teachers should be loud enough </a:t>
            </a:r>
          </a:p>
          <a:p>
            <a:pPr lvl="1"/>
            <a:r>
              <a:rPr lang="sr-Latn-BA" dirty="0"/>
              <a:t>The voice should sound natural</a:t>
            </a:r>
          </a:p>
          <a:p>
            <a:pPr lvl="1"/>
            <a:r>
              <a:rPr lang="sr-Latn-BA" dirty="0"/>
              <a:t>Maintaining discipline essential to reduce vocal effort</a:t>
            </a:r>
          </a:p>
          <a:p>
            <a:pPr lvl="1"/>
            <a:r>
              <a:rPr lang="sr-Latn-BA" dirty="0"/>
              <a:t>Using the board well is also important</a:t>
            </a:r>
          </a:p>
          <a:p>
            <a:pPr lvl="1"/>
            <a:r>
              <a:rPr lang="sr-Latn-BA" dirty="0"/>
              <a:t>It should be well organized and visible from the last rows</a:t>
            </a:r>
          </a:p>
          <a:p>
            <a:pPr lvl="1"/>
            <a:r>
              <a:rPr lang="sr-Latn-BA" dirty="0"/>
              <a:t>Important parts should be emphasised</a:t>
            </a:r>
          </a:p>
          <a:p>
            <a:pPr lvl="1"/>
            <a:r>
              <a:rPr lang="sr-Latn-BA" dirty="0"/>
              <a:t>Selecting the items that should be written – important </a:t>
            </a:r>
          </a:p>
          <a:p>
            <a:pPr lvl="1"/>
            <a:r>
              <a:rPr lang="sr-Latn-BA" dirty="0"/>
              <a:t>The timing of the writing </a:t>
            </a:r>
          </a:p>
          <a:p>
            <a:pPr lvl="1"/>
            <a:r>
              <a:rPr lang="sr-Latn-BA" dirty="0"/>
              <a:t>The position of the teacher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D7210-665F-45B1-A92C-F61C3E76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4667249"/>
            <a:ext cx="6902906" cy="18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476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Classroom management</vt:lpstr>
      <vt:lpstr>PowerPoint Presentation</vt:lpstr>
      <vt:lpstr>PowerPoint Presentation</vt:lpstr>
      <vt:lpstr>PowerPoint Presentation</vt:lpstr>
      <vt:lpstr>Grouping students and arranging seating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</dc:title>
  <dc:creator>Vesna Pilipovic</dc:creator>
  <cp:lastModifiedBy>Vesna Pilipovic</cp:lastModifiedBy>
  <cp:revision>5</cp:revision>
  <dcterms:created xsi:type="dcterms:W3CDTF">2020-12-09T15:34:49Z</dcterms:created>
  <dcterms:modified xsi:type="dcterms:W3CDTF">2020-12-09T16:23:44Z</dcterms:modified>
</cp:coreProperties>
</file>