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6" d="100"/>
          <a:sy n="86" d="100"/>
        </p:scale>
        <p:origin x="562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BD72DF-8BED-4E62-8A0D-AFFA4959301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6C2CE5E-E0A6-4C7E-A179-49BDE2665DB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DB29EA5-E131-477B-9BE9-6617ECE101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EB50CF-1A60-44A2-814A-EB0E566E2BFD}" type="datetimeFigureOut">
              <a:rPr lang="en-US" smtClean="0"/>
              <a:t>12/09/2020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9227AF1-E242-487E-8ED6-A761C80EB9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E75E27B-4B7E-4B34-8EEE-08FE95C56F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D3E709-8550-48EB-B02A-AEA672ACC1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51752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E0F7B7-3DF0-4020-8E72-850B4FDBC7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5862B56-E853-4AA8-8F05-2C1439E5D00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71A5602-56C1-4D77-B313-3F167EC876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EB50CF-1A60-44A2-814A-EB0E566E2BFD}" type="datetimeFigureOut">
              <a:rPr lang="en-US" smtClean="0"/>
              <a:t>12/09/2020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1D6A414-67EB-425F-B1C8-9661DA936D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FA0043-2106-48FF-961E-06906DF3ED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D3E709-8550-48EB-B02A-AEA672ACC1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8790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157D68A-A5C7-4AEE-AD7A-2EFE7FA884B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EF11476-AD60-405F-8EE7-2CB62958368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7EC183F-44FE-4F90-BA8D-F58EFC749B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EB50CF-1A60-44A2-814A-EB0E566E2BFD}" type="datetimeFigureOut">
              <a:rPr lang="en-US" smtClean="0"/>
              <a:t>12/09/2020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F80DE06-4462-4D5E-8434-A4F3F665ED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2516951-04D3-4F28-957B-A7F7CF2B6F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D3E709-8550-48EB-B02A-AEA672ACC1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68367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975DBF-CB27-47C2-8B13-E222381AFA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786B6B6-D0FB-4395-A45D-3E5882FA3CD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C9BAAD2-233B-4315-9C9C-DC9B0F7DCA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EB50CF-1A60-44A2-814A-EB0E566E2BFD}" type="datetimeFigureOut">
              <a:rPr lang="en-US" smtClean="0"/>
              <a:t>12/09/2020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67BA506-9A71-4B1C-92A9-3F2A0A3A05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CA76908-0A11-4350-9AB3-B19C30D21F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D3E709-8550-48EB-B02A-AEA672ACC1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13417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533E2C-0FA1-4061-A6DD-E01511576A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034300F-5F10-4584-86E5-8AB765C060A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F32297C-BF3D-4E95-876C-52871D9373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EB50CF-1A60-44A2-814A-EB0E566E2BFD}" type="datetimeFigureOut">
              <a:rPr lang="en-US" smtClean="0"/>
              <a:t>12/09/2020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68C868D-C640-4A09-BE45-F6D6C5C5F3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E2D7B0A-FADF-40E2-9B4D-EF671580BA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D3E709-8550-48EB-B02A-AEA672ACC1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2636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FAF119-01CF-4773-ADDB-556B385309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221D6B0-0621-4EE9-AD11-F3ACA8DD6BD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C12FD91-6958-404C-B404-601A04F500F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59E5117-420A-42F6-BFD1-6648AAA809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EB50CF-1A60-44A2-814A-EB0E566E2BFD}" type="datetimeFigureOut">
              <a:rPr lang="en-US" smtClean="0"/>
              <a:t>12/09/2020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2BF672A-9820-4D14-8632-CF18E2082F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234064-BCA2-4D33-85B7-CA98B84038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D3E709-8550-48EB-B02A-AEA672ACC1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05702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354344-298E-4841-BEA2-FAD1B4F84C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5059322-3413-4EF7-8A51-AFD17B6C272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D63046F-0FD6-48AA-83BD-AB62D93FAC9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852997B-65BB-4CC6-B87E-8C9BC949E0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87404A-B369-47AE-9D6E-36E3D582332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1D7EC17-57C4-4BEB-A528-F1594466E8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EB50CF-1A60-44A2-814A-EB0E566E2BFD}" type="datetimeFigureOut">
              <a:rPr lang="en-US" smtClean="0"/>
              <a:t>12/09/2020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845740A-69E0-46BC-A9B6-44CC34D77A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F23E4F9-96FF-47E2-B5CC-A9BAB7C6CD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D3E709-8550-48EB-B02A-AEA672ACC1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10851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96399C-D80D-4A40-B864-D1D6120C50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2A999CB-08DB-4B91-B291-0B668330D8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EB50CF-1A60-44A2-814A-EB0E566E2BFD}" type="datetimeFigureOut">
              <a:rPr lang="en-US" smtClean="0"/>
              <a:t>12/09/2020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15C34F5-F702-4AEC-8757-5BDFB64FD9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883F004-9388-4854-9555-CA9069C75F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D3E709-8550-48EB-B02A-AEA672ACC1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7914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AE83D62-75B0-4F04-A058-549ACE41EF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EB50CF-1A60-44A2-814A-EB0E566E2BFD}" type="datetimeFigureOut">
              <a:rPr lang="en-US" smtClean="0"/>
              <a:t>12/09/2020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E830569-167F-49C0-8909-5F074EE6C1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A1D294E-7A6D-4547-A6B0-70CAB18A69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D3E709-8550-48EB-B02A-AEA672ACC1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15737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8D5EA7-291B-48A7-AAF3-CFAED91E90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B81655C-5680-4AF8-8AB1-C750DC0D85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3892F51-2E25-4540-9CDF-C052B08DF51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8546163-8CDC-4ACB-AD4B-60FAB221B7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EB50CF-1A60-44A2-814A-EB0E566E2BFD}" type="datetimeFigureOut">
              <a:rPr lang="en-US" smtClean="0"/>
              <a:t>12/09/2020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5CC16F1-C21D-4413-8544-1B3CDDF5CF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FD479AC-00E0-4539-BE09-7DD7DE23AD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D3E709-8550-48EB-B02A-AEA672ACC1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1813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AED068-DCAA-4BE7-9CB9-8171741FC6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BDBE889-60EF-4D2E-BE72-659DAB1A6C7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E14E849-18DD-472B-8EED-15EF095A6EA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985FF5F-B9CC-4E77-970E-C32DAAB4F3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EB50CF-1A60-44A2-814A-EB0E566E2BFD}" type="datetimeFigureOut">
              <a:rPr lang="en-US" smtClean="0"/>
              <a:t>12/09/2020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B1C3E0F-DEBD-4882-9673-1A79DFB884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696C1FB-41AF-469E-AD41-113E1E724E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D3E709-8550-48EB-B02A-AEA672ACC1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44811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9010F42-485B-447F-BFF6-F3B28EC240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B6527AB-38CB-47DA-8A86-B8D5713EA7E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BBF3AEE-817B-4DEB-9156-3D648D16777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EB50CF-1A60-44A2-814A-EB0E566E2BFD}" type="datetimeFigureOut">
              <a:rPr lang="en-US" smtClean="0"/>
              <a:t>12/09/2020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8772FA0-D5CB-43D6-A009-3A1096A7EBB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3A8DF5E-8E1E-4A54-9D4B-05D1C9E2DAC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D3E709-8550-48EB-B02A-AEA672ACC1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75100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C327F6-4A30-4F53-B1C9-A3C24EA8304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r-Latn-BA" dirty="0"/>
              <a:t>Classroom management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78337D0-89F7-471E-8F4B-EEBA174579E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948553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8F33E7-1AE7-48D9-93A3-3867494A9C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F72A335-D353-4717-8D14-52EB9424E14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BA" dirty="0"/>
              <a:t>Making on-the-spot decisions:</a:t>
            </a:r>
          </a:p>
          <a:p>
            <a:pPr lvl="1"/>
            <a:r>
              <a:rPr lang="sr-Latn-BA" dirty="0"/>
              <a:t>T</a:t>
            </a:r>
            <a:r>
              <a:rPr lang="en-US" dirty="0"/>
              <a:t>he dynamics in the classroom cannot be fully predicted </a:t>
            </a:r>
            <a:endParaRPr lang="sr-Latn-BA" dirty="0"/>
          </a:p>
          <a:p>
            <a:pPr lvl="1"/>
            <a:r>
              <a:rPr lang="sr-Latn-BA" dirty="0"/>
              <a:t>T</a:t>
            </a:r>
            <a:r>
              <a:rPr lang="en-US" dirty="0" err="1"/>
              <a:t>eachers</a:t>
            </a:r>
            <a:r>
              <a:rPr lang="en-US" dirty="0"/>
              <a:t> sometimes have to or choose to adapt their teaching to what they currently consider ‘urgent’, necessary or more important</a:t>
            </a:r>
            <a:endParaRPr lang="sr-Latn-BA" dirty="0"/>
          </a:p>
          <a:p>
            <a:pPr lvl="1"/>
            <a:r>
              <a:rPr lang="sr-Latn-BA" dirty="0"/>
              <a:t>N</a:t>
            </a:r>
            <a:r>
              <a:rPr lang="en-US" dirty="0" err="1"/>
              <a:t>ot</a:t>
            </a:r>
            <a:r>
              <a:rPr lang="en-US" dirty="0"/>
              <a:t> always easy for novice teachers </a:t>
            </a:r>
            <a:endParaRPr lang="sr-Latn-BA" dirty="0"/>
          </a:p>
          <a:p>
            <a:pPr lvl="1"/>
            <a:r>
              <a:rPr lang="sr-Latn-BA"/>
              <a:t>Improves with more experience and better training</a:t>
            </a:r>
            <a:endParaRPr lang="sr-Latn-BA" dirty="0"/>
          </a:p>
          <a:p>
            <a:pPr lvl="1"/>
            <a:r>
              <a:rPr lang="sr-Latn-BA" dirty="0"/>
              <a:t>Monitoring, being attentive, understanding what is going on and being aware of the options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357560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F179B8-7922-49AC-A83F-985888C55F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315912"/>
          </a:xfrm>
        </p:spPr>
        <p:txBody>
          <a:bodyPr>
            <a:normAutofit fontScale="90000"/>
          </a:bodyPr>
          <a:lstStyle/>
          <a:p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6D2F9D-85EA-48F2-91BE-682BF15464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825622"/>
            <a:ext cx="10515600" cy="5788241"/>
          </a:xfrm>
        </p:spPr>
        <p:txBody>
          <a:bodyPr>
            <a:normAutofit/>
          </a:bodyPr>
          <a:lstStyle/>
          <a:p>
            <a:r>
              <a:rPr lang="sr-Latn-BA" dirty="0"/>
              <a:t>Teachers have to pay attention to a number of practical elements</a:t>
            </a:r>
          </a:p>
          <a:p>
            <a:r>
              <a:rPr lang="sr-Latn-BA" dirty="0"/>
              <a:t>Important in creating conditions for learning</a:t>
            </a:r>
          </a:p>
          <a:p>
            <a:r>
              <a:rPr lang="sr-Latn-BA" dirty="0"/>
              <a:t>Involves:</a:t>
            </a:r>
          </a:p>
          <a:p>
            <a:pPr lvl="1"/>
            <a:r>
              <a:rPr lang="en-US" dirty="0"/>
              <a:t>grouping students and arranging seating</a:t>
            </a:r>
          </a:p>
          <a:p>
            <a:pPr lvl="1"/>
            <a:r>
              <a:rPr lang="en-US" dirty="0"/>
              <a:t>setting up and sequencing activities</a:t>
            </a:r>
          </a:p>
          <a:p>
            <a:pPr lvl="1"/>
            <a:r>
              <a:rPr lang="en-US" dirty="0"/>
              <a:t>giving clear instruction and monitoring the students’ work</a:t>
            </a:r>
          </a:p>
          <a:p>
            <a:pPr lvl="1"/>
            <a:r>
              <a:rPr lang="en-US" dirty="0"/>
              <a:t>timing and bringing activities to an end</a:t>
            </a:r>
          </a:p>
          <a:p>
            <a:pPr lvl="1"/>
            <a:r>
              <a:rPr lang="en-US" dirty="0"/>
              <a:t>establishing authority if necessary</a:t>
            </a:r>
          </a:p>
          <a:p>
            <a:pPr lvl="1"/>
            <a:r>
              <a:rPr lang="en-US" dirty="0"/>
              <a:t>maintaining discipline and dealing  with unexpected situations</a:t>
            </a:r>
          </a:p>
          <a:p>
            <a:pPr lvl="1"/>
            <a:r>
              <a:rPr lang="en-US" dirty="0"/>
              <a:t>gathering and holding attention</a:t>
            </a:r>
          </a:p>
          <a:p>
            <a:pPr lvl="1"/>
            <a:r>
              <a:rPr lang="en-US" dirty="0"/>
              <a:t>using the board clearly</a:t>
            </a:r>
          </a:p>
          <a:p>
            <a:pPr lvl="1"/>
            <a:r>
              <a:rPr lang="en-US" dirty="0"/>
              <a:t>using other teaching aids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813457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486896-61B3-4E0E-8467-B59D0B094A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DA62C51-7912-4B89-8E17-E5B98A97A50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en-US" dirty="0"/>
              <a:t>speaking clearly at an appropriate volume and speed</a:t>
            </a:r>
          </a:p>
          <a:p>
            <a:pPr lvl="1"/>
            <a:r>
              <a:rPr lang="en-US" dirty="0"/>
              <a:t>grading the complexity of language items</a:t>
            </a:r>
          </a:p>
          <a:p>
            <a:pPr lvl="1"/>
            <a:r>
              <a:rPr lang="en-US" dirty="0"/>
              <a:t>paying attention evenly to all the students </a:t>
            </a:r>
          </a:p>
          <a:p>
            <a:pPr lvl="1"/>
            <a:r>
              <a:rPr lang="en-US" dirty="0"/>
              <a:t>listening to their students attentively</a:t>
            </a:r>
          </a:p>
          <a:p>
            <a:pPr marL="457200" lvl="1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18947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CAE68C-3B40-44C1-A385-89588266D3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ED04F4F-47BC-462B-A0F5-41C97C454BD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BA" dirty="0"/>
              <a:t>Organising activities:</a:t>
            </a:r>
          </a:p>
          <a:p>
            <a:pPr lvl="1"/>
            <a:r>
              <a:rPr lang="sr-Latn-BA" dirty="0"/>
              <a:t>One of the crucial roles – selecting activities and ordering them carefully</a:t>
            </a:r>
          </a:p>
          <a:p>
            <a:pPr lvl="1"/>
            <a:r>
              <a:rPr lang="sr-Latn-BA" dirty="0"/>
              <a:t>It is wise to prepare more or to have extra ones for weak students</a:t>
            </a:r>
          </a:p>
          <a:p>
            <a:pPr lvl="1"/>
            <a:r>
              <a:rPr lang="sr-Latn-BA" dirty="0"/>
              <a:t>Providing clear oral instruction </a:t>
            </a:r>
          </a:p>
          <a:p>
            <a:pPr lvl="1"/>
            <a:r>
              <a:rPr lang="sr-Latn-BA" dirty="0"/>
              <a:t>Estimating the time</a:t>
            </a:r>
          </a:p>
          <a:p>
            <a:pPr lvl="1"/>
            <a:r>
              <a:rPr lang="sr-Latn-BA" dirty="0"/>
              <a:t>Monitoring work – deciding when to finish and how to do it (keep most of the group engaged)</a:t>
            </a:r>
          </a:p>
          <a:p>
            <a:pPr lvl="1"/>
            <a:r>
              <a:rPr lang="sr-Latn-BA" dirty="0"/>
              <a:t>Ordering often requires sequencing</a:t>
            </a:r>
          </a:p>
          <a:p>
            <a:pPr lvl="1"/>
            <a:r>
              <a:rPr lang="sr-Latn-BA" dirty="0"/>
              <a:t>Ballance (controlled and uncontrolled)</a:t>
            </a:r>
          </a:p>
        </p:txBody>
      </p:sp>
    </p:spTree>
    <p:extLst>
      <p:ext uri="{BB962C8B-B14F-4D97-AF65-F5344CB8AC3E}">
        <p14:creationId xmlns:p14="http://schemas.microsoft.com/office/powerpoint/2010/main" val="21920570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90E9B8-D2A3-4A53-B585-A26F31C556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BA" dirty="0"/>
              <a:t>Grouping students and arranging seating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225C579-76D4-47EA-9239-5AFE335F00DD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sr-Latn-BA" dirty="0"/>
              <a:t>Orderly rows:</a:t>
            </a:r>
          </a:p>
          <a:p>
            <a:r>
              <a:rPr lang="sr-Latn-BA" dirty="0"/>
              <a:t>Appropriate for presenting new items, writing on the board, watching videos or presentations, also for individual work</a:t>
            </a:r>
          </a:p>
          <a:p>
            <a:r>
              <a:rPr lang="sr-Latn-BA" dirty="0"/>
              <a:t>The teacher must move along the rows</a:t>
            </a:r>
          </a:p>
          <a:p>
            <a:r>
              <a:rPr lang="sr-Latn-BA" dirty="0"/>
              <a:t>Better to avoid chain-drills and select students randomly</a:t>
            </a:r>
          </a:p>
          <a:p>
            <a:r>
              <a:rPr lang="sr-Latn-BA" dirty="0"/>
              <a:t>Not suitable for group work and speaking skills</a:t>
            </a:r>
            <a:endParaRPr lang="en-US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33C3728C-AF28-4B8E-A5F4-77C869514178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7494922" y="2416196"/>
            <a:ext cx="2536156" cy="31701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95448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072E1E-B27A-4B37-A13F-71602DD439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C14664-BF8D-496C-A6AC-84E4678A0A89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sr-Latn-BA" dirty="0"/>
              <a:t>A pair work seating arrangement</a:t>
            </a:r>
          </a:p>
          <a:p>
            <a:pPr lvl="1"/>
            <a:r>
              <a:rPr lang="sr-Latn-BA" dirty="0"/>
              <a:t>Good for speaking activities </a:t>
            </a:r>
          </a:p>
          <a:p>
            <a:pPr lvl="1"/>
            <a:r>
              <a:rPr lang="sr-Latn-BA" dirty="0"/>
              <a:t>Perfect for activities that require hiding (information gap)</a:t>
            </a:r>
          </a:p>
          <a:p>
            <a:pPr lvl="1"/>
            <a:r>
              <a:rPr lang="sr-Latn-BA" dirty="0"/>
              <a:t>Useful for collaborative reading or when strong students help weak ones</a:t>
            </a:r>
          </a:p>
          <a:p>
            <a:pPr lvl="1"/>
            <a:r>
              <a:rPr lang="sr-Latn-BA" dirty="0"/>
              <a:t>not really suitable when students have to look at the board if they face each other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3E464D02-2929-44F0-AE12-1DCD6358701A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7537598" y="2468017"/>
            <a:ext cx="2450804" cy="30665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623184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B6BFCE-B5F7-4E18-BD1F-73D48CB8E0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588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242FA79-41E7-42CA-BE9B-94EDE7457B1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209675"/>
            <a:ext cx="5181600" cy="4967288"/>
          </a:xfrm>
        </p:spPr>
        <p:txBody>
          <a:bodyPr>
            <a:normAutofit/>
          </a:bodyPr>
          <a:lstStyle/>
          <a:p>
            <a:r>
              <a:rPr lang="sr-Latn-BA" dirty="0"/>
              <a:t>Whole class seating:</a:t>
            </a:r>
          </a:p>
          <a:p>
            <a:pPr lvl="1"/>
            <a:r>
              <a:rPr lang="sr-Latn-BA" dirty="0"/>
              <a:t>In a shape of a rectangle, circle or horse-shoe</a:t>
            </a:r>
          </a:p>
          <a:p>
            <a:pPr lvl="1"/>
            <a:r>
              <a:rPr lang="sr-Latn-BA" dirty="0"/>
              <a:t>Not suitable for large groups</a:t>
            </a:r>
          </a:p>
          <a:p>
            <a:pPr lvl="1"/>
            <a:r>
              <a:rPr lang="sr-Latn-BA" dirty="0"/>
              <a:t>Some students have the side-view of the board</a:t>
            </a:r>
          </a:p>
          <a:p>
            <a:pPr lvl="1"/>
            <a:r>
              <a:rPr lang="sr-Latn-BA" dirty="0"/>
              <a:t>Great in smaller groups</a:t>
            </a:r>
          </a:p>
          <a:p>
            <a:pPr lvl="1"/>
            <a:r>
              <a:rPr lang="sr-Latn-BA" dirty="0"/>
              <a:t>Eye-contact, communication</a:t>
            </a:r>
          </a:p>
          <a:p>
            <a:pPr lvl="1"/>
            <a:r>
              <a:rPr lang="sr-Latn-BA" dirty="0"/>
              <a:t>Easy supervision</a:t>
            </a:r>
          </a:p>
          <a:p>
            <a:pPr lvl="1"/>
            <a:r>
              <a:rPr lang="sr-Latn-BA" dirty="0"/>
              <a:t>Everyone can see the teacher and other students</a:t>
            </a:r>
          </a:p>
          <a:p>
            <a:pPr lvl="1"/>
            <a:r>
              <a:rPr lang="sr-Latn-BA" dirty="0"/>
              <a:t>Suitable for whole-class, individual or pair work </a:t>
            </a:r>
            <a:endParaRPr lang="en-US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4E31B42A-55FA-437B-B1E7-A1FC525F5FE1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7549791" y="1600201"/>
            <a:ext cx="2916472" cy="36492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416212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886314-DF39-406C-84D0-88BDF3CD59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9602641-E645-45A0-9E79-18CDC39030C5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sr-Latn-BA" dirty="0"/>
              <a:t>Small group seating</a:t>
            </a:r>
          </a:p>
          <a:p>
            <a:pPr lvl="1"/>
            <a:r>
              <a:rPr lang="sr-Latn-BA" dirty="0"/>
              <a:t>Often requires moving desks and it thus avoided</a:t>
            </a:r>
          </a:p>
          <a:p>
            <a:pPr lvl="1"/>
            <a:r>
              <a:rPr lang="sr-Latn-BA" dirty="0"/>
              <a:t>Great whenever group work is required</a:t>
            </a:r>
          </a:p>
          <a:p>
            <a:pPr lvl="1"/>
            <a:r>
              <a:rPr lang="sr-Latn-BA" dirty="0"/>
              <a:t>Easy supervision</a:t>
            </a:r>
          </a:p>
          <a:p>
            <a:pPr lvl="1"/>
            <a:r>
              <a:rPr lang="sr-Latn-BA" dirty="0"/>
              <a:t>Less convinient for whole class activities and presentations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0743D497-E707-4937-8260-4385983BD0D1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7038975" y="1840916"/>
            <a:ext cx="2952475" cy="36997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332212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3C3600-0D01-4685-ABAD-EDF2E229BD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68274"/>
          </a:xfrm>
        </p:spPr>
        <p:txBody>
          <a:bodyPr>
            <a:normAutofit fontScale="90000"/>
          </a:bodyPr>
          <a:lstStyle/>
          <a:p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679124D-02ED-4E42-991D-98FA316024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533400"/>
            <a:ext cx="10515600" cy="6324600"/>
          </a:xfrm>
        </p:spPr>
        <p:txBody>
          <a:bodyPr/>
          <a:lstStyle/>
          <a:p>
            <a:r>
              <a:rPr lang="sr-Latn-BA" dirty="0"/>
              <a:t>Providing clear input</a:t>
            </a:r>
          </a:p>
          <a:p>
            <a:pPr lvl="1"/>
            <a:r>
              <a:rPr lang="sr-Latn-BA" dirty="0"/>
              <a:t>Some technical aspects also important</a:t>
            </a:r>
          </a:p>
          <a:p>
            <a:pPr lvl="1"/>
            <a:r>
              <a:rPr lang="sr-Latn-BA" dirty="0"/>
              <a:t>Students should hear well</a:t>
            </a:r>
          </a:p>
          <a:p>
            <a:pPr lvl="1"/>
            <a:r>
              <a:rPr lang="sr-Latn-BA" dirty="0"/>
              <a:t>Teachers should be loud enough </a:t>
            </a:r>
          </a:p>
          <a:p>
            <a:pPr lvl="1"/>
            <a:r>
              <a:rPr lang="sr-Latn-BA" dirty="0"/>
              <a:t>The voice should sound natural</a:t>
            </a:r>
          </a:p>
          <a:p>
            <a:pPr lvl="1"/>
            <a:r>
              <a:rPr lang="sr-Latn-BA" dirty="0"/>
              <a:t>Maintaining discipline essential to reduce vocal effort</a:t>
            </a:r>
          </a:p>
          <a:p>
            <a:pPr lvl="1"/>
            <a:r>
              <a:rPr lang="sr-Latn-BA" dirty="0"/>
              <a:t>Using the board well is also important</a:t>
            </a:r>
          </a:p>
          <a:p>
            <a:pPr lvl="1"/>
            <a:r>
              <a:rPr lang="sr-Latn-BA" dirty="0"/>
              <a:t>It should be well organized and visible from the last rows</a:t>
            </a:r>
          </a:p>
          <a:p>
            <a:pPr lvl="1"/>
            <a:r>
              <a:rPr lang="sr-Latn-BA" dirty="0"/>
              <a:t>Important parts should be emphasised</a:t>
            </a:r>
          </a:p>
          <a:p>
            <a:pPr lvl="1"/>
            <a:r>
              <a:rPr lang="sr-Latn-BA" dirty="0"/>
              <a:t>Selecting the items that should be written – important </a:t>
            </a:r>
          </a:p>
          <a:p>
            <a:pPr lvl="1"/>
            <a:r>
              <a:rPr lang="sr-Latn-BA" dirty="0"/>
              <a:t>The timing of the writing </a:t>
            </a:r>
          </a:p>
          <a:p>
            <a:pPr lvl="1"/>
            <a:r>
              <a:rPr lang="sr-Latn-BA" dirty="0"/>
              <a:t>The position of the teacher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D6D7210-665F-45B1-A92C-F61C3E7689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05350" y="4667249"/>
            <a:ext cx="6902906" cy="18602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306755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48</TotalTime>
  <Words>476</Words>
  <Application>Microsoft Office PowerPoint</Application>
  <PresentationFormat>Widescreen</PresentationFormat>
  <Paragraphs>68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Arial</vt:lpstr>
      <vt:lpstr>Calibri</vt:lpstr>
      <vt:lpstr>Calibri Light</vt:lpstr>
      <vt:lpstr>Office Theme</vt:lpstr>
      <vt:lpstr>Classroom management</vt:lpstr>
      <vt:lpstr>PowerPoint Presentation</vt:lpstr>
      <vt:lpstr>PowerPoint Presentation</vt:lpstr>
      <vt:lpstr>PowerPoint Presentation</vt:lpstr>
      <vt:lpstr>Grouping students and arranging seating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Classroom management</dc:title>
  <dc:creator>Vesna Pilipovic</dc:creator>
  <cp:lastModifiedBy>Vesna Pilipovic</cp:lastModifiedBy>
  <cp:revision>5</cp:revision>
  <dcterms:created xsi:type="dcterms:W3CDTF">2020-12-09T15:34:49Z</dcterms:created>
  <dcterms:modified xsi:type="dcterms:W3CDTF">2020-12-09T16:23:44Z</dcterms:modified>
</cp:coreProperties>
</file>