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2" r:id="rId4"/>
    <p:sldId id="274" r:id="rId5"/>
    <p:sldId id="273" r:id="rId6"/>
    <p:sldId id="276" r:id="rId7"/>
    <p:sldId id="275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8FDAA-9E95-4A7C-9ED7-2660B3C15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46E3E-8332-4425-892A-7C8318F88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11476-0910-4AA8-87B5-C8802AB79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B5FD5-3358-4639-9A8F-2CB265653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D5AB9-28A1-4201-AC7F-8D3207E07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4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A7A0A-3F6B-4BE9-9003-45E51368A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6D970-887A-4E53-9EB4-0966CA8F4E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87C1B-5FE6-4C29-995E-F1C87AE4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9E7F3-A865-43FD-B211-76B58817B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9CE91-7ED5-440F-96A0-9BD87B1C4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1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D729B3-099A-404A-ABE2-6D6B5FD87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6DB77-8047-43F4-A086-ED328C49A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85829-60F7-45E6-956C-87FB58B00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8B441-4B84-4EF6-B05A-4DD038684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77F55-5723-424D-87AD-2E3B4C77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33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996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385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174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864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796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23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39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280A0-0CCB-4416-86E6-1BEFA3430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9838-689D-496E-89B5-72EC8FAFE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91721-8D5C-41A7-9916-AB5A8DF79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66A849-FABD-4076-9FC8-7FF3105FD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67145-A603-4755-B80D-2058EFC7E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20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447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6507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26390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3658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344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311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5358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78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7D74-DE10-405E-A83D-75255A871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D1B59D-7C1F-4E50-AFE7-8438FF3AB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1155E-B7C1-4AE3-A428-3B3DFBDCC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792DE-061A-4636-997B-7596AD65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EEBAA-A4BD-4267-AAE5-571169187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2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0AB81-9DC4-4909-ABBE-655408B4B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3D9B6-19C6-44A3-AFED-90D65C76C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AE527-EB58-4476-9C37-0FA0D51BD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A2E1EC-266F-449E-88E1-0413B1087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98A304-1E6F-48E3-B020-BCF3F2B5E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5C7614-B890-4F0D-A531-9BC2FFF3D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7F65E-88E5-42AB-A33D-F8282E767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91895-3E9C-4344-95E6-5004D8FD1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9D9D50-19CD-4ACF-9681-710C04E9B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D4485B-8F90-4297-A3FC-A776EDE20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339362-F437-4644-BBA0-1BCFD0905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181DD7-B70F-49C1-9DAA-088F2D629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AD12FE-7E46-47CB-9FBC-5AECB90A6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CD2956-7A1C-475C-A501-156055719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3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43A7C-E2AE-42EF-8F67-E4E15BB21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F0E918-3FD0-4153-9C20-7D62DDB60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C1D2D4-7E5D-40D8-AB4C-D9B2DE13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DB398-6DD5-442D-A41D-A6624C1F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3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36CF32-18AF-4CC8-B293-938238E09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3C35C9-3BAD-492A-8DC9-F7763ABA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5F2F49-33E7-4295-B030-D6C7BCAE4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6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2309D-339C-4100-B890-79B0DF0C7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765F1-6084-4037-9CC8-C74111E73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B45BC9-8B3A-4EDA-9284-146369075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6E8223-90F3-4411-9E77-D9E58BB09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BB714-948E-4303-9226-32ED508AF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8AB77-274A-4AAF-9CED-9EC0BB2B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96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DE86F-5F69-413C-AA89-3E7DE4D7A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F55D19-468A-4485-A1E8-85E9C3D8F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107D7-AC64-47E7-B38E-A1218E72B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E049F4-EDC2-4153-A407-CB76FA7B4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E3C00-B4E6-4ACE-A4BF-15E6F94E3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644DC-91B1-4C0C-8B29-2B188844A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0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80EB97-C0BC-4805-B9AB-AD67679FD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D574D-1CE1-48A2-A411-2850BB403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DB90C-D5E0-4345-9485-E87C1BC669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7084C-2949-4F06-9ADE-40019AEC38A8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D4D8F-25DE-4B50-8B5E-ECC42C2060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796F2-45AA-4199-B408-A0A58C2E73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BFE76-6238-4F3A-BE6A-076EF3C2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8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00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6FE4E-F126-492B-A623-21BEDBD54E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1EAAC1-AD4F-4545-9F4B-5F97A230FB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905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1.2.2. </a:t>
            </a:r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methods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708597"/>
            <a:ext cx="8915400" cy="4949780"/>
          </a:xfrm>
        </p:spPr>
        <p:txBody>
          <a:bodyPr>
            <a:normAutofit/>
          </a:bodyPr>
          <a:lstStyle/>
          <a:p>
            <a:pPr marL="342900" lvl="2" indent="-342900"/>
            <a:r>
              <a:rPr lang="x-none" sz="1800" b="1" dirty="0"/>
              <a:t>The Grammar Translation Method</a:t>
            </a:r>
            <a:endParaRPr lang="sr-Latn-RS" sz="1800" b="1" dirty="0"/>
          </a:p>
          <a:p>
            <a:pPr lvl="1"/>
            <a:r>
              <a:rPr lang="en-US" sz="1800" dirty="0"/>
              <a:t>Classes are taught in the mother tongue, with little active use of the target    language.</a:t>
            </a:r>
            <a:endParaRPr lang="sr-Latn-RS" sz="1800" dirty="0"/>
          </a:p>
          <a:p>
            <a:pPr lvl="1"/>
            <a:r>
              <a:rPr lang="en-US" sz="1800" dirty="0"/>
              <a:t>Much vocabulary is taught in the form of lists of isolated words.</a:t>
            </a:r>
            <a:endParaRPr lang="sr-Latn-RS" sz="1800" dirty="0"/>
          </a:p>
          <a:p>
            <a:pPr lvl="1"/>
            <a:r>
              <a:rPr lang="en-US" sz="1800" dirty="0"/>
              <a:t>Long elaborate explanations of the intricacies of grammar are given.</a:t>
            </a:r>
            <a:endParaRPr lang="sr-Latn-RS" sz="1800" dirty="0"/>
          </a:p>
          <a:p>
            <a:pPr lvl="1"/>
            <a:r>
              <a:rPr lang="en-US" sz="1800" dirty="0"/>
              <a:t>Grammar provides the rules for putting words together and instruction often focuses on the form and inflection of words.</a:t>
            </a:r>
            <a:endParaRPr lang="sr-Latn-RS" sz="1800" dirty="0"/>
          </a:p>
          <a:p>
            <a:pPr lvl="1"/>
            <a:r>
              <a:rPr lang="en-US" sz="1800" dirty="0"/>
              <a:t>Reading of difficult classical texts is begun early.</a:t>
            </a:r>
            <a:endParaRPr lang="sr-Latn-RS" sz="1800" dirty="0"/>
          </a:p>
          <a:p>
            <a:pPr lvl="1"/>
            <a:r>
              <a:rPr lang="en-US" sz="1800" dirty="0"/>
              <a:t>Little attention is paid to the content of texts, which are treated as exercises in grammatical analysis.</a:t>
            </a:r>
            <a:endParaRPr lang="sr-Latn-RS" sz="1800" dirty="0"/>
          </a:p>
          <a:p>
            <a:pPr lvl="1"/>
            <a:r>
              <a:rPr lang="en-US" sz="1800" dirty="0"/>
              <a:t>Often the only drills are exercises in translating disconnected sentences from the target language into the mother tongue.</a:t>
            </a:r>
            <a:endParaRPr lang="sr-Latn-RS" sz="1800" dirty="0"/>
          </a:p>
          <a:p>
            <a:pPr lvl="1"/>
            <a:r>
              <a:rPr lang="en-US" sz="1800" dirty="0"/>
              <a:t>Little or no attention is given to pronunciation.</a:t>
            </a:r>
            <a:endParaRPr lang="sr-Latn-RS" sz="1800" dirty="0"/>
          </a:p>
          <a:p>
            <a:pPr marL="914400" lvl="4" indent="0">
              <a:buNone/>
            </a:pPr>
            <a:endParaRPr lang="sr-Latn-RS" sz="1600" b="1" dirty="0"/>
          </a:p>
          <a:p>
            <a:pPr lvl="1"/>
            <a:endParaRPr lang="sr-Latn-RS" b="1" dirty="0"/>
          </a:p>
          <a:p>
            <a:pPr lvl="1"/>
            <a:endParaRPr lang="sr-Latn-RS" sz="1400" dirty="0"/>
          </a:p>
        </p:txBody>
      </p:sp>
    </p:spTree>
    <p:extLst>
      <p:ext uri="{BB962C8B-B14F-4D97-AF65-F5344CB8AC3E}">
        <p14:creationId xmlns:p14="http://schemas.microsoft.com/office/powerpoint/2010/main" val="3845365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/>
            <a:r>
              <a:rPr lang="sr-Latn-RS" sz="1800" u="sng" dirty="0" err="1"/>
              <a:t>Techniques</a:t>
            </a:r>
            <a:r>
              <a:rPr lang="sr-Latn-RS" sz="1800" u="sng" dirty="0"/>
              <a:t>:</a:t>
            </a:r>
          </a:p>
          <a:p>
            <a:pPr lvl="1"/>
            <a:r>
              <a:rPr lang="en-US" sz="1800" i="1" dirty="0"/>
              <a:t>Translation</a:t>
            </a:r>
            <a:r>
              <a:rPr lang="en-US" sz="1800" dirty="0"/>
              <a:t>: students translate passages from the text in order to </a:t>
            </a:r>
            <a:r>
              <a:rPr lang="en-US" sz="1800" dirty="0" err="1"/>
              <a:t>practise</a:t>
            </a:r>
            <a:r>
              <a:rPr lang="en-US" sz="1800" dirty="0"/>
              <a:t> grammar.</a:t>
            </a:r>
            <a:endParaRPr lang="sr-Latn-RS" sz="1800" dirty="0"/>
          </a:p>
          <a:p>
            <a:pPr lvl="1"/>
            <a:r>
              <a:rPr lang="en-US" sz="1800" i="1" dirty="0" err="1"/>
              <a:t>Memorisation</a:t>
            </a:r>
            <a:r>
              <a:rPr lang="en-US" sz="1800" i="1" dirty="0"/>
              <a:t>: </a:t>
            </a:r>
            <a:r>
              <a:rPr lang="en-US" sz="1800" dirty="0"/>
              <a:t>students are expected to </a:t>
            </a:r>
            <a:r>
              <a:rPr lang="en-US" sz="1800" dirty="0" err="1"/>
              <a:t>memorise</a:t>
            </a:r>
            <a:r>
              <a:rPr lang="en-US" sz="1800" dirty="0"/>
              <a:t> long vocabulary lists, grammatical rules and paradigms.</a:t>
            </a:r>
            <a:endParaRPr lang="sr-Latn-RS" sz="1800" dirty="0"/>
          </a:p>
          <a:p>
            <a:pPr lvl="1"/>
            <a:r>
              <a:rPr lang="en-US" sz="1800" i="1" dirty="0"/>
              <a:t>Antonyms/Synonyms</a:t>
            </a:r>
            <a:r>
              <a:rPr lang="en-US" sz="1800" dirty="0"/>
              <a:t>: students look for antonyms or synonyms in a text in order to </a:t>
            </a:r>
            <a:r>
              <a:rPr lang="en-US" sz="1800" dirty="0" err="1"/>
              <a:t>practise</a:t>
            </a:r>
            <a:r>
              <a:rPr lang="en-US" sz="1800" dirty="0"/>
              <a:t> vocabulary.</a:t>
            </a:r>
            <a:endParaRPr lang="sr-Latn-RS" sz="1800" dirty="0"/>
          </a:p>
          <a:p>
            <a:pPr lvl="1"/>
            <a:r>
              <a:rPr lang="en-US" sz="1800" i="1" dirty="0"/>
              <a:t>Fill-in-the-Blanks</a:t>
            </a:r>
            <a:r>
              <a:rPr lang="en-US" sz="1800" dirty="0"/>
              <a:t>: students fill in the blanks with new vocabulary items or grammatical items that should be </a:t>
            </a:r>
            <a:r>
              <a:rPr lang="en-US" sz="1800" dirty="0" err="1"/>
              <a:t>practised</a:t>
            </a:r>
            <a:r>
              <a:rPr lang="en-US" sz="1800" dirty="0"/>
              <a:t>.</a:t>
            </a:r>
            <a:endParaRPr lang="sr-Latn-RS" sz="1800" dirty="0"/>
          </a:p>
          <a:p>
            <a:pPr lvl="1"/>
            <a:endParaRPr lang="sr-Latn-RS" sz="1800" dirty="0"/>
          </a:p>
        </p:txBody>
      </p:sp>
    </p:spTree>
    <p:extLst>
      <p:ext uri="{BB962C8B-B14F-4D97-AF65-F5344CB8AC3E}">
        <p14:creationId xmlns:p14="http://schemas.microsoft.com/office/powerpoint/2010/main" val="3029338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9687"/>
          </a:xfrm>
        </p:spPr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403797"/>
            <a:ext cx="8915400" cy="5280338"/>
          </a:xfrm>
        </p:spPr>
        <p:txBody>
          <a:bodyPr>
            <a:normAutofit/>
          </a:bodyPr>
          <a:lstStyle/>
          <a:p>
            <a:pPr marL="342900" lvl="2" indent="-342900"/>
            <a:r>
              <a:rPr lang="x-none" sz="1800" b="1" dirty="0"/>
              <a:t>The Direct Method</a:t>
            </a:r>
            <a:endParaRPr lang="sr-Latn-RS" sz="1800" b="1" dirty="0"/>
          </a:p>
          <a:p>
            <a:pPr lvl="1"/>
            <a:r>
              <a:rPr lang="en-US" sz="1800" dirty="0"/>
              <a:t>Classroom instruction is conducted exclusively in the target language.</a:t>
            </a:r>
            <a:endParaRPr lang="sr-Latn-RS" sz="1800" dirty="0"/>
          </a:p>
          <a:p>
            <a:pPr lvl="1"/>
            <a:r>
              <a:rPr lang="en-US" sz="1800" dirty="0"/>
              <a:t>Only everyday vocabulary and sentences are taught.</a:t>
            </a:r>
            <a:endParaRPr lang="sr-Latn-RS" sz="1800" dirty="0"/>
          </a:p>
          <a:p>
            <a:pPr lvl="1"/>
            <a:r>
              <a:rPr lang="en-US" sz="1800" dirty="0"/>
              <a:t>Oral communication skills are built up in a carefully graded progression </a:t>
            </a:r>
            <a:r>
              <a:rPr lang="en-US" sz="1800" dirty="0" err="1"/>
              <a:t>organised</a:t>
            </a:r>
            <a:r>
              <a:rPr lang="en-US" sz="1800" dirty="0"/>
              <a:t> around question-and-answer exchange between teachers and students in small intensive classes.</a:t>
            </a:r>
            <a:endParaRPr lang="sr-Latn-RS" sz="1800" dirty="0"/>
          </a:p>
          <a:p>
            <a:pPr lvl="1"/>
            <a:r>
              <a:rPr lang="en-US" sz="1800" dirty="0"/>
              <a:t>Grammar is taught inductively.</a:t>
            </a:r>
            <a:endParaRPr lang="sr-Latn-RS" sz="1800" dirty="0"/>
          </a:p>
          <a:p>
            <a:pPr lvl="1"/>
            <a:r>
              <a:rPr lang="en-US" sz="1800" dirty="0"/>
              <a:t>New teaching points are taught through modelling and practice.</a:t>
            </a:r>
            <a:endParaRPr lang="sr-Latn-RS" sz="1800" dirty="0"/>
          </a:p>
          <a:p>
            <a:pPr lvl="1"/>
            <a:r>
              <a:rPr lang="en-US" sz="1800" dirty="0"/>
              <a:t>Concrete vocabulary is taught through demonstration, objects and pictures; abstract vocabulary is taught by association of ideas.</a:t>
            </a:r>
            <a:endParaRPr lang="sr-Latn-RS" sz="1800" dirty="0"/>
          </a:p>
          <a:p>
            <a:pPr lvl="1"/>
            <a:r>
              <a:rPr lang="en-US" sz="1800" dirty="0"/>
              <a:t>Both speech and listening comprehension are taught.</a:t>
            </a:r>
            <a:endParaRPr lang="sr-Latn-RS" sz="1800" dirty="0"/>
          </a:p>
          <a:p>
            <a:pPr lvl="1"/>
            <a:r>
              <a:rPr lang="en-US" sz="1800" dirty="0"/>
              <a:t>Correct pronunciation and grammar are </a:t>
            </a:r>
            <a:r>
              <a:rPr lang="en-US" sz="1800" dirty="0" err="1"/>
              <a:t>emphasised</a:t>
            </a:r>
            <a:r>
              <a:rPr lang="en-US" sz="1800" dirty="0"/>
              <a:t>.</a:t>
            </a:r>
            <a:endParaRPr lang="sr-Latn-RS" sz="1800" dirty="0"/>
          </a:p>
          <a:p>
            <a:pPr marL="800100" lvl="3" indent="-342900"/>
            <a:endParaRPr lang="sr-Latn-RS" sz="1800" b="1" dirty="0"/>
          </a:p>
        </p:txBody>
      </p:sp>
    </p:spTree>
    <p:extLst>
      <p:ext uri="{BB962C8B-B14F-4D97-AF65-F5344CB8AC3E}">
        <p14:creationId xmlns:p14="http://schemas.microsoft.com/office/powerpoint/2010/main" val="1722237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22110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747233"/>
            <a:ext cx="8915400" cy="4705081"/>
          </a:xfrm>
        </p:spPr>
        <p:txBody>
          <a:bodyPr>
            <a:normAutofit/>
          </a:bodyPr>
          <a:lstStyle/>
          <a:p>
            <a:r>
              <a:rPr lang="sr-Latn-RS" u="sng" dirty="0" err="1"/>
              <a:t>Techniques</a:t>
            </a:r>
            <a:r>
              <a:rPr lang="sr-Latn-RS" dirty="0"/>
              <a:t>:</a:t>
            </a:r>
          </a:p>
          <a:p>
            <a:pPr lvl="1"/>
            <a:r>
              <a:rPr lang="en-US" i="1" dirty="0"/>
              <a:t>Reading Aloud: </a:t>
            </a:r>
            <a:r>
              <a:rPr lang="en-US" dirty="0"/>
              <a:t>students</a:t>
            </a:r>
            <a:r>
              <a:rPr lang="en-US" i="1" dirty="0"/>
              <a:t> </a:t>
            </a:r>
            <a:r>
              <a:rPr lang="en-US" dirty="0"/>
              <a:t>read sections of passages, plays or dialogues out loud.</a:t>
            </a:r>
            <a:endParaRPr lang="sr-Latn-RS" sz="1400" dirty="0"/>
          </a:p>
          <a:p>
            <a:pPr lvl="1"/>
            <a:r>
              <a:rPr lang="en-US" i="1" dirty="0"/>
              <a:t>Question and Answer Exercise</a:t>
            </a:r>
            <a:r>
              <a:rPr lang="en-US" dirty="0"/>
              <a:t>: the teacher asks questions in the target language and students answer in full sentences.</a:t>
            </a:r>
            <a:endParaRPr lang="sr-Latn-RS" sz="1400" dirty="0"/>
          </a:p>
          <a:p>
            <a:pPr lvl="1"/>
            <a:r>
              <a:rPr lang="en-US" i="1" dirty="0"/>
              <a:t>Student Self-Correction: </a:t>
            </a:r>
            <a:r>
              <a:rPr lang="en-US" dirty="0"/>
              <a:t>the teacher facilitates opportunities for students to self-correct using follow-up questions, tone, etc.</a:t>
            </a:r>
            <a:endParaRPr lang="sr-Latn-RS" sz="1400" dirty="0"/>
          </a:p>
          <a:p>
            <a:pPr lvl="1"/>
            <a:r>
              <a:rPr lang="en-US" i="1" dirty="0"/>
              <a:t>Conversation Practice</a:t>
            </a:r>
            <a:r>
              <a:rPr lang="en-US" dirty="0"/>
              <a:t>: the teacher asks students and students ask other students questions using the target language.</a:t>
            </a:r>
            <a:endParaRPr lang="sr-Latn-RS" sz="1400" dirty="0"/>
          </a:p>
          <a:p>
            <a:pPr lvl="1"/>
            <a:r>
              <a:rPr lang="en-US" i="1" dirty="0"/>
              <a:t>Fill-in-the-Blanks Exercise</a:t>
            </a:r>
            <a:r>
              <a:rPr lang="en-US" dirty="0"/>
              <a:t>: items use target language only and inductive, rather than explicit, grammar rules.</a:t>
            </a:r>
            <a:endParaRPr lang="sr-Latn-RS" sz="1400" dirty="0"/>
          </a:p>
          <a:p>
            <a:pPr lvl="1"/>
            <a:r>
              <a:rPr lang="en-US" i="1" dirty="0"/>
              <a:t>Dictation: </a:t>
            </a:r>
            <a:r>
              <a:rPr lang="en-US" dirty="0"/>
              <a:t>the teacher reads a passage aloud a number of times at various tempos, students write down what they hear.</a:t>
            </a:r>
            <a:endParaRPr lang="sr-Latn-RS" sz="1400" dirty="0"/>
          </a:p>
          <a:p>
            <a:pPr lvl="1"/>
            <a:r>
              <a:rPr lang="en-US" i="1" dirty="0"/>
              <a:t>Paragraph Writing</a:t>
            </a:r>
            <a:r>
              <a:rPr lang="en-US" dirty="0"/>
              <a:t>: students write paragraphs in their own words using the target language and various models.</a:t>
            </a:r>
            <a:endParaRPr lang="sr-Latn-RS" sz="1400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42276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64137" y="-161501"/>
            <a:ext cx="8911687" cy="1280890"/>
          </a:xfrm>
        </p:spPr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493920" y="1119389"/>
            <a:ext cx="8915400" cy="5526110"/>
          </a:xfrm>
        </p:spPr>
        <p:txBody>
          <a:bodyPr/>
          <a:lstStyle/>
          <a:p>
            <a:r>
              <a:rPr lang="en-US" sz="1600" b="1" dirty="0"/>
              <a:t>The Audio-Lingual Method (AL)</a:t>
            </a:r>
            <a:endParaRPr lang="sr-Latn-RS" sz="1600" b="1" dirty="0"/>
          </a:p>
          <a:p>
            <a:pPr lvl="1"/>
            <a:r>
              <a:rPr lang="en-US" dirty="0"/>
              <a:t>New material is presented in the form of a dialogue.</a:t>
            </a:r>
            <a:endParaRPr lang="sr-Latn-RS" dirty="0"/>
          </a:p>
          <a:p>
            <a:pPr lvl="1"/>
            <a:r>
              <a:rPr lang="en-US" dirty="0"/>
              <a:t>Teaching materials are chosen by means of contrastive analysis.</a:t>
            </a:r>
            <a:endParaRPr lang="sr-Latn-RS" dirty="0"/>
          </a:p>
          <a:p>
            <a:pPr lvl="1"/>
            <a:r>
              <a:rPr lang="en-US" dirty="0"/>
              <a:t>Structures are sequenced and introduced one at a time.</a:t>
            </a:r>
            <a:endParaRPr lang="sr-Latn-RS" dirty="0"/>
          </a:p>
          <a:p>
            <a:pPr lvl="1"/>
            <a:r>
              <a:rPr lang="en-US" dirty="0"/>
              <a:t>Language skills are also sequenced and developed in the following order: listening, speaking, reading and writing.</a:t>
            </a:r>
            <a:endParaRPr lang="sr-Latn-RS" dirty="0"/>
          </a:p>
          <a:p>
            <a:pPr lvl="1"/>
            <a:r>
              <a:rPr lang="en-US" dirty="0"/>
              <a:t>Great attention is paid to good pronunciation which is </a:t>
            </a:r>
            <a:r>
              <a:rPr lang="en-US" dirty="0" err="1"/>
              <a:t>practised</a:t>
            </a:r>
            <a:r>
              <a:rPr lang="en-US" dirty="0"/>
              <a:t> from the very beginning.</a:t>
            </a:r>
            <a:endParaRPr lang="sr-Latn-RS" dirty="0"/>
          </a:p>
          <a:p>
            <a:pPr lvl="1"/>
            <a:r>
              <a:rPr lang="en-US" dirty="0"/>
              <a:t>Vocabulary is limited and </a:t>
            </a:r>
            <a:r>
              <a:rPr lang="en-US" dirty="0" err="1"/>
              <a:t>practised</a:t>
            </a:r>
            <a:r>
              <a:rPr lang="en-US" dirty="0"/>
              <a:t> in context.</a:t>
            </a:r>
            <a:endParaRPr lang="sr-Latn-RS" dirty="0"/>
          </a:p>
          <a:p>
            <a:pPr lvl="1"/>
            <a:r>
              <a:rPr lang="en-US" dirty="0"/>
              <a:t>Little or no grammatical explanation is given explicitly.</a:t>
            </a:r>
            <a:endParaRPr lang="sr-Latn-RS" dirty="0"/>
          </a:p>
          <a:p>
            <a:pPr lvl="1"/>
            <a:r>
              <a:rPr lang="en-US" dirty="0"/>
              <a:t>Much effort is taken to prevent learners’ errors.</a:t>
            </a:r>
            <a:endParaRPr lang="sr-Latn-RS" dirty="0"/>
          </a:p>
          <a:p>
            <a:pPr lvl="1"/>
            <a:r>
              <a:rPr lang="en-US" dirty="0"/>
              <a:t>There is a lot of use of language laboratories, tapes and visual aids</a:t>
            </a:r>
            <a:endParaRPr lang="sr-Latn-RS" sz="1400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728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87259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811369"/>
            <a:ext cx="8915400" cy="5924282"/>
          </a:xfrm>
        </p:spPr>
        <p:txBody>
          <a:bodyPr>
            <a:normAutofit/>
          </a:bodyPr>
          <a:lstStyle/>
          <a:p>
            <a:r>
              <a:rPr lang="sr-Latn-RS" sz="1600" u="sng" dirty="0" err="1"/>
              <a:t>Techniques</a:t>
            </a:r>
            <a:r>
              <a:rPr lang="sr-Latn-RS" sz="1600" u="sng" dirty="0"/>
              <a:t>:</a:t>
            </a:r>
          </a:p>
          <a:p>
            <a:pPr lvl="1"/>
            <a:r>
              <a:rPr lang="en-US" i="1" dirty="0"/>
              <a:t>Dialogue </a:t>
            </a:r>
            <a:r>
              <a:rPr lang="en-US" i="1" dirty="0" err="1"/>
              <a:t>Memorisation</a:t>
            </a:r>
            <a:r>
              <a:rPr lang="en-US" i="1" dirty="0"/>
              <a:t>: </a:t>
            </a:r>
            <a:r>
              <a:rPr lang="en-US" dirty="0"/>
              <a:t>students </a:t>
            </a:r>
            <a:r>
              <a:rPr lang="en-US" dirty="0" err="1"/>
              <a:t>memorise</a:t>
            </a:r>
            <a:r>
              <a:rPr lang="en-US" dirty="0"/>
              <a:t> dialogues from the text book</a:t>
            </a:r>
            <a:r>
              <a:rPr lang="en-US" i="1" dirty="0"/>
              <a:t>.</a:t>
            </a:r>
            <a:endParaRPr lang="sr-Latn-RS" dirty="0"/>
          </a:p>
          <a:p>
            <a:pPr lvl="1"/>
            <a:r>
              <a:rPr lang="en-US" i="1" dirty="0"/>
              <a:t>Backward Build-up or Expansion drill</a:t>
            </a:r>
            <a:r>
              <a:rPr lang="en-US" dirty="0"/>
              <a:t>: the teacher breaks a line into several parts, students repeat each part starting at the end of the sentence and ‘expanding’ backwards through the sentence, adding each part in sequence.</a:t>
            </a:r>
            <a:endParaRPr lang="sr-Latn-RS" dirty="0"/>
          </a:p>
          <a:p>
            <a:pPr lvl="1"/>
            <a:r>
              <a:rPr lang="en-US" i="1" dirty="0"/>
              <a:t>Repetition Drill</a:t>
            </a:r>
            <a:r>
              <a:rPr lang="en-US" dirty="0"/>
              <a:t>: students repeat the teacher’s model as quickly and accurately as possible.</a:t>
            </a:r>
            <a:endParaRPr lang="sr-Latn-RS" dirty="0"/>
          </a:p>
          <a:p>
            <a:pPr lvl="1"/>
            <a:r>
              <a:rPr lang="en-US" i="1" dirty="0"/>
              <a:t>Chain Drill</a:t>
            </a:r>
            <a:r>
              <a:rPr lang="en-US" dirty="0"/>
              <a:t>: students ask and answer each other one-by-one in a circular chain around the classroom.</a:t>
            </a:r>
            <a:endParaRPr lang="sr-Latn-RS" dirty="0"/>
          </a:p>
          <a:p>
            <a:pPr lvl="1"/>
            <a:r>
              <a:rPr lang="en-US" i="1" dirty="0"/>
              <a:t>Single-Slot Substitution Drill</a:t>
            </a:r>
            <a:r>
              <a:rPr lang="en-US" dirty="0"/>
              <a:t>: the teacher states a line from the dialogue, then uses a word or phrase as a ‘cue’ that students, when repeating the line, must substitute into the sentence in the correct place.</a:t>
            </a:r>
            <a:endParaRPr lang="sr-Latn-RS" dirty="0"/>
          </a:p>
          <a:p>
            <a:pPr lvl="1"/>
            <a:r>
              <a:rPr lang="en-US" i="1" dirty="0"/>
              <a:t>Multiple-Slot Substitution Drill</a:t>
            </a:r>
            <a:r>
              <a:rPr lang="en-US" dirty="0"/>
              <a:t>:  it is the same as the</a:t>
            </a:r>
            <a:r>
              <a:rPr lang="en-US" i="1" dirty="0"/>
              <a:t> single slot</a:t>
            </a:r>
            <a:r>
              <a:rPr lang="en-US" dirty="0"/>
              <a:t>, except that there are multiple cues to be substituted into the line.</a:t>
            </a:r>
            <a:endParaRPr lang="sr-Latn-RS" dirty="0"/>
          </a:p>
          <a:p>
            <a:pPr lvl="1"/>
            <a:r>
              <a:rPr lang="en-US" i="1" dirty="0"/>
              <a:t>Transformation Drill</a:t>
            </a:r>
            <a:r>
              <a:rPr lang="en-US" dirty="0"/>
              <a:t>: the teacher provides a sentence that must be turned into something else, for example a question to be turned into a statement, an active to be turned into a passive, etc.</a:t>
            </a:r>
            <a:endParaRPr lang="sr-Latn-RS" dirty="0"/>
          </a:p>
          <a:p>
            <a:pPr lvl="1"/>
            <a:r>
              <a:rPr lang="en-US" i="1" dirty="0"/>
              <a:t>Question-and-Answer Drill</a:t>
            </a:r>
            <a:r>
              <a:rPr lang="en-US" dirty="0"/>
              <a:t>: students should answer or ask questions very quickly</a:t>
            </a:r>
            <a:endParaRPr lang="sr-Latn-RS" u="sng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98848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740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PowerPoint Presentation</vt:lpstr>
      <vt:lpstr>1.2.2. Teaching methods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Vesna Pilipovic</dc:creator>
  <cp:lastModifiedBy>Vesna Pilipovic</cp:lastModifiedBy>
  <cp:revision>1</cp:revision>
  <dcterms:created xsi:type="dcterms:W3CDTF">2020-10-09T20:36:14Z</dcterms:created>
  <dcterms:modified xsi:type="dcterms:W3CDTF">2020-10-09T20:38:56Z</dcterms:modified>
</cp:coreProperties>
</file>