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81" r:id="rId4"/>
    <p:sldId id="382" r:id="rId5"/>
    <p:sldId id="383" r:id="rId6"/>
    <p:sldId id="3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EB23-77A4-4C57-9139-D18CAA554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34295-273D-41A5-8B86-B033724CD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8063A-FE52-47E1-9CF1-DCDA93A86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A70D0-1B72-4115-ADB8-367D68B9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FC5E2-7ED3-4B4C-83E8-85B218B3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1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E72D2-8FD9-43C0-A9F2-C68910A0B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DB3B2-238E-422B-B7A8-718A5E8AF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46AEA-5C0E-49EE-BD47-B1B04AF06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AE5B2-16D8-425F-9AA5-F88FA32D1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9EF94-5146-4FA8-AB88-A95BDC154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4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8710E-B853-4CD5-8F6D-FAE9B3350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E561A-6268-4EEA-9B33-8EA64C180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7A70B-8A34-4EE7-BE07-C8E5136D7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55592-FD17-4539-B7D2-F7C702CC3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E86BA-392E-4F9C-B056-B9819B8D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4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302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27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40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71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95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842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22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5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C209-B1BD-4839-B553-D4D22810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30DC6-C788-4E19-87D1-9FE8A797D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44242-F504-46FC-85EF-6532797C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A694A-DA82-4C78-BC32-66F84161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F1C59-C11E-4C28-972B-DC72016E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41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53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77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4826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32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54886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827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897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17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2FEB5-77ED-40C3-9068-A32FA43B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FDF13-399D-4DF4-9D11-4B20AD03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36B2A-F623-4D13-9A51-57C5CFAF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2EFEE-F947-4106-A95B-B5ED7AA5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F3F8D-C1ED-4AAF-A357-8A66A5D8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4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179D4-D450-4345-9606-49312290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4BD60-C610-4F06-B164-8C92561C1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C4552-68D8-4FB8-8741-9F704EBAE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00E26-54EC-413D-811C-EE63EF6A4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C271D-2F25-4793-A4D7-D584124D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B0CA1-0C0E-4970-A228-4A4AAC071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9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50E07-CCF2-4CC0-9DBB-D7F1182F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2E4DB-0475-4DAA-8E6D-B030D7995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30D96-0E02-44D7-99B8-EE6383A3A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29C7A-8D50-47F5-98FE-15C11D86D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6C1511-306D-48BE-919D-AB34A8AE2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DB054-8A29-4C4B-B39D-C75C54723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E8CC5-7AE9-480C-8CBC-8ADB141E4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058E7F-F38F-49FB-AD03-53B07B74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6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F0368-AA6B-4919-8EC5-491106B2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864C66-E6A1-4812-86CF-F0D0CFF3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82B37-906E-4D7E-9932-D3E55E3D0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510E6-B5B0-4481-B6D5-091A64C24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3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E4B353-9769-47AF-85B7-E2305D6B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34894-03B8-4505-809C-2B8189CCB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A162C7-B35A-48CA-A2BF-5CCC10B2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4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30EB2-37D3-451E-ABCA-10272EBF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FE76C-D702-45D1-B533-E8D81CBF8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71AE8-4C37-45E1-90EF-2B67495A3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58249-8014-4332-A18E-79D5320F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F5A2E-D29F-4756-9858-5031BFC8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843B6-0A01-4C02-B96A-29B01B0F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0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3C64-A301-4393-95D6-8156D25FF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2A217E-436F-4257-9BA8-FD86D39CDB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6DACC-4859-431A-840B-3AC3A5F1A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47EE8-E9B7-4B42-9E9E-854782523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CACDC-6AC1-4335-9FF0-BB25C4E3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F0DA-EDB7-4706-BBEB-CB7C2D93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4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41F212-9E87-4DD4-8006-2F20DFD28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BD0CA-D4A9-4AE2-89ED-AE2534B19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1F610-AB21-41BA-BE47-90475C268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218F4-E71D-4500-B89B-80B245570D0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970B6-CD4E-4CD7-853A-C83D06515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C1450-5802-41F0-B70C-6F5A23796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8C031-B47C-4475-9460-6C7ED73F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5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7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468AB-76F9-4865-B7CB-42AFB97FC4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/>
              <a:t>The role of the teacher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4EB8C-AD87-42FA-B26B-B3A1B6E94C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4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7FB196-9175-408C-BBF3-5DD2846EE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The</a:t>
            </a:r>
            <a:r>
              <a:rPr lang="sr-Latn-RS" dirty="0"/>
              <a:t> role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FFBB7D0-0C88-44F2-AF90-BD33D3EB0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89044"/>
            <a:ext cx="8915400" cy="4797286"/>
          </a:xfrm>
        </p:spPr>
        <p:txBody>
          <a:bodyPr>
            <a:normAutofit lnSpcReduction="10000"/>
          </a:bodyPr>
          <a:lstStyle/>
          <a:p>
            <a:r>
              <a:rPr lang="sr-Latn-RS" dirty="0" err="1"/>
              <a:t>Different</a:t>
            </a:r>
            <a:r>
              <a:rPr lang="sr-Latn-RS" dirty="0"/>
              <a:t> </a:t>
            </a:r>
            <a:r>
              <a:rPr lang="sr-Latn-RS" dirty="0" err="1"/>
              <a:t>approaches</a:t>
            </a:r>
            <a:r>
              <a:rPr lang="sr-Latn-RS" dirty="0"/>
              <a:t> – </a:t>
            </a:r>
            <a:r>
              <a:rPr lang="sr-Latn-RS" dirty="0" err="1"/>
              <a:t>different</a:t>
            </a:r>
            <a:r>
              <a:rPr lang="sr-Latn-RS" dirty="0"/>
              <a:t> </a:t>
            </a:r>
            <a:r>
              <a:rPr lang="sr-Latn-RS" dirty="0" err="1"/>
              <a:t>roles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r>
              <a:rPr lang="sr-Latn-RS" dirty="0"/>
              <a:t>: </a:t>
            </a:r>
            <a:r>
              <a:rPr lang="en-GB" dirty="0"/>
              <a:t>instructors, controllers, organisers, tutors, assessors, prompters, participants, resources</a:t>
            </a:r>
            <a:r>
              <a:rPr lang="sr-Latn-RS" dirty="0"/>
              <a:t>, </a:t>
            </a:r>
            <a:r>
              <a:rPr lang="en-GB" dirty="0"/>
              <a:t>counsellors</a:t>
            </a:r>
            <a:r>
              <a:rPr lang="sr-Latn-RS" dirty="0"/>
              <a:t>….</a:t>
            </a:r>
          </a:p>
          <a:p>
            <a:r>
              <a:rPr lang="sr-Latn-RS" dirty="0" err="1"/>
              <a:t>The</a:t>
            </a:r>
            <a:r>
              <a:rPr lang="sr-Latn-RS" dirty="0"/>
              <a:t> role model </a:t>
            </a:r>
            <a:r>
              <a:rPr lang="sr-Latn-RS" dirty="0" err="1"/>
              <a:t>that</a:t>
            </a:r>
            <a:r>
              <a:rPr lang="sr-Latn-RS" dirty="0"/>
              <a:t> </a:t>
            </a:r>
            <a:r>
              <a:rPr lang="sr-Latn-RS" dirty="0" err="1"/>
              <a:t>shapes</a:t>
            </a:r>
            <a:r>
              <a:rPr lang="sr-Latn-RS" dirty="0"/>
              <a:t> </a:t>
            </a:r>
            <a:r>
              <a:rPr lang="sr-Latn-RS" dirty="0" err="1"/>
              <a:t>conscious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subconscious</a:t>
            </a:r>
            <a:r>
              <a:rPr lang="sr-Latn-RS" dirty="0"/>
              <a:t> </a:t>
            </a:r>
            <a:r>
              <a:rPr lang="sr-Latn-RS" dirty="0" err="1"/>
              <a:t>belief</a:t>
            </a:r>
            <a:r>
              <a:rPr lang="sr-Latn-RS" dirty="0"/>
              <a:t> </a:t>
            </a:r>
            <a:r>
              <a:rPr lang="sr-Latn-RS" dirty="0" err="1"/>
              <a:t>about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is </a:t>
            </a:r>
            <a:r>
              <a:rPr lang="sr-Latn-RS" dirty="0" err="1"/>
              <a:t>important</a:t>
            </a:r>
            <a:r>
              <a:rPr lang="sr-Latn-RS" dirty="0"/>
              <a:t> as </a:t>
            </a:r>
            <a:r>
              <a:rPr lang="sr-Latn-RS" dirty="0" err="1"/>
              <a:t>much</a:t>
            </a:r>
            <a:r>
              <a:rPr lang="sr-Latn-RS" dirty="0"/>
              <a:t> as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training</a:t>
            </a:r>
            <a:endParaRPr lang="sr-Latn-RS" dirty="0"/>
          </a:p>
          <a:p>
            <a:r>
              <a:rPr lang="sr-Latn-RS" dirty="0" err="1"/>
              <a:t>All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r>
              <a:rPr lang="sr-Latn-RS" dirty="0"/>
              <a:t> </a:t>
            </a:r>
            <a:r>
              <a:rPr lang="sr-Latn-RS" dirty="0" err="1"/>
              <a:t>organise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instruct</a:t>
            </a:r>
            <a:endParaRPr lang="sr-Latn-RS" dirty="0"/>
          </a:p>
          <a:p>
            <a:r>
              <a:rPr lang="sr-Latn-RS" dirty="0"/>
              <a:t>Multiple </a:t>
            </a:r>
            <a:r>
              <a:rPr lang="sr-Latn-RS" dirty="0" err="1"/>
              <a:t>roles</a:t>
            </a:r>
            <a:r>
              <a:rPr lang="sr-Latn-RS" dirty="0"/>
              <a:t>:</a:t>
            </a:r>
          </a:p>
          <a:p>
            <a:pPr lvl="1"/>
            <a:r>
              <a:rPr lang="sr-Latn-RS" dirty="0" err="1"/>
              <a:t>Enabling</a:t>
            </a:r>
            <a:r>
              <a:rPr lang="sr-Latn-RS" dirty="0"/>
              <a:t> </a:t>
            </a:r>
            <a:r>
              <a:rPr lang="sr-Latn-RS" dirty="0" err="1"/>
              <a:t>best</a:t>
            </a:r>
            <a:r>
              <a:rPr lang="sr-Latn-RS" dirty="0"/>
              <a:t> </a:t>
            </a:r>
            <a:r>
              <a:rPr lang="sr-Latn-RS" dirty="0" err="1"/>
              <a:t>conditions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(</a:t>
            </a:r>
            <a:r>
              <a:rPr lang="sr-Latn-RS" dirty="0" err="1"/>
              <a:t>includes</a:t>
            </a:r>
            <a:r>
              <a:rPr lang="sr-Latn-RS" dirty="0"/>
              <a:t> </a:t>
            </a:r>
            <a:r>
              <a:rPr lang="sr-Latn-RS" dirty="0" err="1"/>
              <a:t>instruction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explanation</a:t>
            </a:r>
            <a:r>
              <a:rPr lang="sr-Latn-RS" dirty="0"/>
              <a:t>)</a:t>
            </a:r>
          </a:p>
          <a:p>
            <a:pPr lvl="1"/>
            <a:r>
              <a:rPr lang="sr-Latn-RS" dirty="0" err="1"/>
              <a:t>Developing</a:t>
            </a:r>
            <a:r>
              <a:rPr lang="sr-Latn-RS" dirty="0"/>
              <a:t> </a:t>
            </a:r>
            <a:r>
              <a:rPr lang="sr-Latn-RS" dirty="0" err="1"/>
              <a:t>critical</a:t>
            </a:r>
            <a:r>
              <a:rPr lang="sr-Latn-RS" dirty="0"/>
              <a:t> </a:t>
            </a:r>
            <a:r>
              <a:rPr lang="sr-Latn-RS" dirty="0" err="1"/>
              <a:t>thinking</a:t>
            </a:r>
            <a:r>
              <a:rPr lang="sr-Latn-RS" dirty="0"/>
              <a:t> </a:t>
            </a:r>
            <a:r>
              <a:rPr lang="sr-Latn-RS" dirty="0" err="1"/>
              <a:t>skills</a:t>
            </a:r>
            <a:endParaRPr lang="sr-Latn-RS" dirty="0"/>
          </a:p>
          <a:p>
            <a:pPr lvl="1"/>
            <a:r>
              <a:rPr lang="sr-Latn-RS" dirty="0" err="1"/>
              <a:t>Establishing</a:t>
            </a:r>
            <a:r>
              <a:rPr lang="sr-Latn-RS" dirty="0"/>
              <a:t> discipline</a:t>
            </a:r>
          </a:p>
          <a:p>
            <a:pPr lvl="1"/>
            <a:r>
              <a:rPr lang="sr-Latn-RS" dirty="0" err="1"/>
              <a:t>Creating</a:t>
            </a:r>
            <a:r>
              <a:rPr lang="sr-Latn-RS" dirty="0"/>
              <a:t> </a:t>
            </a:r>
            <a:r>
              <a:rPr lang="sr-Latn-RS" dirty="0" err="1"/>
              <a:t>positive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endParaRPr lang="sr-Latn-RS" dirty="0"/>
          </a:p>
          <a:p>
            <a:pPr lvl="1"/>
            <a:r>
              <a:rPr lang="sr-Latn-RS" dirty="0" err="1"/>
              <a:t>Providing</a:t>
            </a:r>
            <a:r>
              <a:rPr lang="sr-Latn-RS" dirty="0"/>
              <a:t> </a:t>
            </a:r>
            <a:r>
              <a:rPr lang="sr-Latn-RS" dirty="0" err="1"/>
              <a:t>comprehensible</a:t>
            </a:r>
            <a:r>
              <a:rPr lang="sr-Latn-RS" dirty="0"/>
              <a:t> input</a:t>
            </a:r>
          </a:p>
          <a:p>
            <a:pPr lvl="1"/>
            <a:r>
              <a:rPr lang="sr-Latn-RS" dirty="0" err="1"/>
              <a:t>Error</a:t>
            </a:r>
            <a:r>
              <a:rPr lang="sr-Latn-RS" dirty="0"/>
              <a:t> </a:t>
            </a:r>
            <a:r>
              <a:rPr lang="sr-Latn-RS" dirty="0" err="1"/>
              <a:t>correction</a:t>
            </a:r>
            <a:endParaRPr lang="sr-Latn-RS" dirty="0"/>
          </a:p>
          <a:p>
            <a:pPr lvl="1"/>
            <a:r>
              <a:rPr lang="sr-Latn-RS" dirty="0" err="1"/>
              <a:t>Classroom</a:t>
            </a:r>
            <a:r>
              <a:rPr lang="sr-Latn-RS" dirty="0"/>
              <a:t> management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12654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4A2925-7116-4BED-9DAA-B5FE5547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teachers 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7009BCB-23BF-4122-B16D-A44DBFC43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I</a:t>
            </a:r>
            <a:r>
              <a:rPr lang="en-US" dirty="0" err="1"/>
              <a:t>nstructors</a:t>
            </a:r>
            <a:r>
              <a:rPr lang="en-US" dirty="0"/>
              <a:t> and controllers</a:t>
            </a:r>
          </a:p>
          <a:p>
            <a:r>
              <a:rPr lang="sr-Latn-RS" dirty="0"/>
              <a:t>T</a:t>
            </a:r>
            <a:r>
              <a:rPr lang="en-US" dirty="0"/>
              <a:t>he most active persons in a class, talking most of the time, giving directions and orders, </a:t>
            </a:r>
            <a:r>
              <a:rPr lang="en-US" dirty="0" err="1"/>
              <a:t>criticising</a:t>
            </a:r>
            <a:r>
              <a:rPr lang="en-US" dirty="0"/>
              <a:t>, correcting, and trying to transfer their knowledge through lengthy explanations</a:t>
            </a:r>
            <a:endParaRPr lang="sr-Latn-RS" dirty="0"/>
          </a:p>
          <a:p>
            <a:r>
              <a:rPr lang="sr-Latn-RS" dirty="0"/>
              <a:t>L</a:t>
            </a:r>
            <a:r>
              <a:rPr lang="en-US" dirty="0"/>
              <a:t>earners </a:t>
            </a:r>
            <a:r>
              <a:rPr lang="sr-Latn-RS" dirty="0"/>
              <a:t>-</a:t>
            </a:r>
            <a:r>
              <a:rPr lang="en-US" dirty="0"/>
              <a:t> expected to concentrate, write notes, follow instructions or answer questions, absorb the knowledge </a:t>
            </a:r>
            <a:endParaRPr lang="sr-Latn-RS" dirty="0"/>
          </a:p>
          <a:p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best</a:t>
            </a:r>
            <a:r>
              <a:rPr lang="sr-Latn-RS" dirty="0"/>
              <a:t> </a:t>
            </a:r>
            <a:r>
              <a:rPr lang="sr-Latn-RS" dirty="0" err="1"/>
              <a:t>conditions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– </a:t>
            </a:r>
            <a:r>
              <a:rPr lang="sr-Latn-RS" dirty="0" err="1"/>
              <a:t>little</a:t>
            </a:r>
            <a:r>
              <a:rPr lang="sr-Latn-RS" dirty="0"/>
              <a:t> </a:t>
            </a:r>
            <a:r>
              <a:rPr lang="sr-Latn-RS" dirty="0" err="1"/>
              <a:t>interaction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communication</a:t>
            </a:r>
            <a:r>
              <a:rPr lang="sr-Latn-RS" dirty="0"/>
              <a:t>, </a:t>
            </a:r>
            <a:r>
              <a:rPr lang="sr-Latn-RS" dirty="0" err="1"/>
              <a:t>few</a:t>
            </a:r>
            <a:r>
              <a:rPr lang="sr-Latn-RS" dirty="0"/>
              <a:t> </a:t>
            </a:r>
            <a:r>
              <a:rPr lang="sr-Latn-RS" dirty="0" err="1"/>
              <a:t>opportunities</a:t>
            </a:r>
            <a:r>
              <a:rPr lang="sr-Latn-RS" dirty="0"/>
              <a:t> to </a:t>
            </a:r>
            <a:r>
              <a:rPr lang="sr-Latn-RS" dirty="0" err="1"/>
              <a:t>express</a:t>
            </a:r>
            <a:r>
              <a:rPr lang="sr-Latn-RS" dirty="0"/>
              <a:t> </a:t>
            </a:r>
            <a:r>
              <a:rPr lang="sr-Latn-RS" dirty="0" err="1"/>
              <a:t>themselves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take</a:t>
            </a:r>
            <a:r>
              <a:rPr lang="sr-Latn-RS" dirty="0"/>
              <a:t> </a:t>
            </a:r>
            <a:r>
              <a:rPr lang="sr-Latn-RS" dirty="0" err="1"/>
              <a:t>part</a:t>
            </a:r>
            <a:r>
              <a:rPr lang="sr-Latn-RS" dirty="0"/>
              <a:t> in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  <a:r>
              <a:rPr lang="sr-Latn-RS" dirty="0" err="1"/>
              <a:t>that</a:t>
            </a:r>
            <a:r>
              <a:rPr lang="sr-Latn-RS" dirty="0"/>
              <a:t> </a:t>
            </a:r>
            <a:r>
              <a:rPr lang="sr-Latn-RS" dirty="0" err="1"/>
              <a:t>fit</a:t>
            </a:r>
            <a:r>
              <a:rPr lang="sr-Latn-RS" dirty="0"/>
              <a:t>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style</a:t>
            </a:r>
            <a:endParaRPr lang="sr-Latn-RS" dirty="0"/>
          </a:p>
          <a:p>
            <a:r>
              <a:rPr lang="sr-Latn-RS" dirty="0" err="1"/>
              <a:t>Dominant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r>
              <a:rPr lang="sr-Latn-RS" dirty="0"/>
              <a:t> – </a:t>
            </a:r>
            <a:r>
              <a:rPr lang="sr-Latn-RS" dirty="0" err="1"/>
              <a:t>low</a:t>
            </a:r>
            <a:r>
              <a:rPr lang="sr-Latn-RS" dirty="0"/>
              <a:t> </a:t>
            </a:r>
            <a:r>
              <a:rPr lang="sr-Latn-RS" dirty="0" err="1"/>
              <a:t>motivation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little</a:t>
            </a:r>
            <a:r>
              <a:rPr lang="sr-Latn-RS" dirty="0"/>
              <a:t> </a:t>
            </a:r>
            <a:r>
              <a:rPr lang="sr-Latn-RS" dirty="0" err="1"/>
              <a:t>engagement</a:t>
            </a:r>
            <a:r>
              <a:rPr lang="sr-Latn-RS" dirty="0"/>
              <a:t> from </a:t>
            </a:r>
            <a:r>
              <a:rPr lang="sr-Latn-RS" dirty="0" err="1"/>
              <a:t>students</a:t>
            </a:r>
            <a:endParaRPr lang="sr-Latn-RS" dirty="0"/>
          </a:p>
          <a:p>
            <a:r>
              <a:rPr lang="sr-Latn-RS" dirty="0" err="1"/>
              <a:t>Traditional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– </a:t>
            </a:r>
            <a:r>
              <a:rPr lang="sr-Latn-RS" dirty="0" err="1"/>
              <a:t>long</a:t>
            </a:r>
            <a:r>
              <a:rPr lang="sr-Latn-RS" dirty="0"/>
              <a:t> </a:t>
            </a:r>
            <a:r>
              <a:rPr lang="sr-Latn-RS" dirty="0" err="1"/>
              <a:t>history</a:t>
            </a:r>
            <a:r>
              <a:rPr lang="sr-Latn-RS" dirty="0"/>
              <a:t>; </a:t>
            </a:r>
            <a:r>
              <a:rPr lang="sr-Latn-RS" dirty="0" err="1"/>
              <a:t>easily</a:t>
            </a:r>
            <a:r>
              <a:rPr lang="sr-Latn-RS" dirty="0"/>
              <a:t> </a:t>
            </a:r>
            <a:r>
              <a:rPr lang="sr-Latn-RS" dirty="0" err="1"/>
              <a:t>tranferred</a:t>
            </a:r>
            <a:r>
              <a:rPr lang="sr-Latn-RS" dirty="0"/>
              <a:t> from </a:t>
            </a:r>
            <a:r>
              <a:rPr lang="sr-Latn-RS" dirty="0" err="1"/>
              <a:t>generation</a:t>
            </a:r>
            <a:r>
              <a:rPr lang="sr-Latn-RS" dirty="0"/>
              <a:t> to </a:t>
            </a:r>
            <a:r>
              <a:rPr lang="sr-Latn-RS" dirty="0" err="1"/>
              <a:t>generation</a:t>
            </a:r>
            <a:r>
              <a:rPr lang="sr-Latn-RS" dirty="0"/>
              <a:t>; </a:t>
            </a:r>
            <a:r>
              <a:rPr lang="sr-Latn-RS" dirty="0" err="1"/>
              <a:t>easier</a:t>
            </a:r>
            <a:r>
              <a:rPr lang="sr-Latn-RS" dirty="0"/>
              <a:t>: </a:t>
            </a:r>
            <a:r>
              <a:rPr lang="sr-Latn-RS" dirty="0" err="1"/>
              <a:t>providing</a:t>
            </a:r>
            <a:r>
              <a:rPr lang="sr-Latn-RS" dirty="0"/>
              <a:t> </a:t>
            </a:r>
            <a:r>
              <a:rPr lang="sr-Latn-RS" dirty="0" err="1"/>
              <a:t>information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organising</a:t>
            </a:r>
            <a:r>
              <a:rPr lang="sr-Latn-RS" dirty="0"/>
              <a:t>,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planning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endParaRPr lang="sr-Latn-RS" dirty="0"/>
          </a:p>
          <a:p>
            <a:r>
              <a:rPr lang="sr-Latn-RS" dirty="0" err="1"/>
              <a:t>Modern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more </a:t>
            </a:r>
            <a:r>
              <a:rPr lang="sr-Latn-RS" dirty="0" err="1"/>
              <a:t>learner</a:t>
            </a:r>
            <a:r>
              <a:rPr lang="sr-Latn-RS" dirty="0"/>
              <a:t> </a:t>
            </a:r>
            <a:r>
              <a:rPr lang="sr-Latn-RS" dirty="0" err="1"/>
              <a:t>oriented</a:t>
            </a:r>
            <a:r>
              <a:rPr lang="sr-Latn-RS" dirty="0"/>
              <a:t>; </a:t>
            </a:r>
            <a:r>
              <a:rPr lang="sr-Latn-RS" dirty="0" err="1"/>
              <a:t>the</a:t>
            </a:r>
            <a:r>
              <a:rPr lang="sr-Latn-RS" dirty="0"/>
              <a:t> role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less</a:t>
            </a:r>
            <a:r>
              <a:rPr lang="sr-Latn-RS" dirty="0"/>
              <a:t> </a:t>
            </a:r>
            <a:r>
              <a:rPr lang="sr-Latn-RS" dirty="0" err="1"/>
              <a:t>prominent</a:t>
            </a:r>
            <a:r>
              <a:rPr lang="sr-Latn-RS" dirty="0"/>
              <a:t> – </a:t>
            </a:r>
            <a:r>
              <a:rPr lang="sr-Latn-RS" dirty="0" err="1"/>
              <a:t>providing</a:t>
            </a:r>
            <a:r>
              <a:rPr lang="sr-Latn-RS" dirty="0"/>
              <a:t> </a:t>
            </a:r>
            <a:r>
              <a:rPr lang="sr-Latn-RS" dirty="0" err="1"/>
              <a:t>suitable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conditions</a:t>
            </a:r>
            <a:r>
              <a:rPr lang="sr-Latn-RS" dirty="0"/>
              <a:t>; </a:t>
            </a:r>
            <a:r>
              <a:rPr lang="sr-Latn-RS" dirty="0" err="1"/>
              <a:t>facilitators</a:t>
            </a:r>
            <a:r>
              <a:rPr lang="sr-Latn-RS" dirty="0"/>
              <a:t>, </a:t>
            </a:r>
            <a:r>
              <a:rPr lang="sr-Latn-RS" dirty="0" err="1"/>
              <a:t>mediators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0816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CD34D2-0EF0-4C87-A9F8-4CAE8929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873"/>
          </a:xfrm>
        </p:spPr>
        <p:txBody>
          <a:bodyPr/>
          <a:lstStyle/>
          <a:p>
            <a:r>
              <a:rPr lang="sr-Latn-RS" dirty="0" err="1"/>
              <a:t>Facilitators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82DB41C-93ED-4DCD-825C-924F09A4D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7983"/>
            <a:ext cx="8915400" cy="5022574"/>
          </a:xfrm>
        </p:spPr>
        <p:txBody>
          <a:bodyPr>
            <a:normAutofit/>
          </a:bodyPr>
          <a:lstStyle/>
          <a:p>
            <a:r>
              <a:rPr lang="en-GB" dirty="0"/>
              <a:t>‘the child can receive valuable information directed by an adult only if he is in a state where he can understand this information’ (Piaget 1964)</a:t>
            </a:r>
            <a:r>
              <a:rPr lang="sr-Latn-RS" dirty="0"/>
              <a:t> – </a:t>
            </a:r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development</a:t>
            </a:r>
            <a:r>
              <a:rPr lang="sr-Latn-RS" dirty="0"/>
              <a:t> </a:t>
            </a:r>
            <a:r>
              <a:rPr lang="sr-Latn-RS" dirty="0" err="1"/>
              <a:t>precedes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endParaRPr lang="sr-Latn-RS" dirty="0"/>
          </a:p>
          <a:p>
            <a:r>
              <a:rPr lang="en-US" dirty="0"/>
              <a:t>Learning </a:t>
            </a:r>
            <a:r>
              <a:rPr lang="sr-Latn-RS" dirty="0"/>
              <a:t>-</a:t>
            </a:r>
            <a:r>
              <a:rPr lang="en-US" dirty="0"/>
              <a:t> an active, discovery process</a:t>
            </a:r>
            <a:r>
              <a:rPr lang="sr-Latn-RS" dirty="0"/>
              <a:t>,</a:t>
            </a:r>
            <a:r>
              <a:rPr lang="en-US" dirty="0"/>
              <a:t> stimulated by the teacher or by certain situations when children are cognitively ready</a:t>
            </a:r>
            <a:endParaRPr lang="sr-Latn-RS" dirty="0"/>
          </a:p>
          <a:p>
            <a:r>
              <a:rPr lang="en-US" dirty="0"/>
              <a:t>The role of the teacher </a:t>
            </a:r>
            <a:r>
              <a:rPr lang="sr-Latn-RS" dirty="0"/>
              <a:t>-</a:t>
            </a:r>
            <a:r>
              <a:rPr lang="en-US" dirty="0"/>
              <a:t> to facilitate the process of learning by </a:t>
            </a:r>
            <a:endParaRPr lang="sr-Latn-RS" dirty="0"/>
          </a:p>
          <a:p>
            <a:pPr lvl="1"/>
            <a:r>
              <a:rPr lang="en-US" dirty="0"/>
              <a:t>planning and designing appropriate situations that require problem-solving and reflection, </a:t>
            </a:r>
            <a:endParaRPr lang="sr-Latn-RS" dirty="0"/>
          </a:p>
          <a:p>
            <a:pPr lvl="1"/>
            <a:r>
              <a:rPr lang="en-US" dirty="0"/>
              <a:t>through presenting useful problems or counter-examples to encourage reconsideration of hasty solutions</a:t>
            </a:r>
            <a:endParaRPr lang="sr-Latn-RS" dirty="0"/>
          </a:p>
          <a:p>
            <a:r>
              <a:rPr lang="sr-Latn-RS" dirty="0"/>
              <a:t>T</a:t>
            </a:r>
            <a:r>
              <a:rPr lang="en-US" dirty="0"/>
              <a:t>he teacher should refrain from filling students up with information and let them discover rules and meanings by themselves whenever possible</a:t>
            </a:r>
            <a:endParaRPr lang="sr-Latn-RS" dirty="0"/>
          </a:p>
          <a:p>
            <a:r>
              <a:rPr lang="en-US" dirty="0"/>
              <a:t>The facilitator </a:t>
            </a:r>
            <a:r>
              <a:rPr lang="sr-Latn-RS" dirty="0" err="1"/>
              <a:t>creates</a:t>
            </a:r>
            <a:r>
              <a:rPr lang="en-US" dirty="0"/>
              <a:t> appropriate conditions for learning to take place and encourages learners’ independence in the process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063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5B56E5-8CD8-4BA0-8D95-BDBAF988A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45815"/>
            <a:ext cx="8911687" cy="727612"/>
          </a:xfrm>
        </p:spPr>
        <p:txBody>
          <a:bodyPr/>
          <a:lstStyle/>
          <a:p>
            <a:r>
              <a:rPr lang="sr-Latn-RS" dirty="0" err="1"/>
              <a:t>Mediators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A7E3C1A-730C-4859-945C-DCC086EE8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73427"/>
            <a:ext cx="8915400" cy="57845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Vygotsky</a:t>
            </a:r>
            <a:r>
              <a:rPr lang="sr-Latn-RS" dirty="0"/>
              <a:t> - </a:t>
            </a:r>
            <a:r>
              <a:rPr lang="en-US" dirty="0"/>
              <a:t> the crucial factor in the learning process is guidance by people who are more skilled, such as parents or teachers</a:t>
            </a:r>
            <a:endParaRPr lang="sr-Latn-RS" dirty="0"/>
          </a:p>
          <a:p>
            <a:r>
              <a:rPr lang="en-US" dirty="0"/>
              <a:t>Learning </a:t>
            </a:r>
            <a:r>
              <a:rPr lang="sr-Latn-RS" dirty="0"/>
              <a:t>- </a:t>
            </a:r>
            <a:r>
              <a:rPr lang="en-US" dirty="0"/>
              <a:t>cooperation between the learner and the teacher </a:t>
            </a:r>
            <a:endParaRPr lang="sr-Latn-RS" dirty="0"/>
          </a:p>
          <a:p>
            <a:r>
              <a:rPr lang="sr-Latn-RS" dirty="0"/>
              <a:t>K</a:t>
            </a:r>
            <a:r>
              <a:rPr lang="en-US" dirty="0" err="1"/>
              <a:t>nowledge</a:t>
            </a:r>
            <a:r>
              <a:rPr lang="en-US" dirty="0"/>
              <a:t> </a:t>
            </a:r>
            <a:r>
              <a:rPr lang="sr-Latn-RS" dirty="0"/>
              <a:t>- </a:t>
            </a:r>
            <a:r>
              <a:rPr lang="en-US" dirty="0"/>
              <a:t> constructed through social interactions between the child and the mediator</a:t>
            </a:r>
            <a:endParaRPr lang="sr-Latn-RS" dirty="0"/>
          </a:p>
          <a:p>
            <a:r>
              <a:rPr lang="en-US" dirty="0"/>
              <a:t>For further cognitive develop</a:t>
            </a:r>
            <a:r>
              <a:rPr lang="sr-Latn-RS" dirty="0" err="1"/>
              <a:t>ment</a:t>
            </a:r>
            <a:r>
              <a:rPr lang="sr-Latn-RS" dirty="0"/>
              <a:t>, </a:t>
            </a:r>
            <a:r>
              <a:rPr lang="en-US" dirty="0"/>
              <a:t> mediation should take place in the ‘zone of proximal development,</a:t>
            </a:r>
            <a:r>
              <a:rPr lang="sr-Latn-RS" dirty="0"/>
              <a:t>’- </a:t>
            </a:r>
            <a:r>
              <a:rPr lang="en-US" dirty="0"/>
              <a:t> the ‘distance’ between the already established cognitive structures of a learner (the actual developmental level) and the potential developmental level (Vygotsky 1978)</a:t>
            </a:r>
            <a:endParaRPr lang="sr-Latn-RS" dirty="0"/>
          </a:p>
          <a:p>
            <a:r>
              <a:rPr lang="en-US" dirty="0"/>
              <a:t>the teacher’s role </a:t>
            </a:r>
            <a:r>
              <a:rPr lang="sr-Latn-RS" dirty="0"/>
              <a:t>-</a:t>
            </a:r>
            <a:r>
              <a:rPr lang="en-US" dirty="0"/>
              <a:t> to lead the learner to higher levels of thinking by interpreting and giving significance to things and events</a:t>
            </a:r>
            <a:endParaRPr lang="sr-Latn-RS" dirty="0"/>
          </a:p>
          <a:p>
            <a:r>
              <a:rPr lang="en-US" dirty="0"/>
              <a:t>The mediator scaffolds learning by</a:t>
            </a:r>
            <a:endParaRPr lang="sr-Latn-RS" dirty="0"/>
          </a:p>
          <a:p>
            <a:pPr lvl="1"/>
            <a:r>
              <a:rPr lang="en-US" dirty="0"/>
              <a:t> bringing additional information to mind, </a:t>
            </a:r>
            <a:endParaRPr lang="sr-Latn-RS" dirty="0"/>
          </a:p>
          <a:p>
            <a:pPr lvl="1"/>
            <a:r>
              <a:rPr lang="en-US" dirty="0"/>
              <a:t>making use of descriptions, demonstrations and explanations, </a:t>
            </a:r>
            <a:endParaRPr lang="sr-Latn-RS" dirty="0"/>
          </a:p>
          <a:p>
            <a:pPr lvl="1"/>
            <a:r>
              <a:rPr lang="en-US" dirty="0"/>
              <a:t>repeating questions or information, </a:t>
            </a:r>
            <a:endParaRPr lang="sr-Latn-RS" dirty="0"/>
          </a:p>
          <a:p>
            <a:pPr lvl="1"/>
            <a:r>
              <a:rPr lang="en-US" dirty="0"/>
              <a:t>decreasing or increasing task complexity and </a:t>
            </a:r>
            <a:endParaRPr lang="sr-Latn-RS" dirty="0"/>
          </a:p>
          <a:p>
            <a:pPr lvl="1"/>
            <a:r>
              <a:rPr lang="en-US" dirty="0"/>
              <a:t>giving feedback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20963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The role of the teacher</vt:lpstr>
      <vt:lpstr>The role of the teacher</vt:lpstr>
      <vt:lpstr>Traditional teachers </vt:lpstr>
      <vt:lpstr>Facilitators</vt:lpstr>
      <vt:lpstr>Mediators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the teacher</dc:title>
  <dc:creator>Vesna Pilipovic</dc:creator>
  <cp:lastModifiedBy>Vesna Pilipovic</cp:lastModifiedBy>
  <cp:revision>1</cp:revision>
  <dcterms:created xsi:type="dcterms:W3CDTF">2020-11-19T17:05:17Z</dcterms:created>
  <dcterms:modified xsi:type="dcterms:W3CDTF">2020-11-19T17:05:48Z</dcterms:modified>
</cp:coreProperties>
</file>