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95" r:id="rId4"/>
    <p:sldId id="396" r:id="rId5"/>
    <p:sldId id="351" r:id="rId6"/>
    <p:sldId id="352" r:id="rId7"/>
    <p:sldId id="39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B4585-0DBF-48D5-9590-63C719D816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46CFF67-0005-4DD5-B6FA-3EF5FFFDEA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022E38-F647-42C1-A583-BF684434DBEA}"/>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5" name="Footer Placeholder 4">
            <a:extLst>
              <a:ext uri="{FF2B5EF4-FFF2-40B4-BE49-F238E27FC236}">
                <a16:creationId xmlns:a16="http://schemas.microsoft.com/office/drawing/2014/main" id="{4F7CE569-97F6-4506-B115-58DA3DC62E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68AECC-2D93-4A71-9882-E272829FEF1D}"/>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779563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EB0B3-E232-409D-B54D-60D16B8F044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F5DCB1-3914-474C-8DB1-090FE351E6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FE09E8-AC79-4D8D-B3EE-509810474D75}"/>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5" name="Footer Placeholder 4">
            <a:extLst>
              <a:ext uri="{FF2B5EF4-FFF2-40B4-BE49-F238E27FC236}">
                <a16:creationId xmlns:a16="http://schemas.microsoft.com/office/drawing/2014/main" id="{526CE48A-7ADC-400B-80B8-D9A02E0EA8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7CBFD5-94C6-4220-B8C0-85FC9AC38480}"/>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2834807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94AD0C-E95E-418B-8B9E-DCB9E973DB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A1E91F-5497-4713-B49C-79A6504F82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9C9627-F885-4E68-A620-C625EE359E36}"/>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5" name="Footer Placeholder 4">
            <a:extLst>
              <a:ext uri="{FF2B5EF4-FFF2-40B4-BE49-F238E27FC236}">
                <a16:creationId xmlns:a16="http://schemas.microsoft.com/office/drawing/2014/main" id="{BD2A2A03-4384-4EDC-9533-49949CBD8E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FAE24C-5C84-4446-92E3-3B7AEF32265A}"/>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2226110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Naslov slajd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r-Latn-CS"/>
              <a:t>Kliknite i uredite naslov mastera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r-Latn-CS"/>
              <a:t>Kliknite i uredite stil podnaslova mastera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57879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r-Latn-CS"/>
              <a:t>Kliknite i uredite naslov mastera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175552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odelj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r-Latn-CS"/>
              <a:t>Kliknite i uredite naslov mastera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r-Latn-CS"/>
              <a:t>Kliknite i uredite tekst</a:t>
            </a:r>
          </a:p>
        </p:txBody>
      </p:sp>
      <p:sp>
        <p:nvSpPr>
          <p:cNvPr id="4" name="Date Placeholder 3"/>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884502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r-Latn-CS"/>
              <a:t>Kliknite i uredite naslov mastera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752800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eđenj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r-Latn-CS"/>
              <a:t>Kliknite i uredite naslov mastera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CS"/>
              <a:t>Kliknite i uredite tekst</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r-Latn-CS"/>
              <a:t>Kliknite i uredite tekst</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089966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a:t>Kliknite i uredite naslov mastera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39000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46366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a nat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r-Latn-CS"/>
              <a:t>Kliknite i uredite naslov mastera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14133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35CC6-35E2-43FF-A9E4-1A5BDA7C95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21B56F-065F-4E0B-B1B9-BCD0D3247D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B48960-9F92-4813-BF24-98113A92BAD4}"/>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5" name="Footer Placeholder 4">
            <a:extLst>
              <a:ext uri="{FF2B5EF4-FFF2-40B4-BE49-F238E27FC236}">
                <a16:creationId xmlns:a16="http://schemas.microsoft.com/office/drawing/2014/main" id="{256A6367-3DCE-4328-AE48-490A962BB6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D67BEB-153E-4785-9F72-6A367A81352E}"/>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1744534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a nat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r-Latn-CS"/>
              <a:t>Kliknite i uredite naslov mastera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r-Latn-CS"/>
              <a:t>Kliknite na ikonu i dodajte sliku</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607523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Naslov i nat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r-Latn-CS"/>
              <a:t>Kliknite i uredite naslov mastera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r-Latn-CS"/>
              <a:t>Kliknite i uredite tekst</a:t>
            </a:r>
          </a:p>
        </p:txBody>
      </p:sp>
      <p:sp>
        <p:nvSpPr>
          <p:cNvPr id="4" name="Date Placeholder 3"/>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840207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 sa nat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r-Latn-CS"/>
              <a:t>Kliknite i uredite naslov mastera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r-Latn-CS"/>
              <a:t>Kliknite i uredite tekst</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r-Latn-CS"/>
              <a:t>Kliknite i uredite tekst</a:t>
            </a:r>
          </a:p>
        </p:txBody>
      </p:sp>
      <p:sp>
        <p:nvSpPr>
          <p:cNvPr id="4" name="Date Placeholder 3"/>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309433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Kartica sa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r-Latn-CS"/>
              <a:t>Kliknite i uredite naslov mastera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983985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Kartica sa ponuđenim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r-Latn-CS"/>
              <a:t>Kliknite i uredite naslov mastera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r-Latn-CS"/>
              <a:t>Kliknite i uredite tekst</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82966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ačno ili neta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r-Latn-CS"/>
              <a:t>Kliknite i uredite naslov mastera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r-Latn-CS"/>
              <a:t>Kliknite i uredite tekst</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r-Latn-CS"/>
              <a:t>Kliknite i uredite tekst</a:t>
            </a:r>
          </a:p>
        </p:txBody>
      </p:sp>
      <p:sp>
        <p:nvSpPr>
          <p:cNvPr id="5" name="Date Placeholder 4"/>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134500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Naslov i vertikaln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a:t>Kliknite i uredite naslov mastera</a:t>
            </a:r>
            <a:endParaRPr lang="en-US" dirty="0"/>
          </a:p>
        </p:txBody>
      </p:sp>
      <p:sp>
        <p:nvSpPr>
          <p:cNvPr id="3" name="Vertical Text Placeholder 2"/>
          <p:cNvSpPr>
            <a:spLocks noGrp="1"/>
          </p:cNvSpPr>
          <p:nvPr>
            <p:ph type="body" orient="vert" idx="1"/>
          </p:nvPr>
        </p:nvSpPr>
        <p:spPr/>
        <p:txBody>
          <a:bodyPr vert="eaVert" anchor="t"/>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038854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kaln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r-Latn-CS"/>
              <a:t>Kliknite i uredite naslov mastera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49873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8E3EE-ADE1-4C83-A52A-DC7BE5929C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29C08F-7A52-420B-B948-CA8DD411E1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89F4B4-78E0-447C-9B3F-D0148C5352C4}"/>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5" name="Footer Placeholder 4">
            <a:extLst>
              <a:ext uri="{FF2B5EF4-FFF2-40B4-BE49-F238E27FC236}">
                <a16:creationId xmlns:a16="http://schemas.microsoft.com/office/drawing/2014/main" id="{156E25AD-5373-486C-A129-F99736491B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F08D45-7781-48CE-821C-66BEEE7D33D0}"/>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3331231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127B9-A3B7-47F5-96F4-40115BA1DB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194425-3369-426A-8FC2-D48D46E696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933636-B039-4D5A-B56D-0974AE84C5F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327F10-1F71-40C9-8BE0-F1886B15FBE9}"/>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6" name="Footer Placeholder 5">
            <a:extLst>
              <a:ext uri="{FF2B5EF4-FFF2-40B4-BE49-F238E27FC236}">
                <a16:creationId xmlns:a16="http://schemas.microsoft.com/office/drawing/2014/main" id="{9D3B6B39-D294-4653-94FD-D810635939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5C6B05-CA46-47DB-997F-A65E5B09D9A6}"/>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1705332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9F988-AA8F-499B-8D44-5A775B2488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257B1B-4A94-46BD-AB9E-5D40A77383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8F1B5-4A3B-4B17-A7ED-532C258F7E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22A600-4563-4BF6-961D-91D9A759F3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13715D-003B-47A5-952D-462E389E81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744CE9-CD9D-4B39-B878-54CBB5DBD27C}"/>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8" name="Footer Placeholder 7">
            <a:extLst>
              <a:ext uri="{FF2B5EF4-FFF2-40B4-BE49-F238E27FC236}">
                <a16:creationId xmlns:a16="http://schemas.microsoft.com/office/drawing/2014/main" id="{4B70EAD7-F608-4788-A1E2-A70DCD1B08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509A97-4098-4418-AD53-D1E50627F195}"/>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591106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AAA7D-E654-4D51-B50A-AF2094817B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D2AE5D-6DAA-49E3-A111-359C1AE4F3E3}"/>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4" name="Footer Placeholder 3">
            <a:extLst>
              <a:ext uri="{FF2B5EF4-FFF2-40B4-BE49-F238E27FC236}">
                <a16:creationId xmlns:a16="http://schemas.microsoft.com/office/drawing/2014/main" id="{8CCA45C4-6A0C-4584-B9D3-E4CCBEB9F07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174DE69-8FBD-4857-A9EC-E0097A8A8EEE}"/>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2921122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8D1001-759C-447A-B9D9-B083C4578236}"/>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3" name="Footer Placeholder 2">
            <a:extLst>
              <a:ext uri="{FF2B5EF4-FFF2-40B4-BE49-F238E27FC236}">
                <a16:creationId xmlns:a16="http://schemas.microsoft.com/office/drawing/2014/main" id="{D16C4C1F-7942-42AB-B01D-4CA18C3133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8AD2F54-D41C-4638-ADB2-B062EC5F5420}"/>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2529397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DE332-12EA-4766-BD56-127CB3BA5D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2E61BD-86F4-420D-A1FF-7E0B4E3F46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AE5C4E2-D678-4D77-8553-A8CBDBA89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E88D9D-1975-4A09-AF2A-A132DD8946C3}"/>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6" name="Footer Placeholder 5">
            <a:extLst>
              <a:ext uri="{FF2B5EF4-FFF2-40B4-BE49-F238E27FC236}">
                <a16:creationId xmlns:a16="http://schemas.microsoft.com/office/drawing/2014/main" id="{8118726B-63CD-4239-B7F1-1D838ED335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1A04C4-1F05-433D-86C9-730F9022B1D9}"/>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741720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843DE-56FD-4E31-924C-ADD690B8F1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3D8C79-CAB9-4D5F-BA83-EE4245B053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AF4BEBA-0019-4A28-BF13-C11108D348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4EED48-CBAC-4F69-8399-2F90DEF8083F}"/>
              </a:ext>
            </a:extLst>
          </p:cNvPr>
          <p:cNvSpPr>
            <a:spLocks noGrp="1"/>
          </p:cNvSpPr>
          <p:nvPr>
            <p:ph type="dt" sz="half" idx="10"/>
          </p:nvPr>
        </p:nvSpPr>
        <p:spPr/>
        <p:txBody>
          <a:bodyPr/>
          <a:lstStyle/>
          <a:p>
            <a:fld id="{D5CD9F88-1DBA-4DA2-8649-5CC8787BF373}" type="datetimeFigureOut">
              <a:rPr lang="en-US" smtClean="0"/>
              <a:t>12/01/2020</a:t>
            </a:fld>
            <a:endParaRPr lang="en-US"/>
          </a:p>
        </p:txBody>
      </p:sp>
      <p:sp>
        <p:nvSpPr>
          <p:cNvPr id="6" name="Footer Placeholder 5">
            <a:extLst>
              <a:ext uri="{FF2B5EF4-FFF2-40B4-BE49-F238E27FC236}">
                <a16:creationId xmlns:a16="http://schemas.microsoft.com/office/drawing/2014/main" id="{13E246F9-C351-440F-B118-2AEF608A41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BF8BD0-15D4-4557-8FB8-24BBCC34E7E7}"/>
              </a:ext>
            </a:extLst>
          </p:cNvPr>
          <p:cNvSpPr>
            <a:spLocks noGrp="1"/>
          </p:cNvSpPr>
          <p:nvPr>
            <p:ph type="sldNum" sz="quarter" idx="12"/>
          </p:nvPr>
        </p:nvSpPr>
        <p:spPr/>
        <p:txBody>
          <a:bodyPr/>
          <a:lstStyle/>
          <a:p>
            <a:fld id="{8E26DB41-57DE-4718-BDF9-2AB1D6985F31}" type="slidenum">
              <a:rPr lang="en-US" smtClean="0"/>
              <a:t>‹#›</a:t>
            </a:fld>
            <a:endParaRPr lang="en-US"/>
          </a:p>
        </p:txBody>
      </p:sp>
    </p:spTree>
    <p:extLst>
      <p:ext uri="{BB962C8B-B14F-4D97-AF65-F5344CB8AC3E}">
        <p14:creationId xmlns:p14="http://schemas.microsoft.com/office/powerpoint/2010/main" val="2100171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8A7944-358B-4178-B845-DB1DF4C4FD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2A6D499-D5FE-40E8-AAA7-0471DB1F36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AE9211-310A-4ECF-BB54-58AAD4444F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CD9F88-1DBA-4DA2-8649-5CC8787BF373}" type="datetimeFigureOut">
              <a:rPr lang="en-US" smtClean="0"/>
              <a:t>12/01/2020</a:t>
            </a:fld>
            <a:endParaRPr lang="en-US"/>
          </a:p>
        </p:txBody>
      </p:sp>
      <p:sp>
        <p:nvSpPr>
          <p:cNvPr id="5" name="Footer Placeholder 4">
            <a:extLst>
              <a:ext uri="{FF2B5EF4-FFF2-40B4-BE49-F238E27FC236}">
                <a16:creationId xmlns:a16="http://schemas.microsoft.com/office/drawing/2014/main" id="{32BCE320-2B8C-4454-82FE-AC1F3A1AC9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99566A-BB58-4C2E-A7F5-78B3ACC73C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26DB41-57DE-4718-BDF9-2AB1D6985F31}" type="slidenum">
              <a:rPr lang="en-US" smtClean="0"/>
              <a:t>‹#›</a:t>
            </a:fld>
            <a:endParaRPr lang="en-US"/>
          </a:p>
        </p:txBody>
      </p:sp>
    </p:spTree>
    <p:extLst>
      <p:ext uri="{BB962C8B-B14F-4D97-AF65-F5344CB8AC3E}">
        <p14:creationId xmlns:p14="http://schemas.microsoft.com/office/powerpoint/2010/main" val="2265605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r-Latn-CS"/>
              <a:t>Kliknite i uredite naslov mastera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r-Latn-CS"/>
              <a:t>Kliknite i uredite tekst</a:t>
            </a:r>
          </a:p>
          <a:p>
            <a:pPr lvl="1"/>
            <a:r>
              <a:rPr lang="sr-Latn-CS"/>
              <a:t>Drugi nivo</a:t>
            </a:r>
          </a:p>
          <a:p>
            <a:pPr lvl="2"/>
            <a:r>
              <a:rPr lang="sr-Latn-CS"/>
              <a:t>Treći nivo</a:t>
            </a:r>
          </a:p>
          <a:p>
            <a:pPr lvl="3"/>
            <a:r>
              <a:rPr lang="sr-Latn-CS"/>
              <a:t>Četvrti nivo</a:t>
            </a:r>
          </a:p>
          <a:p>
            <a:pPr lvl="4"/>
            <a:r>
              <a:rPr lang="sr-Latn-CS"/>
              <a:t>Peti nivo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79361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C0FD5-5C1B-47C7-B7A2-4CEE1210DF55}"/>
              </a:ext>
            </a:extLst>
          </p:cNvPr>
          <p:cNvSpPr>
            <a:spLocks noGrp="1"/>
          </p:cNvSpPr>
          <p:nvPr>
            <p:ph type="ctrTitle"/>
          </p:nvPr>
        </p:nvSpPr>
        <p:spPr/>
        <p:txBody>
          <a:bodyPr>
            <a:normAutofit fontScale="90000"/>
          </a:bodyPr>
          <a:lstStyle/>
          <a:p>
            <a:r>
              <a:rPr lang="sr-Latn-BA" dirty="0"/>
              <a:t>Providing comprehensible input</a:t>
            </a:r>
            <a:br>
              <a:rPr lang="sr-Latn-BA" dirty="0"/>
            </a:br>
            <a:r>
              <a:rPr lang="sr-Latn-BA" dirty="0"/>
              <a:t>Error correction</a:t>
            </a:r>
            <a:endParaRPr lang="en-US" dirty="0"/>
          </a:p>
        </p:txBody>
      </p:sp>
      <p:sp>
        <p:nvSpPr>
          <p:cNvPr id="3" name="Subtitle 2">
            <a:extLst>
              <a:ext uri="{FF2B5EF4-FFF2-40B4-BE49-F238E27FC236}">
                <a16:creationId xmlns:a16="http://schemas.microsoft.com/office/drawing/2014/main" id="{57A57C19-586F-4D72-A16A-DA4274D2C21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03021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9E23807-7F42-4446-9886-FEEBE50AD0AC}"/>
              </a:ext>
            </a:extLst>
          </p:cNvPr>
          <p:cNvSpPr>
            <a:spLocks noGrp="1"/>
          </p:cNvSpPr>
          <p:nvPr>
            <p:ph type="title"/>
          </p:nvPr>
        </p:nvSpPr>
        <p:spPr>
          <a:xfrm>
            <a:off x="2592925" y="624110"/>
            <a:ext cx="8911687" cy="939647"/>
          </a:xfrm>
        </p:spPr>
        <p:txBody>
          <a:bodyPr/>
          <a:lstStyle/>
          <a:p>
            <a:r>
              <a:rPr lang="sr-Latn-RS" dirty="0" err="1"/>
              <a:t>Providing</a:t>
            </a:r>
            <a:r>
              <a:rPr lang="sr-Latn-RS" dirty="0"/>
              <a:t> </a:t>
            </a:r>
            <a:r>
              <a:rPr lang="sr-Latn-RS" dirty="0" err="1"/>
              <a:t>comprehensible</a:t>
            </a:r>
            <a:r>
              <a:rPr lang="sr-Latn-RS" dirty="0"/>
              <a:t> input</a:t>
            </a:r>
          </a:p>
        </p:txBody>
      </p:sp>
      <p:sp>
        <p:nvSpPr>
          <p:cNvPr id="3" name="Čuvar mesta za sadržaj 2">
            <a:extLst>
              <a:ext uri="{FF2B5EF4-FFF2-40B4-BE49-F238E27FC236}">
                <a16:creationId xmlns:a16="http://schemas.microsoft.com/office/drawing/2014/main" id="{F9C0249E-7170-420A-81A1-3A93F0C21F67}"/>
              </a:ext>
            </a:extLst>
          </p:cNvPr>
          <p:cNvSpPr>
            <a:spLocks noGrp="1"/>
          </p:cNvSpPr>
          <p:nvPr>
            <p:ph idx="1"/>
          </p:nvPr>
        </p:nvSpPr>
        <p:spPr>
          <a:xfrm>
            <a:off x="2589212" y="1192696"/>
            <a:ext cx="8915400" cy="4718526"/>
          </a:xfrm>
        </p:spPr>
        <p:txBody>
          <a:bodyPr/>
          <a:lstStyle/>
          <a:p>
            <a:r>
              <a:rPr lang="sr-Latn-RS" dirty="0" err="1"/>
              <a:t>Krashen</a:t>
            </a:r>
            <a:r>
              <a:rPr lang="sr-Latn-RS" dirty="0"/>
              <a:t>: FL </a:t>
            </a:r>
            <a:r>
              <a:rPr lang="sr-Latn-RS" dirty="0" err="1"/>
              <a:t>acquired</a:t>
            </a:r>
            <a:r>
              <a:rPr lang="sr-Latn-RS" dirty="0"/>
              <a:t> </a:t>
            </a:r>
            <a:r>
              <a:rPr lang="sr-Latn-RS" dirty="0" err="1"/>
              <a:t>successfully</a:t>
            </a:r>
            <a:r>
              <a:rPr lang="sr-Latn-RS" dirty="0"/>
              <a:t> in a </a:t>
            </a:r>
            <a:r>
              <a:rPr lang="sr-Latn-RS" dirty="0" err="1"/>
              <a:t>stress-free</a:t>
            </a:r>
            <a:r>
              <a:rPr lang="sr-Latn-RS" dirty="0"/>
              <a:t> </a:t>
            </a:r>
            <a:r>
              <a:rPr lang="sr-Latn-RS" dirty="0" err="1"/>
              <a:t>atmosphere</a:t>
            </a:r>
            <a:r>
              <a:rPr lang="sr-Latn-RS" dirty="0"/>
              <a:t> </a:t>
            </a:r>
            <a:r>
              <a:rPr lang="sr-Latn-RS" dirty="0" err="1"/>
              <a:t>if</a:t>
            </a:r>
            <a:r>
              <a:rPr lang="sr-Latn-RS" dirty="0"/>
              <a:t> </a:t>
            </a:r>
            <a:r>
              <a:rPr lang="sr-Latn-RS" dirty="0" err="1"/>
              <a:t>coprehensible</a:t>
            </a:r>
            <a:r>
              <a:rPr lang="sr-Latn-RS" dirty="0"/>
              <a:t> input is </a:t>
            </a:r>
            <a:r>
              <a:rPr lang="sr-Latn-RS" dirty="0" err="1"/>
              <a:t>provided</a:t>
            </a:r>
            <a:endParaRPr lang="sr-Latn-RS" dirty="0"/>
          </a:p>
          <a:p>
            <a:r>
              <a:rPr lang="sr-Latn-RS" dirty="0" err="1"/>
              <a:t>Sometimes</a:t>
            </a:r>
            <a:r>
              <a:rPr lang="sr-Latn-RS" dirty="0"/>
              <a:t> – </a:t>
            </a:r>
            <a:r>
              <a:rPr lang="sr-Latn-RS" dirty="0" err="1"/>
              <a:t>the</a:t>
            </a:r>
            <a:r>
              <a:rPr lang="sr-Latn-RS" dirty="0"/>
              <a:t> </a:t>
            </a:r>
            <a:r>
              <a:rPr lang="sr-Latn-RS" dirty="0" err="1"/>
              <a:t>only</a:t>
            </a:r>
            <a:r>
              <a:rPr lang="sr-Latn-RS" dirty="0"/>
              <a:t> </a:t>
            </a:r>
            <a:r>
              <a:rPr lang="sr-Latn-RS" dirty="0" err="1"/>
              <a:t>chance</a:t>
            </a:r>
            <a:r>
              <a:rPr lang="sr-Latn-RS" dirty="0"/>
              <a:t> to </a:t>
            </a:r>
            <a:r>
              <a:rPr lang="sr-Latn-RS" dirty="0" err="1"/>
              <a:t>hear</a:t>
            </a:r>
            <a:r>
              <a:rPr lang="sr-Latn-RS" dirty="0"/>
              <a:t> </a:t>
            </a:r>
            <a:r>
              <a:rPr lang="sr-Latn-RS" dirty="0" err="1"/>
              <a:t>English</a:t>
            </a:r>
            <a:r>
              <a:rPr lang="sr-Latn-RS" dirty="0"/>
              <a:t> is in </a:t>
            </a:r>
            <a:r>
              <a:rPr lang="sr-Latn-RS" dirty="0" err="1"/>
              <a:t>the</a:t>
            </a:r>
            <a:r>
              <a:rPr lang="sr-Latn-RS" dirty="0"/>
              <a:t> </a:t>
            </a:r>
            <a:r>
              <a:rPr lang="sr-Latn-RS" dirty="0" err="1"/>
              <a:t>classroom</a:t>
            </a:r>
            <a:endParaRPr lang="sr-Latn-RS" dirty="0"/>
          </a:p>
          <a:p>
            <a:r>
              <a:rPr lang="sr-Latn-RS" dirty="0" err="1"/>
              <a:t>Roughly</a:t>
            </a:r>
            <a:r>
              <a:rPr lang="sr-Latn-RS" dirty="0"/>
              <a:t> </a:t>
            </a:r>
            <a:r>
              <a:rPr lang="sr-Latn-RS" dirty="0" err="1"/>
              <a:t>tuning</a:t>
            </a:r>
            <a:r>
              <a:rPr lang="sr-Latn-RS" dirty="0"/>
              <a:t> </a:t>
            </a:r>
            <a:r>
              <a:rPr lang="sr-Latn-RS" dirty="0" err="1"/>
              <a:t>the</a:t>
            </a:r>
            <a:r>
              <a:rPr lang="sr-Latn-RS" dirty="0"/>
              <a:t> input – </a:t>
            </a:r>
            <a:r>
              <a:rPr lang="sr-Latn-RS" dirty="0" err="1"/>
              <a:t>particularly</a:t>
            </a:r>
            <a:r>
              <a:rPr lang="sr-Latn-RS" dirty="0"/>
              <a:t> </a:t>
            </a:r>
            <a:r>
              <a:rPr lang="sr-Latn-RS" dirty="0" err="1"/>
              <a:t>important</a:t>
            </a:r>
            <a:r>
              <a:rPr lang="sr-Latn-RS" dirty="0"/>
              <a:t> </a:t>
            </a:r>
            <a:r>
              <a:rPr lang="sr-Latn-RS" dirty="0" err="1"/>
              <a:t>when</a:t>
            </a:r>
            <a:r>
              <a:rPr lang="sr-Latn-RS" dirty="0"/>
              <a:t> </a:t>
            </a:r>
            <a:r>
              <a:rPr lang="sr-Latn-RS" dirty="0" err="1"/>
              <a:t>teching</a:t>
            </a:r>
            <a:r>
              <a:rPr lang="sr-Latn-RS" dirty="0"/>
              <a:t> </a:t>
            </a:r>
            <a:r>
              <a:rPr lang="sr-Latn-RS" dirty="0" err="1"/>
              <a:t>lower</a:t>
            </a:r>
            <a:r>
              <a:rPr lang="sr-Latn-RS" dirty="0"/>
              <a:t> </a:t>
            </a:r>
            <a:r>
              <a:rPr lang="sr-Latn-RS" dirty="0" err="1"/>
              <a:t>levels</a:t>
            </a:r>
            <a:endParaRPr lang="sr-Latn-RS" dirty="0"/>
          </a:p>
          <a:p>
            <a:r>
              <a:rPr lang="sr-Latn-RS" dirty="0" err="1"/>
              <a:t>Teachers</a:t>
            </a:r>
            <a:r>
              <a:rPr lang="sr-Latn-RS" dirty="0"/>
              <a:t> </a:t>
            </a:r>
            <a:r>
              <a:rPr lang="sr-Latn-RS" dirty="0" err="1"/>
              <a:t>should</a:t>
            </a:r>
            <a:r>
              <a:rPr lang="sr-Latn-RS" dirty="0"/>
              <a:t> </a:t>
            </a:r>
            <a:r>
              <a:rPr lang="sr-Latn-RS" dirty="0" err="1"/>
              <a:t>work</a:t>
            </a:r>
            <a:r>
              <a:rPr lang="sr-Latn-RS" dirty="0"/>
              <a:t> on </a:t>
            </a:r>
            <a:r>
              <a:rPr lang="sr-Latn-RS" dirty="0" err="1"/>
              <a:t>their</a:t>
            </a:r>
            <a:r>
              <a:rPr lang="sr-Latn-RS" dirty="0"/>
              <a:t> </a:t>
            </a:r>
            <a:r>
              <a:rPr lang="sr-Latn-RS" dirty="0" err="1"/>
              <a:t>language</a:t>
            </a:r>
            <a:r>
              <a:rPr lang="sr-Latn-RS" dirty="0"/>
              <a:t> </a:t>
            </a:r>
            <a:r>
              <a:rPr lang="sr-Latn-RS" dirty="0" err="1"/>
              <a:t>competence</a:t>
            </a:r>
            <a:r>
              <a:rPr lang="sr-Latn-RS" dirty="0"/>
              <a:t> </a:t>
            </a:r>
            <a:r>
              <a:rPr lang="sr-Latn-RS" dirty="0" err="1"/>
              <a:t>continually</a:t>
            </a:r>
            <a:r>
              <a:rPr lang="sr-Latn-RS" dirty="0"/>
              <a:t> </a:t>
            </a:r>
            <a:r>
              <a:rPr lang="sr-Latn-RS" dirty="0" err="1"/>
              <a:t>and</a:t>
            </a:r>
            <a:r>
              <a:rPr lang="sr-Latn-RS" dirty="0"/>
              <a:t> </a:t>
            </a:r>
            <a:r>
              <a:rPr lang="sr-Latn-RS" dirty="0" err="1"/>
              <a:t>avoid</a:t>
            </a:r>
            <a:r>
              <a:rPr lang="sr-Latn-RS" dirty="0"/>
              <a:t> </a:t>
            </a:r>
            <a:r>
              <a:rPr lang="sr-Latn-RS" dirty="0" err="1"/>
              <a:t>backsliding</a:t>
            </a:r>
            <a:r>
              <a:rPr lang="sr-Latn-RS" dirty="0"/>
              <a:t> </a:t>
            </a:r>
            <a:r>
              <a:rPr lang="sr-Latn-RS" dirty="0" err="1"/>
              <a:t>since</a:t>
            </a:r>
            <a:r>
              <a:rPr lang="sr-Latn-RS" dirty="0"/>
              <a:t> </a:t>
            </a:r>
            <a:r>
              <a:rPr lang="sr-Latn-RS" dirty="0" err="1"/>
              <a:t>they</a:t>
            </a:r>
            <a:r>
              <a:rPr lang="sr-Latn-RS" dirty="0"/>
              <a:t> are </a:t>
            </a:r>
            <a:r>
              <a:rPr lang="sr-Latn-RS" dirty="0" err="1"/>
              <a:t>expected</a:t>
            </a:r>
            <a:r>
              <a:rPr lang="sr-Latn-RS" dirty="0"/>
              <a:t> to</a:t>
            </a:r>
          </a:p>
          <a:p>
            <a:pPr lvl="1"/>
            <a:r>
              <a:rPr lang="sr-Latn-RS" dirty="0"/>
              <a:t>Provide </a:t>
            </a:r>
            <a:r>
              <a:rPr lang="sr-Latn-RS" dirty="0" err="1"/>
              <a:t>assistance</a:t>
            </a:r>
            <a:r>
              <a:rPr lang="sr-Latn-RS" dirty="0"/>
              <a:t> </a:t>
            </a:r>
            <a:r>
              <a:rPr lang="sr-Latn-RS" dirty="0" err="1"/>
              <a:t>and</a:t>
            </a:r>
            <a:r>
              <a:rPr lang="sr-Latn-RS" dirty="0"/>
              <a:t> </a:t>
            </a:r>
            <a:r>
              <a:rPr lang="sr-Latn-RS" dirty="0" err="1"/>
              <a:t>attention</a:t>
            </a:r>
            <a:r>
              <a:rPr lang="sr-Latn-RS" dirty="0"/>
              <a:t> (</a:t>
            </a:r>
            <a:r>
              <a:rPr lang="sr-Latn-RS" dirty="0" err="1"/>
              <a:t>particularly</a:t>
            </a:r>
            <a:r>
              <a:rPr lang="sr-Latn-RS" dirty="0"/>
              <a:t> </a:t>
            </a:r>
            <a:r>
              <a:rPr lang="sr-Latn-RS" dirty="0" err="1"/>
              <a:t>with</a:t>
            </a:r>
            <a:r>
              <a:rPr lang="sr-Latn-RS" dirty="0"/>
              <a:t> </a:t>
            </a:r>
            <a:r>
              <a:rPr lang="sr-Latn-RS" dirty="0" err="1"/>
              <a:t>beginners</a:t>
            </a:r>
            <a:r>
              <a:rPr lang="sr-Latn-RS" dirty="0"/>
              <a:t>)</a:t>
            </a:r>
          </a:p>
          <a:p>
            <a:pPr lvl="1"/>
            <a:r>
              <a:rPr lang="sr-Latn-RS" dirty="0" err="1"/>
              <a:t>explain</a:t>
            </a:r>
            <a:r>
              <a:rPr lang="sr-Latn-RS" dirty="0"/>
              <a:t> </a:t>
            </a:r>
            <a:r>
              <a:rPr lang="sr-Latn-RS" dirty="0" err="1"/>
              <a:t>the</a:t>
            </a:r>
            <a:r>
              <a:rPr lang="sr-Latn-RS" dirty="0"/>
              <a:t> </a:t>
            </a:r>
            <a:r>
              <a:rPr lang="sr-Latn-RS" dirty="0" err="1"/>
              <a:t>meanings</a:t>
            </a:r>
            <a:r>
              <a:rPr lang="sr-Latn-RS" dirty="0"/>
              <a:t> </a:t>
            </a:r>
            <a:r>
              <a:rPr lang="sr-Latn-RS" dirty="0" err="1"/>
              <a:t>of</a:t>
            </a:r>
            <a:r>
              <a:rPr lang="sr-Latn-RS" dirty="0"/>
              <a:t> </a:t>
            </a:r>
            <a:r>
              <a:rPr lang="sr-Latn-RS" dirty="0" err="1"/>
              <a:t>words</a:t>
            </a:r>
            <a:r>
              <a:rPr lang="sr-Latn-RS" dirty="0"/>
              <a:t> </a:t>
            </a:r>
            <a:r>
              <a:rPr lang="sr-Latn-RS" dirty="0" err="1"/>
              <a:t>and</a:t>
            </a:r>
            <a:r>
              <a:rPr lang="sr-Latn-RS" dirty="0"/>
              <a:t> </a:t>
            </a:r>
            <a:r>
              <a:rPr lang="sr-Latn-RS" dirty="0" err="1"/>
              <a:t>phrases</a:t>
            </a:r>
            <a:endParaRPr lang="sr-Latn-RS" dirty="0"/>
          </a:p>
          <a:p>
            <a:pPr lvl="1"/>
            <a:r>
              <a:rPr lang="sr-Latn-RS" dirty="0"/>
              <a:t>Provide </a:t>
            </a:r>
            <a:r>
              <a:rPr lang="sr-Latn-RS" dirty="0" err="1"/>
              <a:t>translations</a:t>
            </a:r>
            <a:endParaRPr lang="sr-Latn-RS" dirty="0"/>
          </a:p>
          <a:p>
            <a:pPr lvl="1"/>
            <a:r>
              <a:rPr lang="sr-Latn-RS" dirty="0" err="1"/>
              <a:t>Explain</a:t>
            </a:r>
            <a:r>
              <a:rPr lang="sr-Latn-RS" dirty="0"/>
              <a:t> </a:t>
            </a:r>
            <a:r>
              <a:rPr lang="sr-Latn-RS" dirty="0" err="1"/>
              <a:t>the</a:t>
            </a:r>
            <a:r>
              <a:rPr lang="sr-Latn-RS" dirty="0"/>
              <a:t> </a:t>
            </a:r>
            <a:r>
              <a:rPr lang="sr-Latn-RS" dirty="0" err="1"/>
              <a:t>use</a:t>
            </a:r>
            <a:r>
              <a:rPr lang="sr-Latn-RS" dirty="0"/>
              <a:t> </a:t>
            </a:r>
            <a:r>
              <a:rPr lang="sr-Latn-RS" dirty="0" err="1"/>
              <a:t>of</a:t>
            </a:r>
            <a:r>
              <a:rPr lang="sr-Latn-RS" dirty="0"/>
              <a:t> </a:t>
            </a:r>
            <a:r>
              <a:rPr lang="sr-Latn-RS" dirty="0" err="1"/>
              <a:t>structures</a:t>
            </a:r>
            <a:endParaRPr lang="sr-Latn-RS" dirty="0"/>
          </a:p>
          <a:p>
            <a:pPr lvl="1"/>
            <a:r>
              <a:rPr lang="sr-Latn-RS" dirty="0" err="1"/>
              <a:t>Explain</a:t>
            </a:r>
            <a:r>
              <a:rPr lang="sr-Latn-RS" dirty="0"/>
              <a:t> </a:t>
            </a:r>
            <a:r>
              <a:rPr lang="sr-Latn-RS" dirty="0" err="1"/>
              <a:t>the</a:t>
            </a:r>
            <a:r>
              <a:rPr lang="sr-Latn-RS" dirty="0"/>
              <a:t> </a:t>
            </a:r>
            <a:r>
              <a:rPr lang="sr-Latn-RS" dirty="0" err="1"/>
              <a:t>differences</a:t>
            </a:r>
            <a:r>
              <a:rPr lang="sr-Latn-RS" dirty="0"/>
              <a:t> </a:t>
            </a:r>
            <a:r>
              <a:rPr lang="sr-Latn-RS" dirty="0" err="1"/>
              <a:t>between</a:t>
            </a:r>
            <a:r>
              <a:rPr lang="sr-Latn-RS" dirty="0"/>
              <a:t> </a:t>
            </a:r>
            <a:r>
              <a:rPr lang="sr-Latn-RS" dirty="0" err="1"/>
              <a:t>formal</a:t>
            </a:r>
            <a:r>
              <a:rPr lang="sr-Latn-RS" dirty="0"/>
              <a:t> </a:t>
            </a:r>
            <a:r>
              <a:rPr lang="sr-Latn-RS" dirty="0" err="1"/>
              <a:t>and</a:t>
            </a:r>
            <a:r>
              <a:rPr lang="sr-Latn-RS" dirty="0"/>
              <a:t> </a:t>
            </a:r>
            <a:r>
              <a:rPr lang="sr-Latn-RS" dirty="0" err="1"/>
              <a:t>informal</a:t>
            </a:r>
            <a:r>
              <a:rPr lang="sr-Latn-RS" dirty="0"/>
              <a:t> </a:t>
            </a:r>
            <a:r>
              <a:rPr lang="sr-Latn-RS" dirty="0" err="1"/>
              <a:t>language</a:t>
            </a:r>
            <a:endParaRPr lang="sr-Latn-RS" dirty="0"/>
          </a:p>
          <a:p>
            <a:pPr lvl="1"/>
            <a:r>
              <a:rPr lang="sr-Latn-RS" dirty="0" err="1"/>
              <a:t>Give</a:t>
            </a:r>
            <a:r>
              <a:rPr lang="sr-Latn-RS" dirty="0"/>
              <a:t> </a:t>
            </a:r>
            <a:r>
              <a:rPr lang="sr-Latn-RS" dirty="0" err="1"/>
              <a:t>the</a:t>
            </a:r>
            <a:r>
              <a:rPr lang="sr-Latn-RS" dirty="0"/>
              <a:t> </a:t>
            </a:r>
            <a:r>
              <a:rPr lang="sr-Latn-RS" dirty="0" err="1"/>
              <a:t>appropriate</a:t>
            </a:r>
            <a:r>
              <a:rPr lang="sr-Latn-RS" dirty="0"/>
              <a:t> model </a:t>
            </a:r>
            <a:r>
              <a:rPr lang="sr-Latn-RS" dirty="0" err="1"/>
              <a:t>of</a:t>
            </a:r>
            <a:r>
              <a:rPr lang="sr-Latn-RS" dirty="0"/>
              <a:t> </a:t>
            </a:r>
            <a:r>
              <a:rPr lang="sr-Latn-RS" dirty="0" err="1"/>
              <a:t>pronunciation</a:t>
            </a:r>
            <a:r>
              <a:rPr lang="sr-Latn-RS" dirty="0"/>
              <a:t>, </a:t>
            </a:r>
            <a:r>
              <a:rPr lang="sr-Latn-RS" dirty="0" err="1"/>
              <a:t>use</a:t>
            </a:r>
            <a:r>
              <a:rPr lang="sr-Latn-RS" dirty="0"/>
              <a:t> </a:t>
            </a:r>
            <a:r>
              <a:rPr lang="sr-Latn-RS" dirty="0" err="1"/>
              <a:t>of</a:t>
            </a:r>
            <a:r>
              <a:rPr lang="sr-Latn-RS" dirty="0"/>
              <a:t> </a:t>
            </a:r>
            <a:r>
              <a:rPr lang="sr-Latn-RS" dirty="0" err="1"/>
              <a:t>language</a:t>
            </a:r>
            <a:r>
              <a:rPr lang="sr-Latn-RS" dirty="0"/>
              <a:t> </a:t>
            </a:r>
            <a:r>
              <a:rPr lang="sr-Latn-RS" dirty="0" err="1"/>
              <a:t>and</a:t>
            </a:r>
            <a:r>
              <a:rPr lang="sr-Latn-RS" dirty="0"/>
              <a:t> </a:t>
            </a:r>
            <a:r>
              <a:rPr lang="sr-Latn-RS" dirty="0" err="1"/>
              <a:t>intonation</a:t>
            </a:r>
            <a:endParaRPr lang="sr-Latn-RS" dirty="0"/>
          </a:p>
          <a:p>
            <a:pPr lvl="1"/>
            <a:r>
              <a:rPr lang="sr-Latn-RS" dirty="0" err="1"/>
              <a:t>React</a:t>
            </a:r>
            <a:r>
              <a:rPr lang="sr-Latn-RS" dirty="0"/>
              <a:t> </a:t>
            </a:r>
            <a:r>
              <a:rPr lang="sr-Latn-RS" dirty="0" err="1"/>
              <a:t>appropriately</a:t>
            </a:r>
            <a:r>
              <a:rPr lang="sr-Latn-RS" dirty="0"/>
              <a:t> </a:t>
            </a:r>
            <a:r>
              <a:rPr lang="sr-Latn-RS" dirty="0" err="1"/>
              <a:t>when</a:t>
            </a:r>
            <a:r>
              <a:rPr lang="sr-Latn-RS" dirty="0"/>
              <a:t> </a:t>
            </a:r>
            <a:r>
              <a:rPr lang="sr-Latn-RS" dirty="0" err="1"/>
              <a:t>asked</a:t>
            </a:r>
            <a:r>
              <a:rPr lang="sr-Latn-RS" dirty="0"/>
              <a:t> </a:t>
            </a:r>
            <a:r>
              <a:rPr lang="sr-Latn-RS" dirty="0" err="1"/>
              <a:t>questions</a:t>
            </a:r>
            <a:endParaRPr lang="sr-Latn-RS" dirty="0"/>
          </a:p>
          <a:p>
            <a:pPr lvl="1"/>
            <a:endParaRPr lang="sr-Latn-RS" dirty="0"/>
          </a:p>
          <a:p>
            <a:pPr lvl="1"/>
            <a:endParaRPr lang="sr-Latn-RS" dirty="0"/>
          </a:p>
          <a:p>
            <a:pPr lvl="1"/>
            <a:endParaRPr lang="sr-Latn-RS" dirty="0"/>
          </a:p>
        </p:txBody>
      </p:sp>
    </p:spTree>
    <p:extLst>
      <p:ext uri="{BB962C8B-B14F-4D97-AF65-F5344CB8AC3E}">
        <p14:creationId xmlns:p14="http://schemas.microsoft.com/office/powerpoint/2010/main" val="921819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4B60A4E-C1FD-426A-B2EF-AE0D7384FAE8}"/>
              </a:ext>
            </a:extLst>
          </p:cNvPr>
          <p:cNvSpPr>
            <a:spLocks noGrp="1"/>
          </p:cNvSpPr>
          <p:nvPr>
            <p:ph type="title"/>
          </p:nvPr>
        </p:nvSpPr>
        <p:spPr>
          <a:xfrm>
            <a:off x="2592925" y="624110"/>
            <a:ext cx="8911687" cy="475820"/>
          </a:xfrm>
        </p:spPr>
        <p:txBody>
          <a:bodyPr>
            <a:normAutofit fontScale="90000"/>
          </a:bodyPr>
          <a:lstStyle/>
          <a:p>
            <a:endParaRPr lang="sr-Latn-RS" dirty="0"/>
          </a:p>
        </p:txBody>
      </p:sp>
      <p:sp>
        <p:nvSpPr>
          <p:cNvPr id="3" name="Čuvar mesta za sadržaj 2">
            <a:extLst>
              <a:ext uri="{FF2B5EF4-FFF2-40B4-BE49-F238E27FC236}">
                <a16:creationId xmlns:a16="http://schemas.microsoft.com/office/drawing/2014/main" id="{E1B75604-B7E8-46D7-9485-09327D83906F}"/>
              </a:ext>
            </a:extLst>
          </p:cNvPr>
          <p:cNvSpPr>
            <a:spLocks noGrp="1"/>
          </p:cNvSpPr>
          <p:nvPr>
            <p:ph idx="1"/>
          </p:nvPr>
        </p:nvSpPr>
        <p:spPr>
          <a:xfrm>
            <a:off x="2592925" y="1245704"/>
            <a:ext cx="8915400" cy="4988185"/>
          </a:xfrm>
        </p:spPr>
        <p:txBody>
          <a:bodyPr/>
          <a:lstStyle/>
          <a:p>
            <a:r>
              <a:rPr lang="sr-Latn-RS" dirty="0" err="1"/>
              <a:t>Native</a:t>
            </a:r>
            <a:r>
              <a:rPr lang="sr-Latn-RS" dirty="0"/>
              <a:t> </a:t>
            </a:r>
            <a:r>
              <a:rPr lang="sr-Latn-RS" dirty="0" err="1"/>
              <a:t>speakers</a:t>
            </a:r>
            <a:r>
              <a:rPr lang="sr-Latn-RS" dirty="0"/>
              <a:t> as </a:t>
            </a:r>
            <a:r>
              <a:rPr lang="sr-Latn-RS" dirty="0" err="1"/>
              <a:t>teachers</a:t>
            </a:r>
            <a:r>
              <a:rPr lang="sr-Latn-RS" dirty="0"/>
              <a:t> – </a:t>
            </a:r>
            <a:r>
              <a:rPr lang="sr-Latn-RS" dirty="0" err="1"/>
              <a:t>enormous</a:t>
            </a:r>
            <a:r>
              <a:rPr lang="sr-Latn-RS" dirty="0"/>
              <a:t> </a:t>
            </a:r>
            <a:r>
              <a:rPr lang="sr-Latn-RS" dirty="0" err="1"/>
              <a:t>advantage</a:t>
            </a:r>
            <a:r>
              <a:rPr lang="sr-Latn-RS" dirty="0"/>
              <a:t>: </a:t>
            </a:r>
            <a:r>
              <a:rPr lang="sr-Latn-RS" dirty="0" err="1"/>
              <a:t>good</a:t>
            </a:r>
            <a:r>
              <a:rPr lang="sr-Latn-RS" dirty="0"/>
              <a:t> model, </a:t>
            </a:r>
            <a:r>
              <a:rPr lang="sr-Latn-RS" dirty="0" err="1"/>
              <a:t>real</a:t>
            </a:r>
            <a:r>
              <a:rPr lang="sr-Latn-RS" dirty="0"/>
              <a:t> </a:t>
            </a:r>
            <a:r>
              <a:rPr lang="sr-Latn-RS" dirty="0" err="1"/>
              <a:t>authentic</a:t>
            </a:r>
            <a:r>
              <a:rPr lang="sr-Latn-RS" dirty="0"/>
              <a:t> </a:t>
            </a:r>
            <a:r>
              <a:rPr lang="sr-Latn-RS" dirty="0" err="1"/>
              <a:t>language</a:t>
            </a:r>
            <a:r>
              <a:rPr lang="sr-Latn-RS" dirty="0"/>
              <a:t>, </a:t>
            </a:r>
            <a:r>
              <a:rPr lang="sr-Latn-RS" dirty="0" err="1"/>
              <a:t>always</a:t>
            </a:r>
            <a:r>
              <a:rPr lang="sr-Latn-RS" dirty="0"/>
              <a:t> </a:t>
            </a:r>
            <a:r>
              <a:rPr lang="sr-Latn-RS" dirty="0" err="1"/>
              <a:t>confident</a:t>
            </a:r>
            <a:r>
              <a:rPr lang="sr-Latn-RS" dirty="0"/>
              <a:t> </a:t>
            </a:r>
            <a:r>
              <a:rPr lang="sr-Latn-RS" dirty="0" err="1"/>
              <a:t>about</a:t>
            </a:r>
            <a:r>
              <a:rPr lang="sr-Latn-RS" dirty="0"/>
              <a:t> </a:t>
            </a:r>
            <a:r>
              <a:rPr lang="sr-Latn-RS" dirty="0" err="1"/>
              <a:t>the</a:t>
            </a:r>
            <a:r>
              <a:rPr lang="sr-Latn-RS" dirty="0"/>
              <a:t> </a:t>
            </a:r>
            <a:r>
              <a:rPr lang="sr-Latn-RS" dirty="0" err="1"/>
              <a:t>pronunciation</a:t>
            </a:r>
            <a:r>
              <a:rPr lang="sr-Latn-RS" dirty="0"/>
              <a:t>, </a:t>
            </a:r>
            <a:r>
              <a:rPr lang="sr-Latn-RS" dirty="0" err="1"/>
              <a:t>meaning</a:t>
            </a:r>
            <a:r>
              <a:rPr lang="sr-Latn-RS" dirty="0"/>
              <a:t>, </a:t>
            </a:r>
            <a:r>
              <a:rPr lang="sr-Latn-RS" dirty="0" err="1"/>
              <a:t>use</a:t>
            </a:r>
            <a:r>
              <a:rPr lang="sr-Latn-RS" dirty="0"/>
              <a:t> </a:t>
            </a:r>
            <a:r>
              <a:rPr lang="sr-Latn-RS" dirty="0" err="1"/>
              <a:t>of</a:t>
            </a:r>
            <a:r>
              <a:rPr lang="sr-Latn-RS" dirty="0"/>
              <a:t> </a:t>
            </a:r>
            <a:r>
              <a:rPr lang="sr-Latn-RS" dirty="0" err="1"/>
              <a:t>articles</a:t>
            </a:r>
            <a:r>
              <a:rPr lang="sr-Latn-RS" dirty="0"/>
              <a:t>…; </a:t>
            </a:r>
            <a:r>
              <a:rPr lang="sr-Latn-RS" dirty="0" err="1"/>
              <a:t>they</a:t>
            </a:r>
            <a:r>
              <a:rPr lang="sr-Latn-RS" dirty="0"/>
              <a:t> provide </a:t>
            </a:r>
            <a:r>
              <a:rPr lang="sr-Latn-RS" dirty="0" err="1"/>
              <a:t>learning</a:t>
            </a:r>
            <a:r>
              <a:rPr lang="sr-Latn-RS" dirty="0"/>
              <a:t> </a:t>
            </a:r>
            <a:r>
              <a:rPr lang="sr-Latn-RS" dirty="0" err="1"/>
              <a:t>and</a:t>
            </a:r>
            <a:r>
              <a:rPr lang="sr-Latn-RS" dirty="0"/>
              <a:t> </a:t>
            </a:r>
            <a:r>
              <a:rPr lang="sr-Latn-RS" dirty="0" err="1"/>
              <a:t>aquisition</a:t>
            </a:r>
            <a:r>
              <a:rPr lang="sr-Latn-RS" dirty="0"/>
              <a:t> </a:t>
            </a:r>
            <a:r>
              <a:rPr lang="sr-Latn-RS" dirty="0" err="1"/>
              <a:t>simultaneously</a:t>
            </a:r>
            <a:endParaRPr lang="sr-Latn-RS" dirty="0"/>
          </a:p>
          <a:p>
            <a:r>
              <a:rPr lang="sr-Latn-RS" dirty="0" err="1"/>
              <a:t>Non-native</a:t>
            </a:r>
            <a:r>
              <a:rPr lang="sr-Latn-RS" dirty="0"/>
              <a:t> </a:t>
            </a:r>
            <a:r>
              <a:rPr lang="sr-Latn-RS" dirty="0" err="1"/>
              <a:t>teachers</a:t>
            </a:r>
            <a:r>
              <a:rPr lang="sr-Latn-RS" dirty="0"/>
              <a:t> – </a:t>
            </a:r>
            <a:r>
              <a:rPr lang="sr-Latn-RS" dirty="0" err="1"/>
              <a:t>understand</a:t>
            </a:r>
            <a:r>
              <a:rPr lang="sr-Latn-RS" dirty="0"/>
              <a:t> </a:t>
            </a:r>
            <a:r>
              <a:rPr lang="sr-Latn-RS" dirty="0" err="1"/>
              <a:t>certain</a:t>
            </a:r>
            <a:r>
              <a:rPr lang="sr-Latn-RS" dirty="0"/>
              <a:t> </a:t>
            </a:r>
            <a:r>
              <a:rPr lang="sr-Latn-RS" dirty="0" err="1"/>
              <a:t>difficulties</a:t>
            </a:r>
            <a:r>
              <a:rPr lang="sr-Latn-RS" dirty="0"/>
              <a:t> due to </a:t>
            </a:r>
            <a:r>
              <a:rPr lang="sr-Latn-RS" dirty="0" err="1"/>
              <a:t>their</a:t>
            </a:r>
            <a:r>
              <a:rPr lang="sr-Latn-RS" dirty="0"/>
              <a:t> </a:t>
            </a:r>
            <a:r>
              <a:rPr lang="sr-Latn-RS" dirty="0" err="1"/>
              <a:t>own</a:t>
            </a:r>
            <a:r>
              <a:rPr lang="sr-Latn-RS" dirty="0"/>
              <a:t> </a:t>
            </a:r>
            <a:r>
              <a:rPr lang="sr-Latn-RS" dirty="0" err="1"/>
              <a:t>experience</a:t>
            </a:r>
            <a:r>
              <a:rPr lang="sr-Latn-RS" dirty="0"/>
              <a:t>, </a:t>
            </a:r>
            <a:r>
              <a:rPr lang="sr-Latn-RS" dirty="0" err="1"/>
              <a:t>trained</a:t>
            </a:r>
            <a:r>
              <a:rPr lang="sr-Latn-RS" dirty="0"/>
              <a:t> to </a:t>
            </a:r>
            <a:r>
              <a:rPr lang="sr-Latn-RS" dirty="0" err="1"/>
              <a:t>overcome</a:t>
            </a:r>
            <a:r>
              <a:rPr lang="sr-Latn-RS" dirty="0"/>
              <a:t> </a:t>
            </a:r>
            <a:r>
              <a:rPr lang="sr-Latn-RS" dirty="0" err="1"/>
              <a:t>the</a:t>
            </a:r>
            <a:r>
              <a:rPr lang="sr-Latn-RS" dirty="0"/>
              <a:t> </a:t>
            </a:r>
            <a:r>
              <a:rPr lang="sr-Latn-RS" dirty="0" err="1"/>
              <a:t>differences</a:t>
            </a:r>
            <a:r>
              <a:rPr lang="sr-Latn-RS" dirty="0"/>
              <a:t> </a:t>
            </a:r>
            <a:r>
              <a:rPr lang="sr-Latn-RS" dirty="0" err="1"/>
              <a:t>between</a:t>
            </a:r>
            <a:r>
              <a:rPr lang="sr-Latn-RS" dirty="0"/>
              <a:t> </a:t>
            </a:r>
            <a:r>
              <a:rPr lang="sr-Latn-RS" dirty="0" err="1"/>
              <a:t>the</a:t>
            </a:r>
            <a:r>
              <a:rPr lang="sr-Latn-RS" dirty="0"/>
              <a:t> </a:t>
            </a:r>
            <a:r>
              <a:rPr lang="sr-Latn-RS" dirty="0" err="1"/>
              <a:t>two</a:t>
            </a:r>
            <a:r>
              <a:rPr lang="sr-Latn-RS" dirty="0"/>
              <a:t> </a:t>
            </a:r>
            <a:r>
              <a:rPr lang="sr-Latn-RS" dirty="0" err="1"/>
              <a:t>languages</a:t>
            </a:r>
            <a:r>
              <a:rPr lang="sr-Latn-RS" dirty="0"/>
              <a:t>; </a:t>
            </a:r>
            <a:r>
              <a:rPr lang="sr-Latn-RS" dirty="0" err="1"/>
              <a:t>can</a:t>
            </a:r>
            <a:r>
              <a:rPr lang="sr-Latn-RS" dirty="0"/>
              <a:t> </a:t>
            </a:r>
            <a:r>
              <a:rPr lang="sr-Latn-RS" dirty="0" err="1"/>
              <a:t>use</a:t>
            </a:r>
            <a:r>
              <a:rPr lang="sr-Latn-RS" dirty="0"/>
              <a:t> </a:t>
            </a:r>
            <a:r>
              <a:rPr lang="sr-Latn-RS" dirty="0" err="1"/>
              <a:t>mother-tongue</a:t>
            </a:r>
            <a:r>
              <a:rPr lang="sr-Latn-RS" dirty="0"/>
              <a:t> </a:t>
            </a:r>
            <a:r>
              <a:rPr lang="sr-Latn-RS" dirty="0" err="1"/>
              <a:t>when</a:t>
            </a:r>
            <a:r>
              <a:rPr lang="sr-Latn-RS" dirty="0"/>
              <a:t> </a:t>
            </a:r>
            <a:r>
              <a:rPr lang="sr-Latn-RS" dirty="0" err="1"/>
              <a:t>necessary</a:t>
            </a:r>
            <a:endParaRPr lang="sr-Latn-RS" dirty="0"/>
          </a:p>
          <a:p>
            <a:r>
              <a:rPr lang="sr-Latn-RS" dirty="0"/>
              <a:t>More </a:t>
            </a:r>
            <a:r>
              <a:rPr lang="sr-Latn-RS" dirty="0" err="1"/>
              <a:t>important</a:t>
            </a:r>
            <a:r>
              <a:rPr lang="sr-Latn-RS" dirty="0"/>
              <a:t> – </a:t>
            </a:r>
            <a:r>
              <a:rPr lang="sr-Latn-RS" dirty="0" err="1"/>
              <a:t>the</a:t>
            </a:r>
            <a:r>
              <a:rPr lang="sr-Latn-RS" dirty="0"/>
              <a:t> </a:t>
            </a:r>
            <a:r>
              <a:rPr lang="sr-Latn-RS" dirty="0" err="1"/>
              <a:t>ratio</a:t>
            </a:r>
            <a:r>
              <a:rPr lang="sr-Latn-RS" dirty="0"/>
              <a:t> </a:t>
            </a:r>
            <a:r>
              <a:rPr lang="sr-Latn-RS" dirty="0" err="1"/>
              <a:t>between</a:t>
            </a:r>
            <a:r>
              <a:rPr lang="sr-Latn-RS" dirty="0"/>
              <a:t> </a:t>
            </a:r>
            <a:r>
              <a:rPr lang="sr-Latn-RS" dirty="0" err="1"/>
              <a:t>the</a:t>
            </a:r>
            <a:r>
              <a:rPr lang="sr-Latn-RS" dirty="0"/>
              <a:t> student </a:t>
            </a:r>
            <a:r>
              <a:rPr lang="sr-Latn-RS" dirty="0" err="1"/>
              <a:t>talking</a:t>
            </a:r>
            <a:r>
              <a:rPr lang="sr-Latn-RS" dirty="0"/>
              <a:t> time </a:t>
            </a:r>
            <a:r>
              <a:rPr lang="sr-Latn-RS" dirty="0" err="1"/>
              <a:t>and</a:t>
            </a:r>
            <a:r>
              <a:rPr lang="sr-Latn-RS" dirty="0"/>
              <a:t> </a:t>
            </a:r>
            <a:r>
              <a:rPr lang="sr-Latn-RS" dirty="0" err="1"/>
              <a:t>the</a:t>
            </a:r>
            <a:r>
              <a:rPr lang="sr-Latn-RS" dirty="0"/>
              <a:t> </a:t>
            </a:r>
            <a:r>
              <a:rPr lang="sr-Latn-RS" dirty="0" err="1"/>
              <a:t>teacher</a:t>
            </a:r>
            <a:r>
              <a:rPr lang="sr-Latn-RS" dirty="0"/>
              <a:t> </a:t>
            </a:r>
            <a:r>
              <a:rPr lang="sr-Latn-RS" dirty="0" err="1"/>
              <a:t>talking</a:t>
            </a:r>
            <a:r>
              <a:rPr lang="sr-Latn-RS" dirty="0"/>
              <a:t> time</a:t>
            </a:r>
          </a:p>
          <a:p>
            <a:r>
              <a:rPr lang="sr-Latn-RS" dirty="0" err="1"/>
              <a:t>Modern</a:t>
            </a:r>
            <a:r>
              <a:rPr lang="sr-Latn-RS" dirty="0"/>
              <a:t> </a:t>
            </a:r>
            <a:r>
              <a:rPr lang="sr-Latn-RS" dirty="0" err="1"/>
              <a:t>learning</a:t>
            </a:r>
            <a:r>
              <a:rPr lang="sr-Latn-RS" dirty="0"/>
              <a:t> – </a:t>
            </a:r>
            <a:r>
              <a:rPr lang="sr-Latn-RS" dirty="0" err="1"/>
              <a:t>increase</a:t>
            </a:r>
            <a:r>
              <a:rPr lang="sr-Latn-RS" dirty="0"/>
              <a:t> </a:t>
            </a:r>
            <a:r>
              <a:rPr lang="sr-Latn-RS" dirty="0" err="1"/>
              <a:t>of</a:t>
            </a:r>
            <a:r>
              <a:rPr lang="sr-Latn-RS" dirty="0"/>
              <a:t> student </a:t>
            </a:r>
            <a:r>
              <a:rPr lang="sr-Latn-RS" dirty="0" err="1"/>
              <a:t>talking</a:t>
            </a:r>
            <a:r>
              <a:rPr lang="sr-Latn-RS" dirty="0"/>
              <a:t> time, </a:t>
            </a:r>
            <a:r>
              <a:rPr lang="sr-Latn-RS" dirty="0" err="1"/>
              <a:t>less</a:t>
            </a:r>
            <a:r>
              <a:rPr lang="sr-Latn-RS" dirty="0"/>
              <a:t> </a:t>
            </a:r>
            <a:r>
              <a:rPr lang="sr-Latn-RS" dirty="0" err="1"/>
              <a:t>active</a:t>
            </a:r>
            <a:r>
              <a:rPr lang="sr-Latn-RS" dirty="0"/>
              <a:t> </a:t>
            </a:r>
            <a:r>
              <a:rPr lang="sr-Latn-RS" dirty="0" err="1"/>
              <a:t>teacher</a:t>
            </a:r>
            <a:endParaRPr lang="sr-Latn-RS" dirty="0"/>
          </a:p>
          <a:p>
            <a:r>
              <a:rPr lang="sr-Latn-RS" dirty="0" err="1"/>
              <a:t>Teacher</a:t>
            </a:r>
            <a:r>
              <a:rPr lang="sr-Latn-RS" dirty="0"/>
              <a:t> </a:t>
            </a:r>
            <a:r>
              <a:rPr lang="sr-Latn-RS" dirty="0" err="1"/>
              <a:t>talking</a:t>
            </a:r>
            <a:r>
              <a:rPr lang="sr-Latn-RS" dirty="0"/>
              <a:t> time </a:t>
            </a:r>
            <a:r>
              <a:rPr lang="sr-Latn-RS" dirty="0" err="1"/>
              <a:t>should</a:t>
            </a:r>
            <a:r>
              <a:rPr lang="sr-Latn-RS" dirty="0"/>
              <a:t> be </a:t>
            </a:r>
            <a:r>
              <a:rPr lang="sr-Latn-RS" dirty="0" err="1"/>
              <a:t>reduced</a:t>
            </a:r>
            <a:r>
              <a:rPr lang="sr-Latn-RS" dirty="0"/>
              <a:t>, but </a:t>
            </a:r>
            <a:r>
              <a:rPr lang="sr-Latn-RS" dirty="0" err="1"/>
              <a:t>not</a:t>
            </a:r>
            <a:r>
              <a:rPr lang="sr-Latn-RS" dirty="0"/>
              <a:t> to a minimum – </a:t>
            </a:r>
            <a:r>
              <a:rPr lang="sr-Latn-RS" dirty="0" err="1"/>
              <a:t>students</a:t>
            </a:r>
            <a:r>
              <a:rPr lang="sr-Latn-RS" dirty="0"/>
              <a:t> </a:t>
            </a:r>
            <a:r>
              <a:rPr lang="sr-Latn-RS" dirty="0" err="1"/>
              <a:t>need</a:t>
            </a:r>
            <a:r>
              <a:rPr lang="sr-Latn-RS" dirty="0"/>
              <a:t> </a:t>
            </a:r>
            <a:r>
              <a:rPr lang="sr-Latn-RS" dirty="0" err="1"/>
              <a:t>exposure</a:t>
            </a:r>
            <a:r>
              <a:rPr lang="sr-Latn-RS" dirty="0"/>
              <a:t> to </a:t>
            </a:r>
            <a:r>
              <a:rPr lang="sr-Latn-RS" dirty="0" err="1"/>
              <a:t>competent</a:t>
            </a:r>
            <a:r>
              <a:rPr lang="sr-Latn-RS" dirty="0"/>
              <a:t> </a:t>
            </a:r>
            <a:r>
              <a:rPr lang="sr-Latn-RS" dirty="0" err="1"/>
              <a:t>language</a:t>
            </a:r>
            <a:r>
              <a:rPr lang="sr-Latn-RS" dirty="0"/>
              <a:t> </a:t>
            </a:r>
            <a:r>
              <a:rPr lang="sr-Latn-RS" dirty="0" err="1"/>
              <a:t>use</a:t>
            </a:r>
            <a:r>
              <a:rPr lang="sr-Latn-RS" dirty="0"/>
              <a:t> </a:t>
            </a:r>
          </a:p>
          <a:p>
            <a:endParaRPr lang="sr-Latn-RS" dirty="0"/>
          </a:p>
        </p:txBody>
      </p:sp>
    </p:spTree>
    <p:extLst>
      <p:ext uri="{BB962C8B-B14F-4D97-AF65-F5344CB8AC3E}">
        <p14:creationId xmlns:p14="http://schemas.microsoft.com/office/powerpoint/2010/main" val="2089804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r-Latn-RS" dirty="0"/>
              <a:t>8. </a:t>
            </a:r>
            <a:r>
              <a:rPr lang="sr-Latn-RS" dirty="0" err="1"/>
              <a:t>Error</a:t>
            </a:r>
            <a:r>
              <a:rPr lang="sr-Latn-RS" dirty="0"/>
              <a:t> </a:t>
            </a:r>
            <a:r>
              <a:rPr lang="sr-Latn-RS" dirty="0" err="1"/>
              <a:t>correction</a:t>
            </a:r>
            <a:endParaRPr lang="sr-Latn-RS" dirty="0"/>
          </a:p>
        </p:txBody>
      </p:sp>
      <p:sp>
        <p:nvSpPr>
          <p:cNvPr id="3" name="Čuvar mesta za sadržaj 2"/>
          <p:cNvSpPr>
            <a:spLocks noGrp="1"/>
          </p:cNvSpPr>
          <p:nvPr>
            <p:ph idx="1"/>
          </p:nvPr>
        </p:nvSpPr>
        <p:spPr>
          <a:xfrm>
            <a:off x="2589212" y="1537252"/>
            <a:ext cx="8915400" cy="4890052"/>
          </a:xfrm>
        </p:spPr>
        <p:txBody>
          <a:bodyPr>
            <a:normAutofit/>
          </a:bodyPr>
          <a:lstStyle/>
          <a:p>
            <a:r>
              <a:rPr lang="sr-Latn-RS" dirty="0" err="1"/>
              <a:t>The</a:t>
            </a:r>
            <a:r>
              <a:rPr lang="sr-Latn-RS" dirty="0"/>
              <a:t> </a:t>
            </a:r>
            <a:r>
              <a:rPr lang="sr-Latn-RS" dirty="0" err="1"/>
              <a:t>attitude</a:t>
            </a:r>
            <a:r>
              <a:rPr lang="sr-Latn-RS" dirty="0"/>
              <a:t> </a:t>
            </a:r>
            <a:r>
              <a:rPr lang="sr-Latn-RS" dirty="0" err="1"/>
              <a:t>towards</a:t>
            </a:r>
            <a:r>
              <a:rPr lang="sr-Latn-RS" dirty="0"/>
              <a:t> </a:t>
            </a:r>
            <a:r>
              <a:rPr lang="sr-Latn-RS" dirty="0" err="1"/>
              <a:t>errors</a:t>
            </a:r>
            <a:r>
              <a:rPr lang="sr-Latn-RS" dirty="0"/>
              <a:t> </a:t>
            </a:r>
            <a:r>
              <a:rPr lang="sr-Latn-RS" dirty="0" err="1"/>
              <a:t>has</a:t>
            </a:r>
            <a:r>
              <a:rPr lang="sr-Latn-RS" dirty="0"/>
              <a:t> </a:t>
            </a:r>
            <a:r>
              <a:rPr lang="sr-Latn-RS" dirty="0" err="1"/>
              <a:t>changed</a:t>
            </a:r>
            <a:r>
              <a:rPr lang="sr-Latn-RS" dirty="0"/>
              <a:t> </a:t>
            </a:r>
            <a:r>
              <a:rPr lang="sr-Latn-RS" dirty="0" err="1"/>
              <a:t>since</a:t>
            </a:r>
            <a:r>
              <a:rPr lang="sr-Latn-RS" dirty="0"/>
              <a:t> </a:t>
            </a:r>
            <a:r>
              <a:rPr lang="sr-Latn-RS" dirty="0" err="1"/>
              <a:t>the</a:t>
            </a:r>
            <a:r>
              <a:rPr lang="sr-Latn-RS" dirty="0"/>
              <a:t> 1950s</a:t>
            </a:r>
          </a:p>
          <a:p>
            <a:r>
              <a:rPr lang="sr-Latn-RS" dirty="0" err="1"/>
              <a:t>They</a:t>
            </a:r>
            <a:r>
              <a:rPr lang="sr-Latn-RS" dirty="0"/>
              <a:t> are </a:t>
            </a:r>
            <a:r>
              <a:rPr lang="sr-Latn-RS" dirty="0" err="1"/>
              <a:t>considered</a:t>
            </a:r>
            <a:r>
              <a:rPr lang="sr-Latn-RS" dirty="0"/>
              <a:t> to be </a:t>
            </a:r>
            <a:r>
              <a:rPr lang="sr-Latn-RS" dirty="0" err="1"/>
              <a:t>normal</a:t>
            </a:r>
            <a:r>
              <a:rPr lang="sr-Latn-RS" dirty="0"/>
              <a:t> </a:t>
            </a:r>
            <a:r>
              <a:rPr lang="sr-Latn-RS" dirty="0" err="1"/>
              <a:t>part</a:t>
            </a:r>
            <a:r>
              <a:rPr lang="sr-Latn-RS" dirty="0"/>
              <a:t> </a:t>
            </a:r>
            <a:r>
              <a:rPr lang="sr-Latn-RS" dirty="0" err="1"/>
              <a:t>of</a:t>
            </a:r>
            <a:r>
              <a:rPr lang="sr-Latn-RS" dirty="0"/>
              <a:t> </a:t>
            </a:r>
            <a:r>
              <a:rPr lang="sr-Latn-RS" dirty="0" err="1"/>
              <a:t>interlanguage</a:t>
            </a:r>
            <a:r>
              <a:rPr lang="sr-Latn-RS" dirty="0"/>
              <a:t> </a:t>
            </a:r>
            <a:r>
              <a:rPr lang="sr-Latn-RS" dirty="0" err="1"/>
              <a:t>development</a:t>
            </a:r>
            <a:endParaRPr lang="sr-Latn-RS" dirty="0"/>
          </a:p>
          <a:p>
            <a:r>
              <a:rPr lang="sr-Latn-RS" dirty="0" err="1"/>
              <a:t>Treatment</a:t>
            </a:r>
            <a:r>
              <a:rPr lang="sr-Latn-RS" dirty="0"/>
              <a:t> </a:t>
            </a:r>
            <a:r>
              <a:rPr lang="sr-Latn-RS" dirty="0" err="1"/>
              <a:t>of</a:t>
            </a:r>
            <a:r>
              <a:rPr lang="sr-Latn-RS" dirty="0"/>
              <a:t> </a:t>
            </a:r>
            <a:r>
              <a:rPr lang="sr-Latn-RS" dirty="0" err="1"/>
              <a:t>errors</a:t>
            </a:r>
            <a:r>
              <a:rPr lang="sr-Latn-RS" dirty="0"/>
              <a:t> </a:t>
            </a:r>
            <a:r>
              <a:rPr lang="sr-Latn-RS" dirty="0" err="1"/>
              <a:t>depends</a:t>
            </a:r>
            <a:r>
              <a:rPr lang="sr-Latn-RS" dirty="0"/>
              <a:t> on </a:t>
            </a:r>
            <a:r>
              <a:rPr lang="sr-Latn-RS" dirty="0" err="1"/>
              <a:t>the</a:t>
            </a:r>
            <a:r>
              <a:rPr lang="sr-Latn-RS" dirty="0"/>
              <a:t> </a:t>
            </a:r>
            <a:r>
              <a:rPr lang="sr-Latn-RS" dirty="0" err="1"/>
              <a:t>kind</a:t>
            </a:r>
            <a:r>
              <a:rPr lang="sr-Latn-RS" dirty="0"/>
              <a:t> </a:t>
            </a:r>
            <a:r>
              <a:rPr lang="sr-Latn-RS" dirty="0" err="1"/>
              <a:t>of</a:t>
            </a:r>
            <a:r>
              <a:rPr lang="sr-Latn-RS" dirty="0"/>
              <a:t> </a:t>
            </a:r>
            <a:r>
              <a:rPr lang="sr-Latn-RS" dirty="0" err="1"/>
              <a:t>activity</a:t>
            </a:r>
            <a:r>
              <a:rPr lang="sr-Latn-RS" dirty="0"/>
              <a:t>:</a:t>
            </a:r>
          </a:p>
          <a:p>
            <a:pPr lvl="1"/>
            <a:r>
              <a:rPr lang="sr-Latn-RS" dirty="0" err="1"/>
              <a:t>Focus</a:t>
            </a:r>
            <a:r>
              <a:rPr lang="sr-Latn-RS" dirty="0"/>
              <a:t> on </a:t>
            </a:r>
            <a:r>
              <a:rPr lang="sr-Latn-RS" dirty="0" err="1"/>
              <a:t>accuracy</a:t>
            </a:r>
            <a:r>
              <a:rPr lang="sr-Latn-RS" dirty="0"/>
              <a:t> – </a:t>
            </a:r>
            <a:r>
              <a:rPr lang="sr-Latn-RS" dirty="0" err="1"/>
              <a:t>errors</a:t>
            </a:r>
            <a:r>
              <a:rPr lang="sr-Latn-RS" dirty="0"/>
              <a:t> </a:t>
            </a:r>
            <a:r>
              <a:rPr lang="sr-Latn-RS" dirty="0" err="1"/>
              <a:t>should</a:t>
            </a:r>
            <a:r>
              <a:rPr lang="sr-Latn-RS" dirty="0"/>
              <a:t> be </a:t>
            </a:r>
            <a:r>
              <a:rPr lang="sr-Latn-RS" dirty="0" err="1"/>
              <a:t>immediately</a:t>
            </a:r>
            <a:r>
              <a:rPr lang="sr-Latn-RS" dirty="0"/>
              <a:t> </a:t>
            </a:r>
            <a:r>
              <a:rPr lang="sr-Latn-RS" dirty="0" err="1"/>
              <a:t>corrected</a:t>
            </a:r>
            <a:endParaRPr lang="sr-Latn-RS" dirty="0"/>
          </a:p>
          <a:p>
            <a:pPr lvl="1"/>
            <a:r>
              <a:rPr lang="sr-Latn-RS" dirty="0" err="1"/>
              <a:t>Focus</a:t>
            </a:r>
            <a:r>
              <a:rPr lang="sr-Latn-RS" dirty="0"/>
              <a:t> on </a:t>
            </a:r>
            <a:r>
              <a:rPr lang="sr-Latn-RS" dirty="0" err="1"/>
              <a:t>fluency</a:t>
            </a:r>
            <a:r>
              <a:rPr lang="sr-Latn-RS" dirty="0"/>
              <a:t> – </a:t>
            </a:r>
            <a:r>
              <a:rPr lang="sr-Latn-RS" dirty="0" err="1"/>
              <a:t>errors</a:t>
            </a:r>
            <a:r>
              <a:rPr lang="sr-Latn-RS" dirty="0"/>
              <a:t> </a:t>
            </a:r>
            <a:r>
              <a:rPr lang="sr-Latn-RS" dirty="0" err="1"/>
              <a:t>should</a:t>
            </a:r>
            <a:r>
              <a:rPr lang="sr-Latn-RS" dirty="0"/>
              <a:t> be </a:t>
            </a:r>
            <a:r>
              <a:rPr lang="sr-Latn-RS" dirty="0" err="1"/>
              <a:t>tolerated</a:t>
            </a:r>
            <a:r>
              <a:rPr lang="sr-Latn-RS" dirty="0"/>
              <a:t> (</a:t>
            </a:r>
            <a:r>
              <a:rPr lang="sr-Latn-RS" dirty="0" err="1"/>
              <a:t>feedback</a:t>
            </a:r>
            <a:r>
              <a:rPr lang="sr-Latn-RS" dirty="0"/>
              <a:t> </a:t>
            </a:r>
            <a:r>
              <a:rPr lang="sr-Latn-RS" dirty="0" err="1"/>
              <a:t>given</a:t>
            </a:r>
            <a:r>
              <a:rPr lang="sr-Latn-RS" dirty="0"/>
              <a:t> </a:t>
            </a:r>
            <a:r>
              <a:rPr lang="sr-Latn-RS" dirty="0" err="1"/>
              <a:t>later</a:t>
            </a:r>
            <a:r>
              <a:rPr lang="sr-Latn-RS" dirty="0"/>
              <a:t>)</a:t>
            </a:r>
          </a:p>
          <a:p>
            <a:pPr marL="457200" lvl="1" indent="0">
              <a:buNone/>
            </a:pPr>
            <a:endParaRPr lang="sr-Latn-RS" dirty="0"/>
          </a:p>
          <a:p>
            <a:r>
              <a:rPr lang="sr-Latn-RS" dirty="0" err="1"/>
              <a:t>Tests</a:t>
            </a:r>
            <a:r>
              <a:rPr lang="sr-Latn-RS" dirty="0"/>
              <a:t>, </a:t>
            </a:r>
            <a:r>
              <a:rPr lang="sr-Latn-RS" dirty="0" err="1"/>
              <a:t>exercises</a:t>
            </a:r>
            <a:r>
              <a:rPr lang="sr-Latn-RS" dirty="0"/>
              <a:t> – </a:t>
            </a:r>
            <a:r>
              <a:rPr lang="sr-Latn-RS" dirty="0" err="1"/>
              <a:t>easy</a:t>
            </a:r>
            <a:r>
              <a:rPr lang="sr-Latn-RS" dirty="0"/>
              <a:t> </a:t>
            </a:r>
            <a:r>
              <a:rPr lang="sr-Latn-RS" dirty="0" err="1"/>
              <a:t>correction</a:t>
            </a:r>
            <a:endParaRPr lang="sr-Latn-RS" dirty="0"/>
          </a:p>
          <a:p>
            <a:r>
              <a:rPr lang="sr-Latn-RS" dirty="0" err="1"/>
              <a:t>Written</a:t>
            </a:r>
            <a:r>
              <a:rPr lang="sr-Latn-RS" dirty="0"/>
              <a:t> </a:t>
            </a:r>
            <a:r>
              <a:rPr lang="sr-Latn-RS" dirty="0" err="1"/>
              <a:t>assignements</a:t>
            </a:r>
            <a:r>
              <a:rPr lang="sr-Latn-RS" dirty="0"/>
              <a:t> </a:t>
            </a:r>
            <a:r>
              <a:rPr lang="sr-Latn-RS" dirty="0" err="1"/>
              <a:t>need</a:t>
            </a:r>
            <a:r>
              <a:rPr lang="sr-Latn-RS" dirty="0"/>
              <a:t> more </a:t>
            </a:r>
            <a:r>
              <a:rPr lang="sr-Latn-RS" dirty="0" err="1"/>
              <a:t>attention</a:t>
            </a:r>
            <a:r>
              <a:rPr lang="sr-Latn-RS" dirty="0"/>
              <a:t> – </a:t>
            </a:r>
            <a:r>
              <a:rPr lang="sr-Latn-RS" dirty="0" err="1"/>
              <a:t>not</a:t>
            </a:r>
            <a:r>
              <a:rPr lang="sr-Latn-RS" dirty="0"/>
              <a:t> </a:t>
            </a:r>
            <a:r>
              <a:rPr lang="sr-Latn-RS" dirty="0" err="1"/>
              <a:t>enough</a:t>
            </a:r>
            <a:r>
              <a:rPr lang="sr-Latn-RS" dirty="0"/>
              <a:t> to </a:t>
            </a:r>
            <a:r>
              <a:rPr lang="sr-Latn-RS" dirty="0" err="1"/>
              <a:t>underline</a:t>
            </a:r>
            <a:r>
              <a:rPr lang="sr-Latn-RS" dirty="0"/>
              <a:t> </a:t>
            </a:r>
            <a:r>
              <a:rPr lang="sr-Latn-RS" dirty="0" err="1"/>
              <a:t>or</a:t>
            </a:r>
            <a:r>
              <a:rPr lang="sr-Latn-RS" dirty="0"/>
              <a:t> to put </a:t>
            </a:r>
            <a:r>
              <a:rPr lang="sr-Latn-RS" dirty="0" err="1"/>
              <a:t>symbols</a:t>
            </a:r>
            <a:r>
              <a:rPr lang="sr-Latn-RS" dirty="0"/>
              <a:t>, </a:t>
            </a:r>
            <a:r>
              <a:rPr lang="sr-Latn-RS" dirty="0" err="1"/>
              <a:t>additional</a:t>
            </a:r>
            <a:r>
              <a:rPr lang="sr-Latn-RS" dirty="0"/>
              <a:t> </a:t>
            </a:r>
            <a:r>
              <a:rPr lang="sr-Latn-RS" dirty="0" err="1"/>
              <a:t>comments</a:t>
            </a:r>
            <a:r>
              <a:rPr lang="sr-Latn-RS" dirty="0"/>
              <a:t> </a:t>
            </a:r>
            <a:r>
              <a:rPr lang="sr-Latn-RS" dirty="0" err="1"/>
              <a:t>can</a:t>
            </a:r>
            <a:r>
              <a:rPr lang="sr-Latn-RS" dirty="0"/>
              <a:t> be </a:t>
            </a:r>
            <a:r>
              <a:rPr lang="sr-Latn-RS" dirty="0" err="1"/>
              <a:t>very</a:t>
            </a:r>
            <a:r>
              <a:rPr lang="sr-Latn-RS" dirty="0"/>
              <a:t> </a:t>
            </a:r>
            <a:r>
              <a:rPr lang="sr-Latn-RS" dirty="0" err="1"/>
              <a:t>useful</a:t>
            </a:r>
            <a:endParaRPr lang="sr-Latn-RS" dirty="0"/>
          </a:p>
          <a:p>
            <a:r>
              <a:rPr lang="sr-Latn-RS" dirty="0" err="1"/>
              <a:t>Errors</a:t>
            </a:r>
            <a:r>
              <a:rPr lang="sr-Latn-RS" dirty="0"/>
              <a:t> in </a:t>
            </a:r>
            <a:r>
              <a:rPr lang="sr-Latn-RS" dirty="0" err="1"/>
              <a:t>speech</a:t>
            </a:r>
            <a:r>
              <a:rPr lang="sr-Latn-RS" dirty="0"/>
              <a:t> </a:t>
            </a:r>
            <a:r>
              <a:rPr lang="sr-Latn-RS" dirty="0" err="1"/>
              <a:t>should</a:t>
            </a:r>
            <a:r>
              <a:rPr lang="sr-Latn-RS" dirty="0"/>
              <a:t> be </a:t>
            </a:r>
            <a:r>
              <a:rPr lang="sr-Latn-RS" dirty="0" err="1"/>
              <a:t>corrected</a:t>
            </a:r>
            <a:r>
              <a:rPr lang="sr-Latn-RS" dirty="0"/>
              <a:t> in </a:t>
            </a:r>
            <a:r>
              <a:rPr lang="sr-Latn-RS" dirty="0" err="1"/>
              <a:t>an</a:t>
            </a:r>
            <a:r>
              <a:rPr lang="sr-Latn-RS" dirty="0"/>
              <a:t> </a:t>
            </a:r>
            <a:r>
              <a:rPr lang="sr-Latn-RS" dirty="0" err="1"/>
              <a:t>unobtrusive</a:t>
            </a:r>
            <a:r>
              <a:rPr lang="sr-Latn-RS" dirty="0"/>
              <a:t> </a:t>
            </a:r>
            <a:r>
              <a:rPr lang="sr-Latn-RS" dirty="0" err="1"/>
              <a:t>way</a:t>
            </a:r>
            <a:r>
              <a:rPr lang="sr-Latn-RS" dirty="0"/>
              <a:t>, </a:t>
            </a:r>
            <a:r>
              <a:rPr lang="sr-Latn-RS" dirty="0" err="1"/>
              <a:t>not</a:t>
            </a:r>
            <a:r>
              <a:rPr lang="sr-Latn-RS" dirty="0"/>
              <a:t> to </a:t>
            </a:r>
            <a:r>
              <a:rPr lang="sr-Latn-RS" dirty="0" err="1"/>
              <a:t>make</a:t>
            </a:r>
            <a:r>
              <a:rPr lang="sr-Latn-RS" dirty="0"/>
              <a:t> </a:t>
            </a:r>
            <a:r>
              <a:rPr lang="sr-Latn-RS" dirty="0" err="1"/>
              <a:t>students</a:t>
            </a:r>
            <a:r>
              <a:rPr lang="sr-Latn-RS" dirty="0"/>
              <a:t> </a:t>
            </a:r>
            <a:r>
              <a:rPr lang="sr-Latn-RS" dirty="0" err="1"/>
              <a:t>feel</a:t>
            </a:r>
            <a:r>
              <a:rPr lang="sr-Latn-RS" dirty="0"/>
              <a:t> </a:t>
            </a:r>
            <a:r>
              <a:rPr lang="sr-Latn-RS" dirty="0" err="1"/>
              <a:t>inhibited</a:t>
            </a:r>
            <a:endParaRPr lang="sr-Latn-RS" dirty="0"/>
          </a:p>
          <a:p>
            <a:r>
              <a:rPr lang="sr-Latn-RS" dirty="0" err="1"/>
              <a:t>Self-correction</a:t>
            </a:r>
            <a:r>
              <a:rPr lang="sr-Latn-RS" dirty="0"/>
              <a:t> </a:t>
            </a:r>
            <a:r>
              <a:rPr lang="sr-Latn-RS" dirty="0" err="1"/>
              <a:t>should</a:t>
            </a:r>
            <a:r>
              <a:rPr lang="sr-Latn-RS" dirty="0"/>
              <a:t> be </a:t>
            </a:r>
            <a:r>
              <a:rPr lang="sr-Latn-RS" dirty="0" err="1"/>
              <a:t>encouraged</a:t>
            </a:r>
            <a:r>
              <a:rPr lang="sr-Latn-RS" dirty="0"/>
              <a:t> </a:t>
            </a:r>
            <a:r>
              <a:rPr lang="sr-Latn-RS" dirty="0" err="1"/>
              <a:t>whenever</a:t>
            </a:r>
            <a:r>
              <a:rPr lang="sr-Latn-RS" dirty="0"/>
              <a:t> </a:t>
            </a:r>
            <a:r>
              <a:rPr lang="sr-Latn-RS" dirty="0" err="1"/>
              <a:t>possible</a:t>
            </a:r>
            <a:endParaRPr lang="sr-Latn-RS" dirty="0"/>
          </a:p>
        </p:txBody>
      </p:sp>
    </p:spTree>
    <p:extLst>
      <p:ext uri="{BB962C8B-B14F-4D97-AF65-F5344CB8AC3E}">
        <p14:creationId xmlns:p14="http://schemas.microsoft.com/office/powerpoint/2010/main" val="3660024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592925" y="624110"/>
            <a:ext cx="8911687" cy="328927"/>
          </a:xfrm>
        </p:spPr>
        <p:txBody>
          <a:bodyPr>
            <a:normAutofit fontScale="90000"/>
          </a:bodyPr>
          <a:lstStyle/>
          <a:p>
            <a:endParaRPr lang="sr-Latn-RS" dirty="0"/>
          </a:p>
        </p:txBody>
      </p:sp>
      <p:sp>
        <p:nvSpPr>
          <p:cNvPr id="3" name="Čuvar mesta za sadržaj 2"/>
          <p:cNvSpPr>
            <a:spLocks noGrp="1"/>
          </p:cNvSpPr>
          <p:nvPr>
            <p:ph idx="1"/>
          </p:nvPr>
        </p:nvSpPr>
        <p:spPr>
          <a:xfrm>
            <a:off x="2589212" y="1180564"/>
            <a:ext cx="8915400" cy="5490692"/>
          </a:xfrm>
        </p:spPr>
        <p:txBody>
          <a:bodyPr>
            <a:normAutofit/>
          </a:bodyPr>
          <a:lstStyle/>
          <a:p>
            <a:r>
              <a:rPr lang="sr-Latn-RS" dirty="0" err="1"/>
              <a:t>Indicating</a:t>
            </a:r>
            <a:r>
              <a:rPr lang="sr-Latn-RS" dirty="0"/>
              <a:t> </a:t>
            </a:r>
            <a:r>
              <a:rPr lang="sr-Latn-RS" dirty="0" err="1"/>
              <a:t>that</a:t>
            </a:r>
            <a:r>
              <a:rPr lang="sr-Latn-RS" dirty="0"/>
              <a:t> </a:t>
            </a:r>
            <a:r>
              <a:rPr lang="sr-Latn-RS" dirty="0" err="1"/>
              <a:t>an</a:t>
            </a:r>
            <a:r>
              <a:rPr lang="sr-Latn-RS" dirty="0"/>
              <a:t> </a:t>
            </a:r>
            <a:r>
              <a:rPr lang="sr-Latn-RS" dirty="0" err="1"/>
              <a:t>error</a:t>
            </a:r>
            <a:r>
              <a:rPr lang="sr-Latn-RS" dirty="0"/>
              <a:t> </a:t>
            </a:r>
            <a:r>
              <a:rPr lang="sr-Latn-RS" dirty="0" err="1"/>
              <a:t>has</a:t>
            </a:r>
            <a:r>
              <a:rPr lang="sr-Latn-RS" dirty="0"/>
              <a:t> </a:t>
            </a:r>
            <a:r>
              <a:rPr lang="sr-Latn-RS" dirty="0" err="1"/>
              <a:t>been</a:t>
            </a:r>
            <a:r>
              <a:rPr lang="sr-Latn-RS" dirty="0"/>
              <a:t> </a:t>
            </a:r>
            <a:r>
              <a:rPr lang="sr-Latn-RS" dirty="0" err="1"/>
              <a:t>made</a:t>
            </a:r>
            <a:r>
              <a:rPr lang="sr-Latn-RS" dirty="0"/>
              <a:t> </a:t>
            </a:r>
            <a:r>
              <a:rPr lang="sr-Latn-RS" dirty="0" err="1"/>
              <a:t>by</a:t>
            </a:r>
            <a:r>
              <a:rPr lang="sr-Latn-RS" dirty="0"/>
              <a:t>: </a:t>
            </a:r>
          </a:p>
          <a:p>
            <a:pPr lvl="1"/>
            <a:r>
              <a:rPr lang="en-US" dirty="0"/>
              <a:t>saying that there is an error</a:t>
            </a:r>
            <a:endParaRPr lang="sr-Latn-RS" sz="1400" dirty="0"/>
          </a:p>
          <a:p>
            <a:pPr lvl="1"/>
            <a:r>
              <a:rPr lang="en-US" dirty="0"/>
              <a:t>using facial expressions (frowning, raising eye-brows, etc.)</a:t>
            </a:r>
            <a:endParaRPr lang="sr-Latn-RS" sz="1400" dirty="0"/>
          </a:p>
          <a:p>
            <a:pPr lvl="1"/>
            <a:r>
              <a:rPr lang="en-US" dirty="0"/>
              <a:t>using ‘finger’ techniques (like in the Silent Way) to show which word in the sentence is wrong, or</a:t>
            </a:r>
            <a:endParaRPr lang="sr-Latn-RS" sz="1400" dirty="0"/>
          </a:p>
          <a:p>
            <a:pPr lvl="1"/>
            <a:r>
              <a:rPr lang="en-US" dirty="0"/>
              <a:t>drawing circles on the board, marking the third one, for example, to show that the third word in the sentence is wrong</a:t>
            </a:r>
            <a:endParaRPr lang="sr-Latn-RS" sz="1400" dirty="0"/>
          </a:p>
          <a:p>
            <a:pPr lvl="1"/>
            <a:r>
              <a:rPr lang="en-US" dirty="0"/>
              <a:t>writing the sentence on the board, asking for analysis or correction</a:t>
            </a:r>
            <a:endParaRPr lang="sr-Latn-RS" sz="1400" dirty="0"/>
          </a:p>
          <a:p>
            <a:pPr lvl="1"/>
            <a:r>
              <a:rPr lang="en-US" dirty="0"/>
              <a:t>repeating the sentence up to an error or echoing it with a changed intonation or stress, etc.</a:t>
            </a:r>
            <a:endParaRPr lang="sr-Latn-RS" sz="1400" dirty="0"/>
          </a:p>
          <a:p>
            <a:pPr lvl="1"/>
            <a:endParaRPr lang="sr-Latn-RS" dirty="0"/>
          </a:p>
          <a:p>
            <a:r>
              <a:rPr lang="en-US" dirty="0"/>
              <a:t>After an error has been identified, it can be corrected by the student who made it, by another student (if they work in pairs or groups), by somebody in the class or by the teacher himself</a:t>
            </a:r>
            <a:endParaRPr lang="sr-Latn-RS" dirty="0"/>
          </a:p>
          <a:p>
            <a:r>
              <a:rPr lang="sr-Latn-RS" dirty="0" err="1"/>
              <a:t>Errors</a:t>
            </a:r>
            <a:r>
              <a:rPr lang="sr-Latn-RS" dirty="0"/>
              <a:t> </a:t>
            </a:r>
            <a:r>
              <a:rPr lang="sr-Latn-RS" dirty="0" err="1"/>
              <a:t>can</a:t>
            </a:r>
            <a:r>
              <a:rPr lang="sr-Latn-RS" dirty="0"/>
              <a:t> be </a:t>
            </a:r>
            <a:r>
              <a:rPr lang="sr-Latn-RS" dirty="0" err="1"/>
              <a:t>correcte</a:t>
            </a:r>
            <a:r>
              <a:rPr lang="sr-Latn-RS" dirty="0"/>
              <a:t> </a:t>
            </a:r>
            <a:r>
              <a:rPr lang="sr-Latn-RS" dirty="0" err="1"/>
              <a:t>during</a:t>
            </a:r>
            <a:r>
              <a:rPr lang="sr-Latn-RS" dirty="0"/>
              <a:t> </a:t>
            </a:r>
            <a:r>
              <a:rPr lang="sr-Latn-RS" dirty="0" err="1"/>
              <a:t>the</a:t>
            </a:r>
            <a:r>
              <a:rPr lang="sr-Latn-RS" dirty="0"/>
              <a:t> </a:t>
            </a:r>
            <a:r>
              <a:rPr lang="sr-Latn-RS" dirty="0" err="1"/>
              <a:t>activity</a:t>
            </a:r>
            <a:r>
              <a:rPr lang="sr-Latn-RS" dirty="0"/>
              <a:t> </a:t>
            </a:r>
            <a:r>
              <a:rPr lang="sr-Latn-RS" dirty="0" err="1"/>
              <a:t>or</a:t>
            </a:r>
            <a:r>
              <a:rPr lang="sr-Latn-RS" dirty="0"/>
              <a:t> </a:t>
            </a:r>
            <a:r>
              <a:rPr lang="sr-Latn-RS" dirty="0" err="1"/>
              <a:t>after</a:t>
            </a:r>
            <a:endParaRPr lang="sr-Latn-RS" dirty="0"/>
          </a:p>
        </p:txBody>
      </p:sp>
    </p:spTree>
    <p:extLst>
      <p:ext uri="{BB962C8B-B14F-4D97-AF65-F5344CB8AC3E}">
        <p14:creationId xmlns:p14="http://schemas.microsoft.com/office/powerpoint/2010/main" val="2219727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06CE311-D101-4C6D-B95A-C42E3592B4A4}"/>
              </a:ext>
            </a:extLst>
          </p:cNvPr>
          <p:cNvSpPr>
            <a:spLocks noGrp="1"/>
          </p:cNvSpPr>
          <p:nvPr>
            <p:ph type="title"/>
          </p:nvPr>
        </p:nvSpPr>
        <p:spPr>
          <a:xfrm>
            <a:off x="2592925" y="624110"/>
            <a:ext cx="8911687" cy="449316"/>
          </a:xfrm>
        </p:spPr>
        <p:txBody>
          <a:bodyPr>
            <a:normAutofit fontScale="90000"/>
          </a:bodyPr>
          <a:lstStyle/>
          <a:p>
            <a:endParaRPr lang="sr-Latn-RS" dirty="0"/>
          </a:p>
        </p:txBody>
      </p:sp>
      <p:sp>
        <p:nvSpPr>
          <p:cNvPr id="3" name="Čuvar mesta za sadržaj 2">
            <a:extLst>
              <a:ext uri="{FF2B5EF4-FFF2-40B4-BE49-F238E27FC236}">
                <a16:creationId xmlns:a16="http://schemas.microsoft.com/office/drawing/2014/main" id="{A77EEFD7-FEB3-42C9-B756-D09596C05931}"/>
              </a:ext>
            </a:extLst>
          </p:cNvPr>
          <p:cNvSpPr>
            <a:spLocks noGrp="1"/>
          </p:cNvSpPr>
          <p:nvPr>
            <p:ph idx="1"/>
          </p:nvPr>
        </p:nvSpPr>
        <p:spPr>
          <a:xfrm>
            <a:off x="2589212" y="1245704"/>
            <a:ext cx="8915400" cy="5287618"/>
          </a:xfrm>
        </p:spPr>
        <p:txBody>
          <a:bodyPr/>
          <a:lstStyle/>
          <a:p>
            <a:r>
              <a:rPr lang="sr-Latn-RS" dirty="0" err="1"/>
              <a:t>Certain</a:t>
            </a:r>
            <a:r>
              <a:rPr lang="sr-Latn-RS" dirty="0"/>
              <a:t> </a:t>
            </a:r>
            <a:r>
              <a:rPr lang="sr-Latn-RS" dirty="0" err="1"/>
              <a:t>activities</a:t>
            </a:r>
            <a:r>
              <a:rPr lang="sr-Latn-RS" dirty="0"/>
              <a:t> </a:t>
            </a:r>
            <a:r>
              <a:rPr lang="sr-Latn-RS" dirty="0" err="1"/>
              <a:t>require</a:t>
            </a:r>
            <a:r>
              <a:rPr lang="sr-Latn-RS" dirty="0"/>
              <a:t> </a:t>
            </a:r>
            <a:r>
              <a:rPr lang="sr-Latn-RS" dirty="0" err="1"/>
              <a:t>immediate</a:t>
            </a:r>
            <a:r>
              <a:rPr lang="sr-Latn-RS" dirty="0"/>
              <a:t> </a:t>
            </a:r>
            <a:r>
              <a:rPr lang="sr-Latn-RS" dirty="0" err="1"/>
              <a:t>correction</a:t>
            </a:r>
            <a:r>
              <a:rPr lang="sr-Latn-RS" dirty="0"/>
              <a:t> </a:t>
            </a:r>
            <a:r>
              <a:rPr lang="sr-Latn-RS" dirty="0" err="1"/>
              <a:t>and</a:t>
            </a:r>
            <a:r>
              <a:rPr lang="sr-Latn-RS" dirty="0"/>
              <a:t> </a:t>
            </a:r>
            <a:r>
              <a:rPr lang="sr-Latn-RS" dirty="0" err="1"/>
              <a:t>the</a:t>
            </a:r>
            <a:r>
              <a:rPr lang="sr-Latn-RS" dirty="0"/>
              <a:t> </a:t>
            </a:r>
            <a:r>
              <a:rPr lang="sr-Latn-RS" dirty="0" err="1"/>
              <a:t>teacher</a:t>
            </a:r>
            <a:r>
              <a:rPr lang="sr-Latn-RS" dirty="0"/>
              <a:t> </a:t>
            </a:r>
            <a:r>
              <a:rPr lang="sr-Latn-RS" dirty="0" err="1"/>
              <a:t>can</a:t>
            </a:r>
            <a:r>
              <a:rPr lang="sr-Latn-RS" dirty="0"/>
              <a:t> </a:t>
            </a:r>
            <a:r>
              <a:rPr lang="sr-Latn-RS" dirty="0" err="1"/>
              <a:t>choose</a:t>
            </a:r>
            <a:r>
              <a:rPr lang="sr-Latn-RS" dirty="0"/>
              <a:t> to:</a:t>
            </a:r>
          </a:p>
          <a:p>
            <a:pPr lvl="1"/>
            <a:r>
              <a:rPr lang="en-US" dirty="0"/>
              <a:t>indicate that an error has been made expecting the student to self-correct or asking some other student to help</a:t>
            </a:r>
          </a:p>
          <a:p>
            <a:pPr lvl="1"/>
            <a:r>
              <a:rPr lang="en-US" dirty="0"/>
              <a:t>ask helpful questions leading the student to correct himself/herself</a:t>
            </a:r>
          </a:p>
          <a:p>
            <a:pPr lvl="1"/>
            <a:r>
              <a:rPr lang="en-US" dirty="0"/>
              <a:t>repeat the phrase or sentence correctly to unobtrusively give a model of how the language item should be used </a:t>
            </a:r>
            <a:r>
              <a:rPr lang="en-US" sz="1400" dirty="0"/>
              <a:t>(e.g. the student says: I </a:t>
            </a:r>
            <a:r>
              <a:rPr lang="en-US" sz="1400" dirty="0" err="1"/>
              <a:t>writed</a:t>
            </a:r>
            <a:r>
              <a:rPr lang="en-US" sz="1400" dirty="0"/>
              <a:t> a letter yesterday, and the teacher repeats almost the whole sentence, </a:t>
            </a:r>
            <a:r>
              <a:rPr lang="en-US" sz="1400" dirty="0" err="1"/>
              <a:t>emphasising</a:t>
            </a:r>
            <a:r>
              <a:rPr lang="en-US" sz="1400" dirty="0"/>
              <a:t> the verb write, used correctly, but going on with communication: Oh, you wrote a letter yesterday. Nice. Was it a letter to a friend?)</a:t>
            </a:r>
          </a:p>
          <a:p>
            <a:pPr lvl="1"/>
            <a:r>
              <a:rPr lang="en-US" dirty="0"/>
              <a:t>say the correct word or phrase, expecting the student to repeat it (e.g. when a student, reading a short extract pronounces a word in a wrong way, the teacher immediately corrects and insists that the student repeats it correctly)</a:t>
            </a:r>
          </a:p>
          <a:p>
            <a:pPr lvl="1"/>
            <a:r>
              <a:rPr lang="en-US" dirty="0"/>
              <a:t>stop the activity in order to provide a more elaborate explanation (in the case where most students are likely not to have mastered this language item), etc.</a:t>
            </a:r>
          </a:p>
          <a:p>
            <a:pPr lvl="1"/>
            <a:endParaRPr lang="sr-Latn-RS" dirty="0"/>
          </a:p>
        </p:txBody>
      </p:sp>
    </p:spTree>
    <p:extLst>
      <p:ext uri="{BB962C8B-B14F-4D97-AF65-F5344CB8AC3E}">
        <p14:creationId xmlns:p14="http://schemas.microsoft.com/office/powerpoint/2010/main" val="833938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račak">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1472</TotalTime>
  <Words>670</Words>
  <Application>Microsoft Office PowerPoint</Application>
  <PresentationFormat>Widescreen</PresentationFormat>
  <Paragraphs>46</Paragraphs>
  <Slides>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Arial</vt:lpstr>
      <vt:lpstr>Calibri</vt:lpstr>
      <vt:lpstr>Calibri Light</vt:lpstr>
      <vt:lpstr>Century Gothic</vt:lpstr>
      <vt:lpstr>Wingdings 3</vt:lpstr>
      <vt:lpstr>Office Theme</vt:lpstr>
      <vt:lpstr>Tračak</vt:lpstr>
      <vt:lpstr>Providing comprehensible input Error correction</vt:lpstr>
      <vt:lpstr>Providing comprehensible input</vt:lpstr>
      <vt:lpstr>PowerPoint Presentation</vt:lpstr>
      <vt:lpstr>8. Error correction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Providing comprehensible input Error correction</dc:title>
  <dc:creator>Vesna Pilipovic</dc:creator>
  <cp:lastModifiedBy>Vesna Pilipovic</cp:lastModifiedBy>
  <cp:revision>2</cp:revision>
  <dcterms:created xsi:type="dcterms:W3CDTF">2020-12-01T16:42:16Z</dcterms:created>
  <dcterms:modified xsi:type="dcterms:W3CDTF">2020-12-02T17:15:04Z</dcterms:modified>
</cp:coreProperties>
</file>