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3" autoAdjust="0"/>
  </p:normalViewPr>
  <p:slideViewPr>
    <p:cSldViewPr snapToGrid="0">
      <p:cViewPr varScale="1">
        <p:scale>
          <a:sx n="82" d="100"/>
          <a:sy n="82" d="100"/>
        </p:scale>
        <p:origin x="-691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0889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3587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829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2227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782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1735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3457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8045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2835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153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7501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A0DA-52E3-47A0-8B85-3B0913F9EAAC}" type="datetimeFigureOut">
              <a:rPr lang="sr-Latn-RS" smtClean="0"/>
              <a:t>28.2.2022.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E739E-AB6C-4300-B578-F5C9E368A59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95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746" y="1713378"/>
            <a:ext cx="10961649" cy="2387600"/>
          </a:xfrm>
        </p:spPr>
        <p:txBody>
          <a:bodyPr>
            <a:normAutofit/>
          </a:bodyPr>
          <a:lstStyle/>
          <a:p>
            <a:r>
              <a:rPr lang="sr-Cyrl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СОЦИЈАЛИЗАЦИЈА</a:t>
            </a:r>
            <a:endParaRPr lang="sr-Latn-R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016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72" y="253303"/>
            <a:ext cx="11952249" cy="6392824"/>
          </a:xfrm>
        </p:spPr>
        <p:txBody>
          <a:bodyPr>
            <a:normAutofit lnSpcReduction="10000"/>
          </a:bodyPr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„Свака нова генерација у друштву јесте поновна најезда варвара“.</a:t>
            </a:r>
          </a:p>
          <a:p>
            <a:endParaRPr lang="sr-Cyrl-RS" dirty="0" smtClean="0"/>
          </a:p>
          <a:p>
            <a:r>
              <a:rPr lang="sr-Cyrl-RS" dirty="0" smtClean="0"/>
              <a:t>Појединац расте и развија се и као човек (у биолошком и физичком смислу) али и као члан друштва (у социјалном смислу). Једно без другог није могуће. </a:t>
            </a:r>
          </a:p>
          <a:p>
            <a:r>
              <a:rPr lang="sr-Cyrl-RS" dirty="0" smtClean="0"/>
              <a:t>Ако дође до проблема у развоју појединца у </a:t>
            </a:r>
            <a:r>
              <a:rPr lang="sr-Cyrl-RS" dirty="0"/>
              <a:t>б</a:t>
            </a:r>
            <a:r>
              <a:rPr lang="sr-Cyrl-RS" dirty="0" smtClean="0"/>
              <a:t>иолошком или физичком смислу долази до појаве болести, патолошких стања и поремећаја у развоју.</a:t>
            </a:r>
          </a:p>
          <a:p>
            <a:r>
              <a:rPr lang="sr-Cyrl-RS" dirty="0" smtClean="0"/>
              <a:t>Ако дође до проблема у развоју појединца у социјалном смислу, долази до појаве социјалних патологија.</a:t>
            </a:r>
          </a:p>
          <a:p>
            <a:endParaRPr lang="sr-Cyrl-RS" dirty="0"/>
          </a:p>
          <a:p>
            <a:r>
              <a:rPr lang="sr-Cyrl-RS" u="sng" dirty="0" smtClean="0"/>
              <a:t>Процес обликовања појединца од стране друштва јесте управо процес социјализације (процес у коме друштво ствара појединца које њему самом одговара)</a:t>
            </a:r>
            <a:endParaRPr lang="sr-Latn-RS" u="sng" dirty="0"/>
          </a:p>
        </p:txBody>
      </p:sp>
    </p:spTree>
    <p:extLst>
      <p:ext uri="{BB962C8B-B14F-4D97-AF65-F5344CB8AC3E}">
        <p14:creationId xmlns:p14="http://schemas.microsoft.com/office/powerpoint/2010/main" val="11112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је социјализација?</a:t>
            </a: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332"/>
            <a:ext cx="12192000" cy="524424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Социјализација је процес подруштвљења човека, претварања животиње у грађанина. А грађанин је појединац који је способан да буде продуктиван и активан члан своје заједнице, да јој доприноси и помаже у њеном развоју.</a:t>
            </a:r>
            <a:endParaRPr lang="sr-Latn-RS" dirty="0" smtClean="0"/>
          </a:p>
          <a:p>
            <a:pPr algn="just"/>
            <a:r>
              <a:rPr lang="sr-Cyrl-R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СОЦИЈАЛИЗАЦИЈА ОБУХВАТА ВАСПИТАЊЕ И ОБРАЗОВАЊЕ, али није ограничена само на та два процеса.</a:t>
            </a:r>
          </a:p>
          <a:p>
            <a:pPr algn="just"/>
            <a:endParaRPr lang="sr-Cyrl-RS" dirty="0"/>
          </a:p>
          <a:p>
            <a:pPr algn="just"/>
            <a:r>
              <a:rPr lang="sr-Cyrl-RS" dirty="0" smtClean="0"/>
              <a:t>Социјализација је процес у току којег појединци усвајају и развијају одређене обрасце понашања, делања и мишљења, што им омогућава да активно учествују у друштвеном животу.</a:t>
            </a:r>
          </a:p>
          <a:p>
            <a:pPr algn="just"/>
            <a:endParaRPr lang="sr-Cyrl-RS" dirty="0"/>
          </a:p>
          <a:p>
            <a:pPr algn="just"/>
            <a:r>
              <a:rPr lang="sr-Cyrl-RS" dirty="0" smtClean="0"/>
              <a:t>Социјализација је процес учења и прилагођавања појединца друштву, односно учење појединца друштвеним </a:t>
            </a:r>
            <a:r>
              <a:rPr lang="sr-Cyrl-RS" dirty="0"/>
              <a:t>в</a:t>
            </a:r>
            <a:r>
              <a:rPr lang="sr-Cyrl-RS" dirty="0" smtClean="0"/>
              <a:t>редностима и друштвеним правилима (која могу значајно да се разликују од друштва до друштва).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8413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395" y="275604"/>
            <a:ext cx="11706922" cy="6381673"/>
          </a:xfrm>
        </p:spPr>
        <p:txBody>
          <a:bodyPr>
            <a:noAutofit/>
          </a:bodyPr>
          <a:lstStyle/>
          <a:p>
            <a:pPr algn="just"/>
            <a:r>
              <a:rPr lang="sr-Cyrl-RS" sz="2900" dirty="0" smtClean="0"/>
              <a:t>Социјализација је процес формирања личност под утицајем друштвене средине и њених микро-групних институција (породица, школа, обданиште, факултет, црква, спортски клубови, вршњаци, политичке партије итд), под чијим утицајем се биолошка јединка формира у друштвено адаптирану (прилагођену) личност која може да „игра“ велики број друштвено пожељних и очекиваних улога.</a:t>
            </a:r>
          </a:p>
          <a:p>
            <a:pPr algn="just"/>
            <a:endParaRPr lang="sr-Cyrl-RS" sz="2900" dirty="0"/>
          </a:p>
          <a:p>
            <a:pPr algn="just"/>
            <a:r>
              <a:rPr lang="sr-Cyrl-RS" sz="2900" dirty="0" smtClean="0"/>
              <a:t>Свака она група, појава или институција која на било који начин утиче на процес социјализације називамо АГЕНС социјализације.  Утицаји наравно могу бити повољни односно пожељени, али и неповољни односно непожељни.</a:t>
            </a:r>
          </a:p>
          <a:p>
            <a:pPr algn="just"/>
            <a:endParaRPr lang="sr-Cyrl-RS" sz="2900" dirty="0"/>
          </a:p>
          <a:p>
            <a:pPr algn="just"/>
            <a:r>
              <a:rPr lang="sr-Cyrl-RS" sz="2900" dirty="0" smtClean="0"/>
              <a:t>Социјализација је процес преношења вредности и норми на нове генерације.</a:t>
            </a:r>
            <a:endParaRPr lang="sr-Latn-RS" sz="2900" dirty="0"/>
          </a:p>
        </p:txBody>
      </p:sp>
    </p:spTree>
    <p:extLst>
      <p:ext uri="{BB962C8B-B14F-4D97-AF65-F5344CB8AC3E}">
        <p14:creationId xmlns:p14="http://schemas.microsoft.com/office/powerpoint/2010/main" val="29828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522820" cy="6858001"/>
          </a:xfrm>
        </p:spPr>
        <p:txBody>
          <a:bodyPr>
            <a:normAutofit lnSpcReduction="10000"/>
          </a:bodyPr>
          <a:lstStyle/>
          <a:p>
            <a:r>
              <a:rPr lang="sr-Cyrl-RS" dirty="0" smtClean="0"/>
              <a:t>Неки од основних агенаса социјализације су: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Ужа и шира породица</a:t>
            </a:r>
            <a:r>
              <a:rPr lang="sr-Cyrl-RS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Образовне установе </a:t>
            </a:r>
            <a:r>
              <a:rPr lang="sr-Cyrl-RS" dirty="0" smtClean="0"/>
              <a:t>(забавиште, основна, средња школа, факултет),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Спортски и други клубови и групе</a:t>
            </a:r>
            <a:r>
              <a:rPr lang="sr-Cyrl-RS" dirty="0" smtClean="0"/>
              <a:t> (читалачка група, глумачка секција, библиотека, ловачко друштво, позоришна дружина итд),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ВРШЊАЦИ</a:t>
            </a:r>
            <a:r>
              <a:rPr lang="sr-Cyrl-RS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Медији,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Политичке партије,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Црква и друге верске организације,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Невладине организације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u="sng" dirty="0" smtClean="0"/>
              <a:t>Итд.</a:t>
            </a:r>
            <a:endParaRPr lang="sr-Cyrl-RS" dirty="0" smtClean="0"/>
          </a:p>
          <a:p>
            <a:pPr marL="514350" indent="-514350">
              <a:buFont typeface="+mj-lt"/>
              <a:buAutoNum type="arabicPeriod"/>
            </a:pPr>
            <a:endParaRPr lang="sr-Cyrl-RS" u="sng" dirty="0"/>
          </a:p>
          <a:p>
            <a:pPr marL="0" indent="0">
              <a:buNone/>
            </a:pPr>
            <a:r>
              <a:rPr lang="sr-Cyrl-RS" b="1" dirty="0" smtClean="0"/>
              <a:t>Сваки од ових агенаса може да има и позитиван и негативан утицај на процес социјализације и да проузрокује више или мање (не)успешну социјализацију.</a:t>
            </a:r>
          </a:p>
          <a:p>
            <a:pPr marL="514350" indent="-514350">
              <a:buFont typeface="+mj-lt"/>
              <a:buAutoNum type="arabicPeriod"/>
            </a:pPr>
            <a:endParaRPr lang="sr-Latn-RS" u="sng" dirty="0"/>
          </a:p>
        </p:txBody>
      </p:sp>
    </p:spTree>
    <p:extLst>
      <p:ext uri="{BB962C8B-B14F-4D97-AF65-F5344CB8AC3E}">
        <p14:creationId xmlns:p14="http://schemas.microsoft.com/office/powerpoint/2010/main" val="23337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539654" cy="1325563"/>
          </a:xfrm>
        </p:spPr>
        <p:txBody>
          <a:bodyPr/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 чега зависи успешност социјализације?</a:t>
            </a: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541"/>
            <a:ext cx="12192000" cy="5177341"/>
          </a:xfrm>
        </p:spPr>
        <p:txBody>
          <a:bodyPr/>
          <a:lstStyle/>
          <a:p>
            <a:r>
              <a:rPr lang="sr-Cyrl-RS" sz="3300" dirty="0" smtClean="0"/>
              <a:t>Да ли ће процес социјализације бити успешан или не зависи од неодређено великог броја фактора. Они се грубо могу поделити на: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300" u="sng" dirty="0" smtClean="0"/>
              <a:t>Биолошке факторе,</a:t>
            </a:r>
            <a:r>
              <a:rPr lang="sr-Cyrl-RS" sz="3300" dirty="0" smtClean="0"/>
              <a:t> биолошка и физичка својства као и конституција појединца,</a:t>
            </a:r>
            <a:r>
              <a:rPr lang="sr-Cyrl-RS" sz="3300" u="sng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300" u="sng" dirty="0" smtClean="0"/>
              <a:t>Психолошке факторе,</a:t>
            </a:r>
            <a:r>
              <a:rPr lang="sr-Cyrl-RS" sz="3300" dirty="0" smtClean="0"/>
              <a:t> психоструктура личности, и 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300" u="sng" dirty="0" smtClean="0"/>
              <a:t>Социјалне факторе</a:t>
            </a:r>
            <a:r>
              <a:rPr lang="sr-Latn-RS" sz="3300" dirty="0"/>
              <a:t>,</a:t>
            </a:r>
            <a:r>
              <a:rPr lang="sr-Cyrl-RS" sz="3300" dirty="0" smtClean="0"/>
              <a:t> </a:t>
            </a:r>
            <a:r>
              <a:rPr lang="sr-Latn-RS" sz="3300" dirty="0"/>
              <a:t>o</a:t>
            </a:r>
            <a:r>
              <a:rPr lang="sr-Cyrl-RS" sz="3300" dirty="0" err="1" smtClean="0"/>
              <a:t>вде</a:t>
            </a:r>
            <a:r>
              <a:rPr lang="sr-Cyrl-RS" sz="3300" dirty="0" smtClean="0"/>
              <a:t> убрајамо и сам шири и ужи друштвени контекст у коме се социјализација спроводи.</a:t>
            </a:r>
          </a:p>
          <a:p>
            <a:pPr marL="514350" indent="-514350">
              <a:buFont typeface="+mj-lt"/>
              <a:buAutoNum type="arabicPeriod"/>
            </a:pPr>
            <a:endParaRPr lang="sr-Cyrl-RS" u="sng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493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 успешности социјализације</a:t>
            </a: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69146"/>
            <a:ext cx="12192001" cy="5143887"/>
          </a:xfrm>
        </p:spPr>
        <p:txBody>
          <a:bodyPr>
            <a:normAutofit/>
          </a:bodyPr>
          <a:lstStyle/>
          <a:p>
            <a:pPr algn="just"/>
            <a:r>
              <a:rPr lang="sr-Cyrl-RS" b="1" dirty="0" smtClean="0">
                <a:solidFill>
                  <a:srgbClr val="FF0000"/>
                </a:solidFill>
              </a:rPr>
              <a:t>СОЦИЈАЛИЗАЦИЈА НИКАДА НИЈЕ 100% УСПЕШНА. Друштво делује на појединца, али у процесу прихватања вредности и норми појединац их модификује и прилагођава себи и на тај начин се друштво мења (еволуира).</a:t>
            </a:r>
          </a:p>
          <a:p>
            <a:pPr marL="0" indent="0" algn="just">
              <a:buNone/>
            </a:pPr>
            <a:r>
              <a:rPr lang="sr-Cyrl-RS" dirty="0" smtClean="0"/>
              <a:t>Не постоји у потпуности статично друштво. Некада је ова динамика била знатно спорија али је увек постојала (нпр. државе средњег а поготово старог века)</a:t>
            </a:r>
          </a:p>
          <a:p>
            <a:pPr marL="0" indent="0" algn="just">
              <a:buNone/>
            </a:pPr>
            <a:r>
              <a:rPr lang="sr-Cyrl-RS" dirty="0" smtClean="0"/>
              <a:t>Ако су ове промене поступне и не стварају веће потресе можемо говорити о еволуцији. Ако су скоковите и нагле по правилу као нуспродукт долази до масовне појаве социјалних и осталих патологија (кризна стања).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43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1853746" cy="6590372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Појединац може да:</a:t>
            </a:r>
          </a:p>
          <a:p>
            <a:pPr marL="0" indent="0">
              <a:buNone/>
            </a:pPr>
            <a:endParaRPr lang="sr-Cyrl-RS" dirty="0"/>
          </a:p>
          <a:p>
            <a:pPr marL="514350" indent="-514350">
              <a:buAutoNum type="arabicPeriod"/>
            </a:pPr>
            <a:r>
              <a:rPr lang="sr-Cyrl-RS" sz="4000" dirty="0" smtClean="0"/>
              <a:t>Прихвати и вредности и начин остваривања тих вредности </a:t>
            </a:r>
            <a:r>
              <a:rPr lang="sr-Cyrl-RS" sz="4000" b="1" dirty="0" smtClean="0"/>
              <a:t>(конформиста),</a:t>
            </a:r>
            <a:endParaRPr lang="en-US" sz="4000" b="1" dirty="0" smtClean="0"/>
          </a:p>
          <a:p>
            <a:pPr marL="514350" indent="-514350">
              <a:buAutoNum type="arabicPeriod"/>
            </a:pPr>
            <a:r>
              <a:rPr lang="sr-Cyrl-RS" sz="4000" dirty="0" smtClean="0"/>
              <a:t>Прихвати вредности, али не и начин достизања тих вредности </a:t>
            </a:r>
            <a:r>
              <a:rPr lang="sr-Cyrl-RS" sz="4000" b="1" dirty="0" smtClean="0"/>
              <a:t>(иноватор),</a:t>
            </a:r>
          </a:p>
          <a:p>
            <a:pPr marL="514350" indent="-514350">
              <a:buAutoNum type="arabicPeriod"/>
            </a:pPr>
            <a:r>
              <a:rPr lang="sr-Cyrl-RS" sz="4000" dirty="0" smtClean="0"/>
              <a:t>Не прихвата вредности, али прихвата начине понашања у друштву </a:t>
            </a:r>
            <a:r>
              <a:rPr lang="sr-Cyrl-RS" sz="4000" b="1" dirty="0" smtClean="0"/>
              <a:t>(асоцијална личност),</a:t>
            </a:r>
          </a:p>
          <a:p>
            <a:pPr marL="514350" indent="-514350">
              <a:buAutoNum type="arabicPeriod"/>
            </a:pPr>
            <a:r>
              <a:rPr lang="sr-Cyrl-RS" sz="4000" dirty="0" smtClean="0"/>
              <a:t>Не прихвата ни вредности ни правила понашања </a:t>
            </a:r>
            <a:r>
              <a:rPr lang="sr-Cyrl-RS" sz="4000" b="1" dirty="0" smtClean="0"/>
              <a:t>(антисоцијална личност).</a:t>
            </a:r>
            <a:endParaRPr lang="sr-Latn-RS" sz="4000" b="1" dirty="0"/>
          </a:p>
        </p:txBody>
      </p:sp>
    </p:spTree>
    <p:extLst>
      <p:ext uri="{BB962C8B-B14F-4D97-AF65-F5344CB8AC3E}">
        <p14:creationId xmlns:p14="http://schemas.microsoft.com/office/powerpoint/2010/main" val="399737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495"/>
            <a:ext cx="12192000" cy="1325563"/>
          </a:xfrm>
        </p:spPr>
        <p:txBody>
          <a:bodyPr/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 изгледа ваљано социјализована личност?</a:t>
            </a: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7"/>
            <a:ext cx="12192000" cy="5044649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Социјализована личност је интериоризовала</a:t>
            </a:r>
            <a:r>
              <a:rPr lang="sr-Cyrl-RS" dirty="0"/>
              <a:t> </a:t>
            </a:r>
            <a:r>
              <a:rPr lang="sr-Cyrl-RS" dirty="0" smtClean="0"/>
              <a:t>(поунутрашњила) друштвене вредности и норме и посматра их као своје. Не постоји никакав притисак нити принуда, односно постоји усклађеност између личних ставова, вредности и циљева и друштвених ставова, вредности и циљева. Човек сам, својевољно поштује вредности и норме друштва јер сматра да су они ваљани, јер су то и његове вредности (аутономна воља)</a:t>
            </a:r>
            <a:r>
              <a:rPr lang="sr-Latn-RS" smtClean="0"/>
              <a:t>.</a:t>
            </a:r>
            <a:r>
              <a:rPr lang="sr-Cyrl-RS" smtClean="0"/>
              <a:t> </a:t>
            </a:r>
            <a:r>
              <a:rPr lang="sr-Cyrl-RS" dirty="0" smtClean="0"/>
              <a:t>Појединац се сматра делом друштва и прихвата га у његовој целовитости. Тежи да на прихватљив начин обезбеди себи што боље услове живота и да се оствари на личном и друштвеном плану, а због усклађености циљева и интереса у процесу рада на себи, ради и на томе да друштву буде боље, односно да се унапреди и друштво као целина. Социјализована личност је и друштвена и индивидуална, не подређује себе друштву, нити друштво себи, већ успешно одржава у складу лично и друштвено.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372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798</Words>
  <Application>Microsoft Office PowerPoint</Application>
  <PresentationFormat>Custom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СОЦИЈАЛИЗАЦИЈА</vt:lpstr>
      <vt:lpstr>PowerPoint Presentation</vt:lpstr>
      <vt:lpstr>Шта је социјализација?</vt:lpstr>
      <vt:lpstr>PowerPoint Presentation</vt:lpstr>
      <vt:lpstr>PowerPoint Presentation</vt:lpstr>
      <vt:lpstr>Од чега зависи успешност социјализације?</vt:lpstr>
      <vt:lpstr>Степени успешности социјализације</vt:lpstr>
      <vt:lpstr>PowerPoint Presentation</vt:lpstr>
      <vt:lpstr>Како изгледа ваљано социјализована личност?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СОЦИЈАЛИЗАЦИЈА</dc:title>
  <dc:creator>Nikola Lakobrija</dc:creator>
  <cp:lastModifiedBy>Nikola Lakobrija</cp:lastModifiedBy>
  <cp:revision>12</cp:revision>
  <dcterms:created xsi:type="dcterms:W3CDTF">2019-02-27T17:10:57Z</dcterms:created>
  <dcterms:modified xsi:type="dcterms:W3CDTF">2022-02-28T15:53:37Z</dcterms:modified>
</cp:coreProperties>
</file>