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391" r:id="rId4"/>
    <p:sldId id="392" r:id="rId5"/>
    <p:sldId id="389" r:id="rId6"/>
    <p:sldId id="390" r:id="rId7"/>
    <p:sldId id="385" r:id="rId8"/>
    <p:sldId id="386" r:id="rId9"/>
    <p:sldId id="387" r:id="rId10"/>
    <p:sldId id="388" r:id="rId11"/>
    <p:sldId id="393" r:id="rId12"/>
    <p:sldId id="39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DA76E-AA2D-46BB-AECA-AB146B9AFC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8DF270-67E2-4951-BE0E-0775438E5F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636AD0-717B-4FBE-ACC0-AF03010BE163}"/>
              </a:ext>
            </a:extLst>
          </p:cNvPr>
          <p:cNvSpPr>
            <a:spLocks noGrp="1"/>
          </p:cNvSpPr>
          <p:nvPr>
            <p:ph type="dt" sz="half" idx="10"/>
          </p:nvPr>
        </p:nvSpPr>
        <p:spPr/>
        <p:txBody>
          <a:bodyPr/>
          <a:lstStyle/>
          <a:p>
            <a:fld id="{9946F9C6-9182-4327-B8A6-DF6DCAA34236}" type="datetimeFigureOut">
              <a:rPr lang="en-US" smtClean="0"/>
              <a:t>11/28/2020</a:t>
            </a:fld>
            <a:endParaRPr lang="en-US"/>
          </a:p>
        </p:txBody>
      </p:sp>
      <p:sp>
        <p:nvSpPr>
          <p:cNvPr id="5" name="Footer Placeholder 4">
            <a:extLst>
              <a:ext uri="{FF2B5EF4-FFF2-40B4-BE49-F238E27FC236}">
                <a16:creationId xmlns:a16="http://schemas.microsoft.com/office/drawing/2014/main" id="{8FD81C5A-731E-440D-A361-4A6E6C9F86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97A401-2114-4C80-943D-4F2903DD4638}"/>
              </a:ext>
            </a:extLst>
          </p:cNvPr>
          <p:cNvSpPr>
            <a:spLocks noGrp="1"/>
          </p:cNvSpPr>
          <p:nvPr>
            <p:ph type="sldNum" sz="quarter" idx="12"/>
          </p:nvPr>
        </p:nvSpPr>
        <p:spPr/>
        <p:txBody>
          <a:bodyPr/>
          <a:lstStyle/>
          <a:p>
            <a:fld id="{D6517D2F-3023-4425-AF62-C2123812E3BD}" type="slidenum">
              <a:rPr lang="en-US" smtClean="0"/>
              <a:t>‹#›</a:t>
            </a:fld>
            <a:endParaRPr lang="en-US"/>
          </a:p>
        </p:txBody>
      </p:sp>
    </p:spTree>
    <p:extLst>
      <p:ext uri="{BB962C8B-B14F-4D97-AF65-F5344CB8AC3E}">
        <p14:creationId xmlns:p14="http://schemas.microsoft.com/office/powerpoint/2010/main" val="286809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93715-A0C2-4984-AC19-13AF0A783B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831C6B-8E5E-4EEB-AC1B-A60B091938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0E7B4F-F6CA-4ACD-9DC4-8A8F836A8087}"/>
              </a:ext>
            </a:extLst>
          </p:cNvPr>
          <p:cNvSpPr>
            <a:spLocks noGrp="1"/>
          </p:cNvSpPr>
          <p:nvPr>
            <p:ph type="dt" sz="half" idx="10"/>
          </p:nvPr>
        </p:nvSpPr>
        <p:spPr/>
        <p:txBody>
          <a:bodyPr/>
          <a:lstStyle/>
          <a:p>
            <a:fld id="{9946F9C6-9182-4327-B8A6-DF6DCAA34236}" type="datetimeFigureOut">
              <a:rPr lang="en-US" smtClean="0"/>
              <a:t>11/28/2020</a:t>
            </a:fld>
            <a:endParaRPr lang="en-US"/>
          </a:p>
        </p:txBody>
      </p:sp>
      <p:sp>
        <p:nvSpPr>
          <p:cNvPr id="5" name="Footer Placeholder 4">
            <a:extLst>
              <a:ext uri="{FF2B5EF4-FFF2-40B4-BE49-F238E27FC236}">
                <a16:creationId xmlns:a16="http://schemas.microsoft.com/office/drawing/2014/main" id="{CA0A1A87-132A-4EFD-A84E-0CFBDA4070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82FF48-C488-4AA9-BB63-BC782C15E643}"/>
              </a:ext>
            </a:extLst>
          </p:cNvPr>
          <p:cNvSpPr>
            <a:spLocks noGrp="1"/>
          </p:cNvSpPr>
          <p:nvPr>
            <p:ph type="sldNum" sz="quarter" idx="12"/>
          </p:nvPr>
        </p:nvSpPr>
        <p:spPr/>
        <p:txBody>
          <a:bodyPr/>
          <a:lstStyle/>
          <a:p>
            <a:fld id="{D6517D2F-3023-4425-AF62-C2123812E3BD}" type="slidenum">
              <a:rPr lang="en-US" smtClean="0"/>
              <a:t>‹#›</a:t>
            </a:fld>
            <a:endParaRPr lang="en-US"/>
          </a:p>
        </p:txBody>
      </p:sp>
    </p:spTree>
    <p:extLst>
      <p:ext uri="{BB962C8B-B14F-4D97-AF65-F5344CB8AC3E}">
        <p14:creationId xmlns:p14="http://schemas.microsoft.com/office/powerpoint/2010/main" val="4272562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509929-2E08-4D92-A3F5-27A10993A3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FB9E25-788D-499E-9F8C-8EA5D31BFA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15E5CD-666C-494A-AA65-DFA6CA7C3FBB}"/>
              </a:ext>
            </a:extLst>
          </p:cNvPr>
          <p:cNvSpPr>
            <a:spLocks noGrp="1"/>
          </p:cNvSpPr>
          <p:nvPr>
            <p:ph type="dt" sz="half" idx="10"/>
          </p:nvPr>
        </p:nvSpPr>
        <p:spPr/>
        <p:txBody>
          <a:bodyPr/>
          <a:lstStyle/>
          <a:p>
            <a:fld id="{9946F9C6-9182-4327-B8A6-DF6DCAA34236}" type="datetimeFigureOut">
              <a:rPr lang="en-US" smtClean="0"/>
              <a:t>11/28/2020</a:t>
            </a:fld>
            <a:endParaRPr lang="en-US"/>
          </a:p>
        </p:txBody>
      </p:sp>
      <p:sp>
        <p:nvSpPr>
          <p:cNvPr id="5" name="Footer Placeholder 4">
            <a:extLst>
              <a:ext uri="{FF2B5EF4-FFF2-40B4-BE49-F238E27FC236}">
                <a16:creationId xmlns:a16="http://schemas.microsoft.com/office/drawing/2014/main" id="{48CC1E3A-652D-421F-98DA-18FE76831F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E9958B-CB51-4C9E-A329-AB6E81AF5FAE}"/>
              </a:ext>
            </a:extLst>
          </p:cNvPr>
          <p:cNvSpPr>
            <a:spLocks noGrp="1"/>
          </p:cNvSpPr>
          <p:nvPr>
            <p:ph type="sldNum" sz="quarter" idx="12"/>
          </p:nvPr>
        </p:nvSpPr>
        <p:spPr/>
        <p:txBody>
          <a:bodyPr/>
          <a:lstStyle/>
          <a:p>
            <a:fld id="{D6517D2F-3023-4425-AF62-C2123812E3BD}" type="slidenum">
              <a:rPr lang="en-US" smtClean="0"/>
              <a:t>‹#›</a:t>
            </a:fld>
            <a:endParaRPr lang="en-US"/>
          </a:p>
        </p:txBody>
      </p:sp>
    </p:spTree>
    <p:extLst>
      <p:ext uri="{BB962C8B-B14F-4D97-AF65-F5344CB8AC3E}">
        <p14:creationId xmlns:p14="http://schemas.microsoft.com/office/powerpoint/2010/main" val="1064182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 slajd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r-Latn-CS"/>
              <a:t>Kliknite i uredite naslov mastera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r-Latn-CS"/>
              <a:t>Kliknite i uredite stil podnaslova mastera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11765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r-Latn-CS"/>
              <a:t>Kliknite i uredite naslov mastera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212786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r-Latn-CS"/>
              <a:t>Kliknite i uredite naslov mastera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r-Latn-CS"/>
              <a:t>Kliknite i uredite tekst</a:t>
            </a:r>
          </a:p>
        </p:txBody>
      </p:sp>
      <p:sp>
        <p:nvSpPr>
          <p:cNvPr id="4" name="Date Placeholder 3"/>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16177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r-Latn-CS"/>
              <a:t>Kliknite i uredite naslov mastera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62251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r-Latn-CS"/>
              <a:t>Kliknite i uredite naslov mastera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CS"/>
              <a:t>Kliknite i uredite tekst</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CS"/>
              <a:t>Kliknite i uredite tekst</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60137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a:t>Kliknite i uredite naslov mastera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594635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331689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r-Latn-CS"/>
              <a:t>Kliknite i uredite naslov mastera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67627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23CA6-BE6E-4B0A-AB02-F9ACD97880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945457-EA4C-44C9-BDE9-0B64C8E8BA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6C3C84-E085-48C2-92FE-2706DE8AEBF3}"/>
              </a:ext>
            </a:extLst>
          </p:cNvPr>
          <p:cNvSpPr>
            <a:spLocks noGrp="1"/>
          </p:cNvSpPr>
          <p:nvPr>
            <p:ph type="dt" sz="half" idx="10"/>
          </p:nvPr>
        </p:nvSpPr>
        <p:spPr/>
        <p:txBody>
          <a:bodyPr/>
          <a:lstStyle/>
          <a:p>
            <a:fld id="{9946F9C6-9182-4327-B8A6-DF6DCAA34236}" type="datetimeFigureOut">
              <a:rPr lang="en-US" smtClean="0"/>
              <a:t>11/28/2020</a:t>
            </a:fld>
            <a:endParaRPr lang="en-US"/>
          </a:p>
        </p:txBody>
      </p:sp>
      <p:sp>
        <p:nvSpPr>
          <p:cNvPr id="5" name="Footer Placeholder 4">
            <a:extLst>
              <a:ext uri="{FF2B5EF4-FFF2-40B4-BE49-F238E27FC236}">
                <a16:creationId xmlns:a16="http://schemas.microsoft.com/office/drawing/2014/main" id="{3156683D-FF65-4443-9177-92FC4704B0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A3C068-EB3E-49F5-A7E3-C47C83D557A9}"/>
              </a:ext>
            </a:extLst>
          </p:cNvPr>
          <p:cNvSpPr>
            <a:spLocks noGrp="1"/>
          </p:cNvSpPr>
          <p:nvPr>
            <p:ph type="sldNum" sz="quarter" idx="12"/>
          </p:nvPr>
        </p:nvSpPr>
        <p:spPr/>
        <p:txBody>
          <a:bodyPr/>
          <a:lstStyle/>
          <a:p>
            <a:fld id="{D6517D2F-3023-4425-AF62-C2123812E3BD}" type="slidenum">
              <a:rPr lang="en-US" smtClean="0"/>
              <a:t>‹#›</a:t>
            </a:fld>
            <a:endParaRPr lang="en-US"/>
          </a:p>
        </p:txBody>
      </p:sp>
    </p:spTree>
    <p:extLst>
      <p:ext uri="{BB962C8B-B14F-4D97-AF65-F5344CB8AC3E}">
        <p14:creationId xmlns:p14="http://schemas.microsoft.com/office/powerpoint/2010/main" val="36566908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r-Latn-CS"/>
              <a:t>Kliknite i uredite naslov mastera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r-Latn-CS"/>
              <a:t>Kliknite na ikonu i dodajte sliku</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17478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Naslov i nat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r-Latn-CS"/>
              <a:t>Kliknite i uredite naslov mastera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r-Latn-CS"/>
              <a:t>Kliknite i uredite tekst</a:t>
            </a:r>
          </a:p>
        </p:txBody>
      </p:sp>
      <p:sp>
        <p:nvSpPr>
          <p:cNvPr id="4" name="Date Placeholder 3"/>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848029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 sa nat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r-Latn-CS"/>
              <a:t>Kliknite i uredite naslov mastera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r-Latn-CS"/>
              <a:t>Kliknite i uredite tekst</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r-Latn-CS"/>
              <a:t>Kliknite i uredite tekst</a:t>
            </a:r>
          </a:p>
        </p:txBody>
      </p:sp>
      <p:sp>
        <p:nvSpPr>
          <p:cNvPr id="4" name="Date Placeholder 3"/>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923720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Kartica sa ime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r-Latn-CS"/>
              <a:t>Kliknite i uredite naslov mastera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803460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Kartica sa ponuđenim imenom">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r-Latn-CS"/>
              <a:t>Kliknite i uredite naslov mastera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r-Latn-CS"/>
              <a:t>Kliknite i uredite tekst</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974485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ačno ili netačn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r-Latn-CS"/>
              <a:t>Kliknite i uredite naslov mastera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r-Latn-CS"/>
              <a:t>Kliknite i uredite tekst</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168364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a:t>Kliknite i uredite naslov mastera</a:t>
            </a:r>
            <a:endParaRPr lang="en-US" dirty="0"/>
          </a:p>
        </p:txBody>
      </p:sp>
      <p:sp>
        <p:nvSpPr>
          <p:cNvPr id="3" name="Vertical Text Placeholder 2"/>
          <p:cNvSpPr>
            <a:spLocks noGrp="1"/>
          </p:cNvSpPr>
          <p:nvPr>
            <p:ph type="body" orient="vert" idx="1"/>
          </p:nvPr>
        </p:nvSpPr>
        <p:spPr/>
        <p:txBody>
          <a:bodyPr vert="eaVert" anchor="t"/>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972188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r-Latn-CS"/>
              <a:t>Kliknite i uredite naslov mastera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35999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73DDF-8E55-4FB6-AEAB-F6D3CE05E6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2C41324-5C85-431F-ACBE-713E4B7E6C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6A74F20-39E3-4295-A801-CD44596CF035}"/>
              </a:ext>
            </a:extLst>
          </p:cNvPr>
          <p:cNvSpPr>
            <a:spLocks noGrp="1"/>
          </p:cNvSpPr>
          <p:nvPr>
            <p:ph type="dt" sz="half" idx="10"/>
          </p:nvPr>
        </p:nvSpPr>
        <p:spPr/>
        <p:txBody>
          <a:bodyPr/>
          <a:lstStyle/>
          <a:p>
            <a:fld id="{9946F9C6-9182-4327-B8A6-DF6DCAA34236}" type="datetimeFigureOut">
              <a:rPr lang="en-US" smtClean="0"/>
              <a:t>11/28/2020</a:t>
            </a:fld>
            <a:endParaRPr lang="en-US"/>
          </a:p>
        </p:txBody>
      </p:sp>
      <p:sp>
        <p:nvSpPr>
          <p:cNvPr id="5" name="Footer Placeholder 4">
            <a:extLst>
              <a:ext uri="{FF2B5EF4-FFF2-40B4-BE49-F238E27FC236}">
                <a16:creationId xmlns:a16="http://schemas.microsoft.com/office/drawing/2014/main" id="{26DEB4AF-FE73-4385-BA0C-031FDCDD86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BECBE3-5784-4512-9CFD-9363F322E4F0}"/>
              </a:ext>
            </a:extLst>
          </p:cNvPr>
          <p:cNvSpPr>
            <a:spLocks noGrp="1"/>
          </p:cNvSpPr>
          <p:nvPr>
            <p:ph type="sldNum" sz="quarter" idx="12"/>
          </p:nvPr>
        </p:nvSpPr>
        <p:spPr/>
        <p:txBody>
          <a:bodyPr/>
          <a:lstStyle/>
          <a:p>
            <a:fld id="{D6517D2F-3023-4425-AF62-C2123812E3BD}" type="slidenum">
              <a:rPr lang="en-US" smtClean="0"/>
              <a:t>‹#›</a:t>
            </a:fld>
            <a:endParaRPr lang="en-US"/>
          </a:p>
        </p:txBody>
      </p:sp>
    </p:spTree>
    <p:extLst>
      <p:ext uri="{BB962C8B-B14F-4D97-AF65-F5344CB8AC3E}">
        <p14:creationId xmlns:p14="http://schemas.microsoft.com/office/powerpoint/2010/main" val="2562280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32237-D3F6-4964-9ED9-E8B2E3A26C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20164-13CF-4A70-9CD5-8C7C885BBD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C928B9C-52C9-43E4-96D0-897706BE10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6CE94E-019B-4574-8237-AEB842BE0EB6}"/>
              </a:ext>
            </a:extLst>
          </p:cNvPr>
          <p:cNvSpPr>
            <a:spLocks noGrp="1"/>
          </p:cNvSpPr>
          <p:nvPr>
            <p:ph type="dt" sz="half" idx="10"/>
          </p:nvPr>
        </p:nvSpPr>
        <p:spPr/>
        <p:txBody>
          <a:bodyPr/>
          <a:lstStyle/>
          <a:p>
            <a:fld id="{9946F9C6-9182-4327-B8A6-DF6DCAA34236}" type="datetimeFigureOut">
              <a:rPr lang="en-US" smtClean="0"/>
              <a:t>11/28/2020</a:t>
            </a:fld>
            <a:endParaRPr lang="en-US"/>
          </a:p>
        </p:txBody>
      </p:sp>
      <p:sp>
        <p:nvSpPr>
          <p:cNvPr id="6" name="Footer Placeholder 5">
            <a:extLst>
              <a:ext uri="{FF2B5EF4-FFF2-40B4-BE49-F238E27FC236}">
                <a16:creationId xmlns:a16="http://schemas.microsoft.com/office/drawing/2014/main" id="{1E4A3D68-1716-48C8-AD9F-6D4491F2B0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2C1E46-CC69-4E82-8A3B-DB81B5FCEBF5}"/>
              </a:ext>
            </a:extLst>
          </p:cNvPr>
          <p:cNvSpPr>
            <a:spLocks noGrp="1"/>
          </p:cNvSpPr>
          <p:nvPr>
            <p:ph type="sldNum" sz="quarter" idx="12"/>
          </p:nvPr>
        </p:nvSpPr>
        <p:spPr/>
        <p:txBody>
          <a:bodyPr/>
          <a:lstStyle/>
          <a:p>
            <a:fld id="{D6517D2F-3023-4425-AF62-C2123812E3BD}" type="slidenum">
              <a:rPr lang="en-US" smtClean="0"/>
              <a:t>‹#›</a:t>
            </a:fld>
            <a:endParaRPr lang="en-US"/>
          </a:p>
        </p:txBody>
      </p:sp>
    </p:spTree>
    <p:extLst>
      <p:ext uri="{BB962C8B-B14F-4D97-AF65-F5344CB8AC3E}">
        <p14:creationId xmlns:p14="http://schemas.microsoft.com/office/powerpoint/2010/main" val="1367082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BDE20-BFFC-4B0C-B0B3-60BC57C753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791B04D-EFC5-4A4A-AE66-DD658AB414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E16F43-9959-4068-A656-50491D1156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99E81B-FB1F-4852-BB70-19068D9E0E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F14894-0706-4B69-88A2-34BFE777D4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3193DA-CBB1-4EFB-8489-7C3E624E4D47}"/>
              </a:ext>
            </a:extLst>
          </p:cNvPr>
          <p:cNvSpPr>
            <a:spLocks noGrp="1"/>
          </p:cNvSpPr>
          <p:nvPr>
            <p:ph type="dt" sz="half" idx="10"/>
          </p:nvPr>
        </p:nvSpPr>
        <p:spPr/>
        <p:txBody>
          <a:bodyPr/>
          <a:lstStyle/>
          <a:p>
            <a:fld id="{9946F9C6-9182-4327-B8A6-DF6DCAA34236}" type="datetimeFigureOut">
              <a:rPr lang="en-US" smtClean="0"/>
              <a:t>11/28/2020</a:t>
            </a:fld>
            <a:endParaRPr lang="en-US"/>
          </a:p>
        </p:txBody>
      </p:sp>
      <p:sp>
        <p:nvSpPr>
          <p:cNvPr id="8" name="Footer Placeholder 7">
            <a:extLst>
              <a:ext uri="{FF2B5EF4-FFF2-40B4-BE49-F238E27FC236}">
                <a16:creationId xmlns:a16="http://schemas.microsoft.com/office/drawing/2014/main" id="{CBD59D46-0B9A-4600-B26A-9D006A8FBAA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7B1B4B6-DF9A-4E83-A003-B6C7BF6A1C79}"/>
              </a:ext>
            </a:extLst>
          </p:cNvPr>
          <p:cNvSpPr>
            <a:spLocks noGrp="1"/>
          </p:cNvSpPr>
          <p:nvPr>
            <p:ph type="sldNum" sz="quarter" idx="12"/>
          </p:nvPr>
        </p:nvSpPr>
        <p:spPr/>
        <p:txBody>
          <a:bodyPr/>
          <a:lstStyle/>
          <a:p>
            <a:fld id="{D6517D2F-3023-4425-AF62-C2123812E3BD}" type="slidenum">
              <a:rPr lang="en-US" smtClean="0"/>
              <a:t>‹#›</a:t>
            </a:fld>
            <a:endParaRPr lang="en-US"/>
          </a:p>
        </p:txBody>
      </p:sp>
    </p:spTree>
    <p:extLst>
      <p:ext uri="{BB962C8B-B14F-4D97-AF65-F5344CB8AC3E}">
        <p14:creationId xmlns:p14="http://schemas.microsoft.com/office/powerpoint/2010/main" val="213782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B428D-D340-43C1-805B-6174C38C4E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8121B15-F0BC-497A-B2F9-CE5FA6CE92F4}"/>
              </a:ext>
            </a:extLst>
          </p:cNvPr>
          <p:cNvSpPr>
            <a:spLocks noGrp="1"/>
          </p:cNvSpPr>
          <p:nvPr>
            <p:ph type="dt" sz="half" idx="10"/>
          </p:nvPr>
        </p:nvSpPr>
        <p:spPr/>
        <p:txBody>
          <a:bodyPr/>
          <a:lstStyle/>
          <a:p>
            <a:fld id="{9946F9C6-9182-4327-B8A6-DF6DCAA34236}" type="datetimeFigureOut">
              <a:rPr lang="en-US" smtClean="0"/>
              <a:t>11/28/2020</a:t>
            </a:fld>
            <a:endParaRPr lang="en-US"/>
          </a:p>
        </p:txBody>
      </p:sp>
      <p:sp>
        <p:nvSpPr>
          <p:cNvPr id="4" name="Footer Placeholder 3">
            <a:extLst>
              <a:ext uri="{FF2B5EF4-FFF2-40B4-BE49-F238E27FC236}">
                <a16:creationId xmlns:a16="http://schemas.microsoft.com/office/drawing/2014/main" id="{F1534912-B9D3-4767-A1F0-1BC095228E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49E657-5263-4B83-9ECC-1CC4747086AB}"/>
              </a:ext>
            </a:extLst>
          </p:cNvPr>
          <p:cNvSpPr>
            <a:spLocks noGrp="1"/>
          </p:cNvSpPr>
          <p:nvPr>
            <p:ph type="sldNum" sz="quarter" idx="12"/>
          </p:nvPr>
        </p:nvSpPr>
        <p:spPr/>
        <p:txBody>
          <a:bodyPr/>
          <a:lstStyle/>
          <a:p>
            <a:fld id="{D6517D2F-3023-4425-AF62-C2123812E3BD}" type="slidenum">
              <a:rPr lang="en-US" smtClean="0"/>
              <a:t>‹#›</a:t>
            </a:fld>
            <a:endParaRPr lang="en-US"/>
          </a:p>
        </p:txBody>
      </p:sp>
    </p:spTree>
    <p:extLst>
      <p:ext uri="{BB962C8B-B14F-4D97-AF65-F5344CB8AC3E}">
        <p14:creationId xmlns:p14="http://schemas.microsoft.com/office/powerpoint/2010/main" val="3589662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1C9595-D8FD-4FFE-ADDC-C5CBBB791182}"/>
              </a:ext>
            </a:extLst>
          </p:cNvPr>
          <p:cNvSpPr>
            <a:spLocks noGrp="1"/>
          </p:cNvSpPr>
          <p:nvPr>
            <p:ph type="dt" sz="half" idx="10"/>
          </p:nvPr>
        </p:nvSpPr>
        <p:spPr/>
        <p:txBody>
          <a:bodyPr/>
          <a:lstStyle/>
          <a:p>
            <a:fld id="{9946F9C6-9182-4327-B8A6-DF6DCAA34236}" type="datetimeFigureOut">
              <a:rPr lang="en-US" smtClean="0"/>
              <a:t>11/28/2020</a:t>
            </a:fld>
            <a:endParaRPr lang="en-US"/>
          </a:p>
        </p:txBody>
      </p:sp>
      <p:sp>
        <p:nvSpPr>
          <p:cNvPr id="3" name="Footer Placeholder 2">
            <a:extLst>
              <a:ext uri="{FF2B5EF4-FFF2-40B4-BE49-F238E27FC236}">
                <a16:creationId xmlns:a16="http://schemas.microsoft.com/office/drawing/2014/main" id="{708FAF8A-1D0C-499A-BB8C-E810A4A1CE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0158C7A-89C1-43CE-94B5-91229CF110A0}"/>
              </a:ext>
            </a:extLst>
          </p:cNvPr>
          <p:cNvSpPr>
            <a:spLocks noGrp="1"/>
          </p:cNvSpPr>
          <p:nvPr>
            <p:ph type="sldNum" sz="quarter" idx="12"/>
          </p:nvPr>
        </p:nvSpPr>
        <p:spPr/>
        <p:txBody>
          <a:bodyPr/>
          <a:lstStyle/>
          <a:p>
            <a:fld id="{D6517D2F-3023-4425-AF62-C2123812E3BD}" type="slidenum">
              <a:rPr lang="en-US" smtClean="0"/>
              <a:t>‹#›</a:t>
            </a:fld>
            <a:endParaRPr lang="en-US"/>
          </a:p>
        </p:txBody>
      </p:sp>
    </p:spTree>
    <p:extLst>
      <p:ext uri="{BB962C8B-B14F-4D97-AF65-F5344CB8AC3E}">
        <p14:creationId xmlns:p14="http://schemas.microsoft.com/office/powerpoint/2010/main" val="3764920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70114-BF96-49B6-A592-D9B1964D55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B7E5BC-79DD-4859-A518-0FBE6AC072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EDD17C8-5B1F-4707-A40C-4821C1E37B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D37536-E5BB-4F2F-AF5C-6B20A7FEF773}"/>
              </a:ext>
            </a:extLst>
          </p:cNvPr>
          <p:cNvSpPr>
            <a:spLocks noGrp="1"/>
          </p:cNvSpPr>
          <p:nvPr>
            <p:ph type="dt" sz="half" idx="10"/>
          </p:nvPr>
        </p:nvSpPr>
        <p:spPr/>
        <p:txBody>
          <a:bodyPr/>
          <a:lstStyle/>
          <a:p>
            <a:fld id="{9946F9C6-9182-4327-B8A6-DF6DCAA34236}" type="datetimeFigureOut">
              <a:rPr lang="en-US" smtClean="0"/>
              <a:t>11/28/2020</a:t>
            </a:fld>
            <a:endParaRPr lang="en-US"/>
          </a:p>
        </p:txBody>
      </p:sp>
      <p:sp>
        <p:nvSpPr>
          <p:cNvPr id="6" name="Footer Placeholder 5">
            <a:extLst>
              <a:ext uri="{FF2B5EF4-FFF2-40B4-BE49-F238E27FC236}">
                <a16:creationId xmlns:a16="http://schemas.microsoft.com/office/drawing/2014/main" id="{B58F2F4D-BA22-4A7E-A770-8CA2B263B5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D0B6B4-526A-4172-94F2-4E6C45D523AB}"/>
              </a:ext>
            </a:extLst>
          </p:cNvPr>
          <p:cNvSpPr>
            <a:spLocks noGrp="1"/>
          </p:cNvSpPr>
          <p:nvPr>
            <p:ph type="sldNum" sz="quarter" idx="12"/>
          </p:nvPr>
        </p:nvSpPr>
        <p:spPr/>
        <p:txBody>
          <a:bodyPr/>
          <a:lstStyle/>
          <a:p>
            <a:fld id="{D6517D2F-3023-4425-AF62-C2123812E3BD}" type="slidenum">
              <a:rPr lang="en-US" smtClean="0"/>
              <a:t>‹#›</a:t>
            </a:fld>
            <a:endParaRPr lang="en-US"/>
          </a:p>
        </p:txBody>
      </p:sp>
    </p:spTree>
    <p:extLst>
      <p:ext uri="{BB962C8B-B14F-4D97-AF65-F5344CB8AC3E}">
        <p14:creationId xmlns:p14="http://schemas.microsoft.com/office/powerpoint/2010/main" val="532065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AD373-EA1B-430D-A250-FDF2F6950F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8B85DF-7CDD-4E25-867B-0F2FFE2487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133F01-4B53-46F0-AD84-9938697026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53F611-93A1-4A18-84B3-ABF6A8ED175D}"/>
              </a:ext>
            </a:extLst>
          </p:cNvPr>
          <p:cNvSpPr>
            <a:spLocks noGrp="1"/>
          </p:cNvSpPr>
          <p:nvPr>
            <p:ph type="dt" sz="half" idx="10"/>
          </p:nvPr>
        </p:nvSpPr>
        <p:spPr/>
        <p:txBody>
          <a:bodyPr/>
          <a:lstStyle/>
          <a:p>
            <a:fld id="{9946F9C6-9182-4327-B8A6-DF6DCAA34236}" type="datetimeFigureOut">
              <a:rPr lang="en-US" smtClean="0"/>
              <a:t>11/28/2020</a:t>
            </a:fld>
            <a:endParaRPr lang="en-US"/>
          </a:p>
        </p:txBody>
      </p:sp>
      <p:sp>
        <p:nvSpPr>
          <p:cNvPr id="6" name="Footer Placeholder 5">
            <a:extLst>
              <a:ext uri="{FF2B5EF4-FFF2-40B4-BE49-F238E27FC236}">
                <a16:creationId xmlns:a16="http://schemas.microsoft.com/office/drawing/2014/main" id="{4AB44972-D07B-4FD7-9D1D-57F8FA512E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40CB71-53CD-4EAD-934E-146ED159D6DD}"/>
              </a:ext>
            </a:extLst>
          </p:cNvPr>
          <p:cNvSpPr>
            <a:spLocks noGrp="1"/>
          </p:cNvSpPr>
          <p:nvPr>
            <p:ph type="sldNum" sz="quarter" idx="12"/>
          </p:nvPr>
        </p:nvSpPr>
        <p:spPr/>
        <p:txBody>
          <a:bodyPr/>
          <a:lstStyle/>
          <a:p>
            <a:fld id="{D6517D2F-3023-4425-AF62-C2123812E3BD}" type="slidenum">
              <a:rPr lang="en-US" smtClean="0"/>
              <a:t>‹#›</a:t>
            </a:fld>
            <a:endParaRPr lang="en-US"/>
          </a:p>
        </p:txBody>
      </p:sp>
    </p:spTree>
    <p:extLst>
      <p:ext uri="{BB962C8B-B14F-4D97-AF65-F5344CB8AC3E}">
        <p14:creationId xmlns:p14="http://schemas.microsoft.com/office/powerpoint/2010/main" val="2701105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8D5296-22DB-4A81-9581-B07FAEBD4E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7B627D-13F6-466C-8C5E-35E27C30C7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95B5FF-9971-4266-8881-03FB21299E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6F9C6-9182-4327-B8A6-DF6DCAA34236}" type="datetimeFigureOut">
              <a:rPr lang="en-US" smtClean="0"/>
              <a:t>11/28/2020</a:t>
            </a:fld>
            <a:endParaRPr lang="en-US"/>
          </a:p>
        </p:txBody>
      </p:sp>
      <p:sp>
        <p:nvSpPr>
          <p:cNvPr id="5" name="Footer Placeholder 4">
            <a:extLst>
              <a:ext uri="{FF2B5EF4-FFF2-40B4-BE49-F238E27FC236}">
                <a16:creationId xmlns:a16="http://schemas.microsoft.com/office/drawing/2014/main" id="{5B6949B2-8B0D-4B9E-BE47-049A4EDC44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AE3D62-C300-4117-AAEC-C3387D8084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517D2F-3023-4425-AF62-C2123812E3BD}" type="slidenum">
              <a:rPr lang="en-US" smtClean="0"/>
              <a:t>‹#›</a:t>
            </a:fld>
            <a:endParaRPr lang="en-US"/>
          </a:p>
        </p:txBody>
      </p:sp>
    </p:spTree>
    <p:extLst>
      <p:ext uri="{BB962C8B-B14F-4D97-AF65-F5344CB8AC3E}">
        <p14:creationId xmlns:p14="http://schemas.microsoft.com/office/powerpoint/2010/main" val="498197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r-Latn-CS"/>
              <a:t>Kliknite i uredite naslov mastera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11/28/2020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59087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9B201-ACD6-46CD-9EDE-6BCD95A31F2D}"/>
              </a:ext>
            </a:extLst>
          </p:cNvPr>
          <p:cNvSpPr>
            <a:spLocks noGrp="1"/>
          </p:cNvSpPr>
          <p:nvPr>
            <p:ph type="ctrTitle"/>
          </p:nvPr>
        </p:nvSpPr>
        <p:spPr/>
        <p:txBody>
          <a:bodyPr/>
          <a:lstStyle/>
          <a:p>
            <a:r>
              <a:rPr lang="sr-Latn-BA" dirty="0"/>
              <a:t>Functional literacy and critical thinking skills</a:t>
            </a:r>
            <a:endParaRPr lang="en-US" dirty="0"/>
          </a:p>
        </p:txBody>
      </p:sp>
      <p:sp>
        <p:nvSpPr>
          <p:cNvPr id="3" name="Subtitle 2">
            <a:extLst>
              <a:ext uri="{FF2B5EF4-FFF2-40B4-BE49-F238E27FC236}">
                <a16:creationId xmlns:a16="http://schemas.microsoft.com/office/drawing/2014/main" id="{3EF740FA-9355-46A1-8B78-2688A427CA1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01011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2775E-DE65-4BE1-9707-28BA03BC5D2D}"/>
              </a:ext>
            </a:extLst>
          </p:cNvPr>
          <p:cNvSpPr>
            <a:spLocks noGrp="1"/>
          </p:cNvSpPr>
          <p:nvPr>
            <p:ph type="title"/>
          </p:nvPr>
        </p:nvSpPr>
        <p:spPr/>
        <p:txBody>
          <a:bodyPr>
            <a:normAutofit/>
          </a:bodyPr>
          <a:lstStyle/>
          <a:p>
            <a:r>
              <a:rPr lang="sr-Latn-BA" sz="2400" dirty="0"/>
              <a:t>Socratic questions:</a:t>
            </a:r>
            <a:endParaRPr lang="en-US" sz="2400" dirty="0"/>
          </a:p>
        </p:txBody>
      </p:sp>
      <p:sp>
        <p:nvSpPr>
          <p:cNvPr id="3" name="Content Placeholder 2">
            <a:extLst>
              <a:ext uri="{FF2B5EF4-FFF2-40B4-BE49-F238E27FC236}">
                <a16:creationId xmlns:a16="http://schemas.microsoft.com/office/drawing/2014/main" id="{CF3FCB0E-921C-4A36-A780-D0208D14B588}"/>
              </a:ext>
            </a:extLst>
          </p:cNvPr>
          <p:cNvSpPr>
            <a:spLocks noGrp="1"/>
          </p:cNvSpPr>
          <p:nvPr>
            <p:ph idx="1"/>
          </p:nvPr>
        </p:nvSpPr>
        <p:spPr>
          <a:xfrm>
            <a:off x="2589212" y="1203649"/>
            <a:ext cx="8915400" cy="5654351"/>
          </a:xfrm>
        </p:spPr>
        <p:txBody>
          <a:bodyPr>
            <a:normAutofit/>
          </a:bodyPr>
          <a:lstStyle/>
          <a:p>
            <a:r>
              <a:rPr lang="en-US" dirty="0"/>
              <a:t>(1)	</a:t>
            </a:r>
            <a:r>
              <a:rPr lang="en-US" b="1" dirty="0"/>
              <a:t>Questions of clarification</a:t>
            </a:r>
            <a:r>
              <a:rPr lang="en-US" dirty="0"/>
              <a:t>. They are used to explain what exactly somebody thinks about something and to prove concepts behind arguments. They include questions such as: What do you mean by that? What is your main point? Could you give me an example?</a:t>
            </a:r>
          </a:p>
          <a:p>
            <a:r>
              <a:rPr lang="en-US" dirty="0"/>
              <a:t>(2)	</a:t>
            </a:r>
            <a:r>
              <a:rPr lang="en-US" b="1" dirty="0"/>
              <a:t>Questions that probe purpose</a:t>
            </a:r>
            <a:r>
              <a:rPr lang="en-US" dirty="0"/>
              <a:t>. They are aimed at clarifying the purpose of what is being said / discussed. Examples include the following: What is the purpose of X? What was your purpose when you said X?</a:t>
            </a:r>
          </a:p>
          <a:p>
            <a:r>
              <a:rPr lang="en-US" dirty="0"/>
              <a:t>(3)	</a:t>
            </a:r>
            <a:r>
              <a:rPr lang="en-US" b="1" dirty="0"/>
              <a:t>Questions that probe assumptions</a:t>
            </a:r>
            <a:r>
              <a:rPr lang="en-US" dirty="0"/>
              <a:t>. This type of questions is used to challenge presuppositions and unquestioned beliefs. Exemplary questions are: What are you assuming? What could we assume instead? You seem to be assuming X. Do I understand you correctly?</a:t>
            </a:r>
          </a:p>
          <a:p>
            <a:r>
              <a:rPr lang="en-US" dirty="0"/>
              <a:t>(4)	</a:t>
            </a:r>
            <a:r>
              <a:rPr lang="en-US" b="1" dirty="0"/>
              <a:t>Questions that probe information, reason, evidence and cause</a:t>
            </a:r>
            <a:r>
              <a:rPr lang="en-US" dirty="0"/>
              <a:t>. When asked a question of this type, a student is challenged to provide a rationale for his argument. Typical questions are: What would be an example? How do you know? What are your reasons for saying that?</a:t>
            </a:r>
          </a:p>
          <a:p>
            <a:endParaRPr lang="en-US" dirty="0"/>
          </a:p>
        </p:txBody>
      </p:sp>
    </p:spTree>
    <p:extLst>
      <p:ext uri="{BB962C8B-B14F-4D97-AF65-F5344CB8AC3E}">
        <p14:creationId xmlns:p14="http://schemas.microsoft.com/office/powerpoint/2010/main" val="2099996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C680C-60C6-4585-BFE6-6B34DBAA378C}"/>
              </a:ext>
            </a:extLst>
          </p:cNvPr>
          <p:cNvSpPr>
            <a:spLocks noGrp="1"/>
          </p:cNvSpPr>
          <p:nvPr>
            <p:ph type="title"/>
          </p:nvPr>
        </p:nvSpPr>
        <p:spPr>
          <a:xfrm>
            <a:off x="2592925" y="624110"/>
            <a:ext cx="8911687" cy="504894"/>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6BB141C-F0AE-4D9E-A300-E9BCD8AB6027}"/>
              </a:ext>
            </a:extLst>
          </p:cNvPr>
          <p:cNvSpPr>
            <a:spLocks noGrp="1"/>
          </p:cNvSpPr>
          <p:nvPr>
            <p:ph idx="1"/>
          </p:nvPr>
        </p:nvSpPr>
        <p:spPr>
          <a:xfrm>
            <a:off x="2589212" y="1250302"/>
            <a:ext cx="8915400" cy="5243804"/>
          </a:xfrm>
        </p:spPr>
        <p:txBody>
          <a:bodyPr>
            <a:normAutofit fontScale="92500" lnSpcReduction="10000"/>
          </a:bodyPr>
          <a:lstStyle/>
          <a:p>
            <a:r>
              <a:rPr lang="en-US" dirty="0"/>
              <a:t>(5)	</a:t>
            </a:r>
            <a:r>
              <a:rPr lang="en-US" b="1" dirty="0"/>
              <a:t>Questions about viewpoints and perspectives</a:t>
            </a:r>
            <a:r>
              <a:rPr lang="en-US" dirty="0"/>
              <a:t>. These questions challenge the position a student is taking. Example questions include the following: Can anyone see this any other way? What would someone who disagrees with you say?</a:t>
            </a:r>
          </a:p>
          <a:p>
            <a:r>
              <a:rPr lang="en-US" dirty="0"/>
              <a:t>(6)	</a:t>
            </a:r>
            <a:r>
              <a:rPr lang="en-US" b="1" dirty="0"/>
              <a:t>Questions that probe implications and consequences</a:t>
            </a:r>
            <a:r>
              <a:rPr lang="en-US" dirty="0"/>
              <a:t>. This type of questions is aimed at helping students correct their misconceptions and thus foresee the real implications and consequences of their thinking. Typical questions include: What are you implying by that? If that happened, what else would also happen as a result?</a:t>
            </a:r>
          </a:p>
          <a:p>
            <a:r>
              <a:rPr lang="en-US" dirty="0"/>
              <a:t>(7)	</a:t>
            </a:r>
            <a:r>
              <a:rPr lang="en-US" b="1" dirty="0"/>
              <a:t>Questions about the question</a:t>
            </a:r>
            <a:r>
              <a:rPr lang="en-US" dirty="0"/>
              <a:t>. They help the student rethink the whole issue being discussed. Exemplary questions are: How can we find out? What does this question assume? Why is this question important?</a:t>
            </a:r>
          </a:p>
          <a:p>
            <a:r>
              <a:rPr lang="en-US" dirty="0"/>
              <a:t>(8)	</a:t>
            </a:r>
            <a:r>
              <a:rPr lang="en-US" b="1" dirty="0"/>
              <a:t>Questions that probe concepts</a:t>
            </a:r>
            <a:r>
              <a:rPr lang="en-US" dirty="0"/>
              <a:t>. Their purpose is to challenge the understanding of the concept dealt with. Typical questions include: What is the main idea we are dealing with? How / Why is this idea important?</a:t>
            </a:r>
          </a:p>
          <a:p>
            <a:r>
              <a:rPr lang="en-US" dirty="0"/>
              <a:t>(9)	</a:t>
            </a:r>
            <a:r>
              <a:rPr lang="en-US" b="1" dirty="0"/>
              <a:t>Questions that probe inferences and interpretations</a:t>
            </a:r>
            <a:r>
              <a:rPr lang="en-US" dirty="0"/>
              <a:t>. These questions are used to help student rethink the conclusions made and inferences drawn. Typical questions are: On what information are we basing this conclusion? How did you reach that conclusion? How shall we interpret these data?</a:t>
            </a:r>
          </a:p>
          <a:p>
            <a:endParaRPr lang="en-US" dirty="0"/>
          </a:p>
        </p:txBody>
      </p:sp>
    </p:spTree>
    <p:extLst>
      <p:ext uri="{BB962C8B-B14F-4D97-AF65-F5344CB8AC3E}">
        <p14:creationId xmlns:p14="http://schemas.microsoft.com/office/powerpoint/2010/main" val="1718142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8F624-7852-4B27-8779-B05C2983B26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0C802DF-4D1F-4202-9977-E69BF35EE7A1}"/>
              </a:ext>
            </a:extLst>
          </p:cNvPr>
          <p:cNvSpPr>
            <a:spLocks noGrp="1"/>
          </p:cNvSpPr>
          <p:nvPr>
            <p:ph idx="1"/>
          </p:nvPr>
        </p:nvSpPr>
        <p:spPr/>
        <p:txBody>
          <a:bodyPr>
            <a:normAutofit/>
          </a:bodyPr>
          <a:lstStyle/>
          <a:p>
            <a:r>
              <a:rPr lang="en-US" dirty="0"/>
              <a:t>A person is functionally literate who can engage in all those activities in which literacy is required for effective functioning of his group and community and also for enabling him to continue to use reading, writing and calculation for his own and the community’s development</a:t>
            </a:r>
            <a:r>
              <a:rPr lang="sr-Latn-BA" dirty="0"/>
              <a:t> (UNESCO)</a:t>
            </a:r>
          </a:p>
          <a:p>
            <a:endParaRPr lang="sr-Latn-BA" dirty="0"/>
          </a:p>
          <a:p>
            <a:r>
              <a:rPr lang="sr-Latn-BA" dirty="0"/>
              <a:t>Functional literacy - t</a:t>
            </a:r>
            <a:r>
              <a:rPr lang="en-US" dirty="0"/>
              <a:t>he ability to understand and employ printed information in daily activities, at home, at work and in the community – to achieve one’s goals,  and to develop one’s knowledge and </a:t>
            </a:r>
            <a:r>
              <a:rPr lang="en-US" dirty="0" err="1"/>
              <a:t>potentia</a:t>
            </a:r>
            <a:r>
              <a:rPr lang="sr-Latn-BA" dirty="0"/>
              <a:t>l (OECD)</a:t>
            </a:r>
            <a:endParaRPr lang="en-US" dirty="0"/>
          </a:p>
        </p:txBody>
      </p:sp>
    </p:spTree>
    <p:extLst>
      <p:ext uri="{BB962C8B-B14F-4D97-AF65-F5344CB8AC3E}">
        <p14:creationId xmlns:p14="http://schemas.microsoft.com/office/powerpoint/2010/main" val="1027724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8A1CC-7D97-4ED0-A413-590867BEC217}"/>
              </a:ext>
            </a:extLst>
          </p:cNvPr>
          <p:cNvSpPr>
            <a:spLocks noGrp="1"/>
          </p:cNvSpPr>
          <p:nvPr>
            <p:ph type="title"/>
          </p:nvPr>
        </p:nvSpPr>
        <p:spPr>
          <a:xfrm>
            <a:off x="838200" y="365125"/>
            <a:ext cx="10515600" cy="42797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5391D61-9D8A-4CEE-997C-79887239B734}"/>
              </a:ext>
            </a:extLst>
          </p:cNvPr>
          <p:cNvSpPr>
            <a:spLocks noGrp="1"/>
          </p:cNvSpPr>
          <p:nvPr>
            <p:ph idx="1"/>
          </p:nvPr>
        </p:nvSpPr>
        <p:spPr>
          <a:xfrm>
            <a:off x="838200" y="1362269"/>
            <a:ext cx="10515600" cy="4814694"/>
          </a:xfrm>
        </p:spPr>
        <p:txBody>
          <a:bodyPr/>
          <a:lstStyle/>
          <a:p>
            <a:r>
              <a:rPr lang="en-US" dirty="0"/>
              <a:t>The level of students’ functional literacy - an indicator of success of contemporary educational systems in the world</a:t>
            </a:r>
          </a:p>
          <a:p>
            <a:r>
              <a:rPr lang="sr-Latn-BA" dirty="0"/>
              <a:t>Basic literacy (knowing how to use the alphabet) – not enough in a modern world</a:t>
            </a:r>
          </a:p>
          <a:p>
            <a:r>
              <a:rPr lang="sr-Latn-BA" dirty="0"/>
              <a:t>Functional literacy – not a dichotomy, but a continuum</a:t>
            </a:r>
          </a:p>
          <a:p>
            <a:r>
              <a:rPr lang="sr-Latn-BA" dirty="0"/>
              <a:t>Higher functional literacy – better academic achievement, career opportunities, quality of life, health..</a:t>
            </a:r>
          </a:p>
          <a:p>
            <a:r>
              <a:rPr lang="sr-Latn-BA" dirty="0"/>
              <a:t>Functional literacy: reading (prose and document), mathematics, science </a:t>
            </a:r>
          </a:p>
          <a:p>
            <a:r>
              <a:rPr lang="sr-Latn-BA" dirty="0"/>
              <a:t>PISA tests, Serbia – low level of functional literacy</a:t>
            </a:r>
            <a:endParaRPr lang="en-US" dirty="0"/>
          </a:p>
        </p:txBody>
      </p:sp>
    </p:spTree>
    <p:extLst>
      <p:ext uri="{BB962C8B-B14F-4D97-AF65-F5344CB8AC3E}">
        <p14:creationId xmlns:p14="http://schemas.microsoft.com/office/powerpoint/2010/main" val="4010684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6C827-00A9-42FF-9F23-DE4468EC2A80}"/>
              </a:ext>
            </a:extLst>
          </p:cNvPr>
          <p:cNvSpPr>
            <a:spLocks noGrp="1"/>
          </p:cNvSpPr>
          <p:nvPr>
            <p:ph type="title"/>
          </p:nvPr>
        </p:nvSpPr>
        <p:spPr>
          <a:xfrm>
            <a:off x="838200" y="365126"/>
            <a:ext cx="10515600" cy="120650"/>
          </a:xfrm>
        </p:spPr>
        <p:txBody>
          <a:bodyPr>
            <a:normAutofit fontScale="90000"/>
          </a:bodyPr>
          <a:lstStyle/>
          <a:p>
            <a:endParaRPr lang="en-US" dirty="0"/>
          </a:p>
        </p:txBody>
      </p:sp>
      <p:pic>
        <p:nvPicPr>
          <p:cNvPr id="5" name="Content Placeholder 4" descr="A picture containing table&#10;&#10;Description automatically generated">
            <a:extLst>
              <a:ext uri="{FF2B5EF4-FFF2-40B4-BE49-F238E27FC236}">
                <a16:creationId xmlns:a16="http://schemas.microsoft.com/office/drawing/2014/main" id="{A11C701F-7890-4AEA-92CA-6A9C652632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53809" y="485776"/>
            <a:ext cx="6284382" cy="4210049"/>
          </a:xfrm>
        </p:spPr>
      </p:pic>
      <p:pic>
        <p:nvPicPr>
          <p:cNvPr id="7" name="Picture 6" descr="Text, letter&#10;&#10;Description automatically generated">
            <a:extLst>
              <a:ext uri="{FF2B5EF4-FFF2-40B4-BE49-F238E27FC236}">
                <a16:creationId xmlns:a16="http://schemas.microsoft.com/office/drawing/2014/main" id="{5F24F9D3-FC76-4686-ADAF-B8202C2C1E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47416" y="4600574"/>
            <a:ext cx="7297168" cy="2257426"/>
          </a:xfrm>
          <a:prstGeom prst="rect">
            <a:avLst/>
          </a:prstGeom>
        </p:spPr>
      </p:pic>
    </p:spTree>
    <p:extLst>
      <p:ext uri="{BB962C8B-B14F-4D97-AF65-F5344CB8AC3E}">
        <p14:creationId xmlns:p14="http://schemas.microsoft.com/office/powerpoint/2010/main" val="3758348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E2195-FFAE-4795-BA00-D4A4992CD397}"/>
              </a:ext>
            </a:extLst>
          </p:cNvPr>
          <p:cNvSpPr>
            <a:spLocks noGrp="1"/>
          </p:cNvSpPr>
          <p:nvPr>
            <p:ph type="title"/>
          </p:nvPr>
        </p:nvSpPr>
        <p:spPr>
          <a:xfrm>
            <a:off x="838200" y="365125"/>
            <a:ext cx="10515600" cy="269357"/>
          </a:xfrm>
        </p:spPr>
        <p:txBody>
          <a:bodyPr>
            <a:normAutofit fontScale="90000"/>
          </a:bodyPr>
          <a:lstStyle/>
          <a:p>
            <a:endParaRPr lang="en-US" dirty="0"/>
          </a:p>
        </p:txBody>
      </p:sp>
      <p:pic>
        <p:nvPicPr>
          <p:cNvPr id="5" name="Content Placeholder 4" descr="Table&#10;&#10;Description automatically generated">
            <a:extLst>
              <a:ext uri="{FF2B5EF4-FFF2-40B4-BE49-F238E27FC236}">
                <a16:creationId xmlns:a16="http://schemas.microsoft.com/office/drawing/2014/main" id="{28BF882C-21FD-4F72-84C5-8AADCE881E7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53130" y="785618"/>
            <a:ext cx="5197431" cy="4351338"/>
          </a:xfrm>
        </p:spPr>
      </p:pic>
      <p:pic>
        <p:nvPicPr>
          <p:cNvPr id="7" name="Picture 6" descr="Text, letter&#10;&#10;Description automatically generated">
            <a:extLst>
              <a:ext uri="{FF2B5EF4-FFF2-40B4-BE49-F238E27FC236}">
                <a16:creationId xmlns:a16="http://schemas.microsoft.com/office/drawing/2014/main" id="{B9C133F9-DA00-40D6-A70B-A3070F336F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87544" y="1490045"/>
            <a:ext cx="7754432" cy="3258005"/>
          </a:xfrm>
          <a:prstGeom prst="rect">
            <a:avLst/>
          </a:prstGeom>
        </p:spPr>
      </p:pic>
    </p:spTree>
    <p:extLst>
      <p:ext uri="{BB962C8B-B14F-4D97-AF65-F5344CB8AC3E}">
        <p14:creationId xmlns:p14="http://schemas.microsoft.com/office/powerpoint/2010/main" val="1670926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166BC7C-EAF1-4571-ADEF-04E5F77FFECA}"/>
              </a:ext>
            </a:extLst>
          </p:cNvPr>
          <p:cNvSpPr>
            <a:spLocks noGrp="1"/>
          </p:cNvSpPr>
          <p:nvPr>
            <p:ph type="title"/>
          </p:nvPr>
        </p:nvSpPr>
        <p:spPr>
          <a:xfrm>
            <a:off x="2592925" y="624110"/>
            <a:ext cx="8911687" cy="1019160"/>
          </a:xfrm>
        </p:spPr>
        <p:txBody>
          <a:bodyPr/>
          <a:lstStyle/>
          <a:p>
            <a:r>
              <a:rPr lang="sr-Latn-RS" dirty="0" err="1"/>
              <a:t>Developing</a:t>
            </a:r>
            <a:r>
              <a:rPr lang="sr-Latn-RS" dirty="0"/>
              <a:t> </a:t>
            </a:r>
            <a:r>
              <a:rPr lang="sr-Latn-RS" dirty="0" err="1"/>
              <a:t>critical</a:t>
            </a:r>
            <a:r>
              <a:rPr lang="sr-Latn-RS" dirty="0"/>
              <a:t> </a:t>
            </a:r>
            <a:r>
              <a:rPr lang="sr-Latn-RS" dirty="0" err="1"/>
              <a:t>thinking</a:t>
            </a:r>
            <a:r>
              <a:rPr lang="sr-Latn-RS" dirty="0"/>
              <a:t> </a:t>
            </a:r>
            <a:r>
              <a:rPr lang="sr-Latn-RS" dirty="0" err="1"/>
              <a:t>skills</a:t>
            </a:r>
            <a:endParaRPr lang="sr-Latn-RS" dirty="0"/>
          </a:p>
        </p:txBody>
      </p:sp>
      <p:sp>
        <p:nvSpPr>
          <p:cNvPr id="3" name="Čuvar mesta za sadržaj 2">
            <a:extLst>
              <a:ext uri="{FF2B5EF4-FFF2-40B4-BE49-F238E27FC236}">
                <a16:creationId xmlns:a16="http://schemas.microsoft.com/office/drawing/2014/main" id="{10006046-1148-4581-AEB3-E41782DDA597}"/>
              </a:ext>
            </a:extLst>
          </p:cNvPr>
          <p:cNvSpPr>
            <a:spLocks noGrp="1"/>
          </p:cNvSpPr>
          <p:nvPr>
            <p:ph idx="1"/>
          </p:nvPr>
        </p:nvSpPr>
        <p:spPr>
          <a:xfrm>
            <a:off x="2589212" y="1391478"/>
            <a:ext cx="8915400" cy="5327374"/>
          </a:xfrm>
        </p:spPr>
        <p:txBody>
          <a:bodyPr>
            <a:normAutofit/>
          </a:bodyPr>
          <a:lstStyle/>
          <a:p>
            <a:r>
              <a:rPr lang="sr-Latn-RS" dirty="0" err="1"/>
              <a:t>Functional</a:t>
            </a:r>
            <a:r>
              <a:rPr lang="sr-Latn-RS" dirty="0"/>
              <a:t> </a:t>
            </a:r>
            <a:r>
              <a:rPr lang="sr-Latn-RS" dirty="0" err="1"/>
              <a:t>literacy</a:t>
            </a:r>
            <a:r>
              <a:rPr lang="sr-Latn-RS" dirty="0"/>
              <a:t> – one </a:t>
            </a:r>
            <a:r>
              <a:rPr lang="sr-Latn-RS" dirty="0" err="1"/>
              <a:t>of</a:t>
            </a:r>
            <a:r>
              <a:rPr lang="sr-Latn-RS" dirty="0"/>
              <a:t> </a:t>
            </a:r>
            <a:r>
              <a:rPr lang="sr-Latn-RS" dirty="0" err="1"/>
              <a:t>the</a:t>
            </a:r>
            <a:r>
              <a:rPr lang="sr-Latn-RS" dirty="0"/>
              <a:t> </a:t>
            </a:r>
            <a:r>
              <a:rPr lang="sr-Latn-RS" dirty="0" err="1"/>
              <a:t>basic</a:t>
            </a:r>
            <a:r>
              <a:rPr lang="sr-Latn-RS" dirty="0"/>
              <a:t> </a:t>
            </a:r>
            <a:r>
              <a:rPr lang="sr-Latn-RS" dirty="0" err="1"/>
              <a:t>educational</a:t>
            </a:r>
            <a:r>
              <a:rPr lang="sr-Latn-RS" dirty="0"/>
              <a:t> </a:t>
            </a:r>
            <a:r>
              <a:rPr lang="sr-Latn-RS" dirty="0" err="1"/>
              <a:t>goals</a:t>
            </a:r>
            <a:r>
              <a:rPr lang="sr-Latn-RS" dirty="0"/>
              <a:t> </a:t>
            </a:r>
            <a:r>
              <a:rPr lang="sr-Latn-RS" dirty="0" err="1"/>
              <a:t>around</a:t>
            </a:r>
            <a:r>
              <a:rPr lang="sr-Latn-RS" dirty="0"/>
              <a:t> </a:t>
            </a:r>
            <a:r>
              <a:rPr lang="sr-Latn-RS" dirty="0" err="1"/>
              <a:t>the</a:t>
            </a:r>
            <a:r>
              <a:rPr lang="sr-Latn-RS" dirty="0"/>
              <a:t> </a:t>
            </a:r>
            <a:r>
              <a:rPr lang="sr-Latn-RS" dirty="0" err="1"/>
              <a:t>world</a:t>
            </a:r>
            <a:endParaRPr lang="sr-Latn-RS" dirty="0"/>
          </a:p>
          <a:p>
            <a:r>
              <a:rPr lang="sr-Latn-RS" dirty="0"/>
              <a:t>Half a </a:t>
            </a:r>
            <a:r>
              <a:rPr lang="sr-Latn-RS" dirty="0" err="1"/>
              <a:t>centuru</a:t>
            </a:r>
            <a:r>
              <a:rPr lang="sr-Latn-RS" dirty="0"/>
              <a:t> ago – </a:t>
            </a:r>
            <a:r>
              <a:rPr lang="sr-Latn-RS" dirty="0" err="1"/>
              <a:t>teaching</a:t>
            </a:r>
            <a:r>
              <a:rPr lang="sr-Latn-RS" dirty="0"/>
              <a:t>: </a:t>
            </a:r>
            <a:r>
              <a:rPr lang="sr-Latn-RS" dirty="0" err="1"/>
              <a:t>providing</a:t>
            </a:r>
            <a:r>
              <a:rPr lang="sr-Latn-RS" dirty="0"/>
              <a:t> </a:t>
            </a:r>
            <a:r>
              <a:rPr lang="sr-Latn-RS" dirty="0" err="1"/>
              <a:t>information</a:t>
            </a:r>
            <a:r>
              <a:rPr lang="sr-Latn-RS" dirty="0"/>
              <a:t>; </a:t>
            </a:r>
            <a:r>
              <a:rPr lang="sr-Latn-RS" dirty="0" err="1"/>
              <a:t>nowadays</a:t>
            </a:r>
            <a:r>
              <a:rPr lang="sr-Latn-RS" dirty="0"/>
              <a:t> – </a:t>
            </a:r>
            <a:r>
              <a:rPr lang="sr-Latn-RS" dirty="0" err="1"/>
              <a:t>information</a:t>
            </a:r>
            <a:r>
              <a:rPr lang="sr-Latn-RS" dirty="0"/>
              <a:t> </a:t>
            </a:r>
            <a:r>
              <a:rPr lang="sr-Latn-RS" dirty="0" err="1"/>
              <a:t>available</a:t>
            </a:r>
            <a:r>
              <a:rPr lang="sr-Latn-RS" dirty="0"/>
              <a:t> </a:t>
            </a:r>
            <a:r>
              <a:rPr lang="sr-Latn-RS" dirty="0" err="1"/>
              <a:t>everywhere</a:t>
            </a:r>
            <a:r>
              <a:rPr lang="sr-Latn-RS" dirty="0"/>
              <a:t>, </a:t>
            </a:r>
            <a:r>
              <a:rPr lang="sr-Latn-RS" dirty="0" err="1"/>
              <a:t>goals</a:t>
            </a:r>
            <a:r>
              <a:rPr lang="sr-Latn-RS" dirty="0"/>
              <a:t> </a:t>
            </a:r>
            <a:r>
              <a:rPr lang="sr-Latn-RS" dirty="0" err="1"/>
              <a:t>changed</a:t>
            </a:r>
            <a:endParaRPr lang="sr-Latn-RS" dirty="0"/>
          </a:p>
          <a:p>
            <a:r>
              <a:rPr lang="en-US" dirty="0"/>
              <a:t>from </a:t>
            </a:r>
            <a:r>
              <a:rPr lang="en-US" dirty="0" err="1"/>
              <a:t>memorising</a:t>
            </a:r>
            <a:r>
              <a:rPr lang="en-US" dirty="0"/>
              <a:t> to learning how to use and manipulate information in order to achieve academic and professional goals or to raise the quality of life</a:t>
            </a:r>
            <a:endParaRPr lang="sr-Latn-RS" dirty="0"/>
          </a:p>
          <a:p>
            <a:r>
              <a:rPr lang="sr-Latn-RS" dirty="0" err="1"/>
              <a:t>Functional</a:t>
            </a:r>
            <a:r>
              <a:rPr lang="sr-Latn-RS" dirty="0"/>
              <a:t> </a:t>
            </a:r>
            <a:r>
              <a:rPr lang="sr-Latn-RS" dirty="0" err="1"/>
              <a:t>literacy</a:t>
            </a:r>
            <a:r>
              <a:rPr lang="sr-Latn-RS" dirty="0"/>
              <a:t> </a:t>
            </a:r>
            <a:r>
              <a:rPr lang="sr-Latn-RS" dirty="0" err="1"/>
              <a:t>dependent</a:t>
            </a:r>
            <a:r>
              <a:rPr lang="sr-Latn-RS" dirty="0"/>
              <a:t> on </a:t>
            </a:r>
            <a:r>
              <a:rPr lang="sr-Latn-RS" dirty="0" err="1"/>
              <a:t>critical</a:t>
            </a:r>
            <a:r>
              <a:rPr lang="sr-Latn-RS" dirty="0"/>
              <a:t> </a:t>
            </a:r>
            <a:r>
              <a:rPr lang="sr-Latn-RS" dirty="0" err="1"/>
              <a:t>thinking</a:t>
            </a:r>
            <a:r>
              <a:rPr lang="sr-Latn-RS" dirty="0"/>
              <a:t> </a:t>
            </a:r>
            <a:r>
              <a:rPr lang="sr-Latn-RS" dirty="0" err="1"/>
              <a:t>skills</a:t>
            </a:r>
            <a:endParaRPr lang="sr-Latn-RS" dirty="0"/>
          </a:p>
          <a:p>
            <a:r>
              <a:rPr lang="sr-Latn-RS" dirty="0" err="1"/>
              <a:t>Critical</a:t>
            </a:r>
            <a:r>
              <a:rPr lang="sr-Latn-RS" dirty="0"/>
              <a:t> </a:t>
            </a:r>
            <a:r>
              <a:rPr lang="sr-Latn-RS" dirty="0" err="1"/>
              <a:t>thinking</a:t>
            </a:r>
            <a:r>
              <a:rPr lang="sr-Latn-RS" dirty="0"/>
              <a:t> </a:t>
            </a:r>
            <a:r>
              <a:rPr lang="en-US" dirty="0"/>
              <a:t>does not involve developing a negative, judgmental attitude</a:t>
            </a:r>
            <a:endParaRPr lang="sr-Latn-RS" dirty="0"/>
          </a:p>
          <a:p>
            <a:r>
              <a:rPr lang="sr-Latn-RS" dirty="0" err="1"/>
              <a:t>It</a:t>
            </a:r>
            <a:r>
              <a:rPr lang="sr-Latn-RS" dirty="0"/>
              <a:t> is </a:t>
            </a:r>
            <a:r>
              <a:rPr lang="en-US" dirty="0"/>
              <a:t>is the construction of knowledge on the part of the student and not its mere reception</a:t>
            </a:r>
            <a:endParaRPr lang="sr-Latn-RS" dirty="0"/>
          </a:p>
          <a:p>
            <a:r>
              <a:rPr lang="sr-Latn-RS" dirty="0"/>
              <a:t>I</a:t>
            </a:r>
            <a:r>
              <a:rPr lang="en-US" dirty="0"/>
              <a:t>t requires that the student compare, contrast, </a:t>
            </a:r>
            <a:r>
              <a:rPr lang="en-US" dirty="0" err="1"/>
              <a:t>analyse</a:t>
            </a:r>
            <a:r>
              <a:rPr lang="en-US" dirty="0"/>
              <a:t>, synthesize and evaluate information in order to construct knowledge that is based on evidence and devoid of prejudices </a:t>
            </a:r>
            <a:endParaRPr lang="sr-Latn-RS" dirty="0"/>
          </a:p>
        </p:txBody>
      </p:sp>
    </p:spTree>
    <p:extLst>
      <p:ext uri="{BB962C8B-B14F-4D97-AF65-F5344CB8AC3E}">
        <p14:creationId xmlns:p14="http://schemas.microsoft.com/office/powerpoint/2010/main" val="2806030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4574D06-1828-4649-AD58-1D4A69DE8AC8}"/>
              </a:ext>
            </a:extLst>
          </p:cNvPr>
          <p:cNvSpPr>
            <a:spLocks noGrp="1"/>
          </p:cNvSpPr>
          <p:nvPr>
            <p:ph type="title"/>
          </p:nvPr>
        </p:nvSpPr>
        <p:spPr>
          <a:xfrm>
            <a:off x="2592925" y="624110"/>
            <a:ext cx="8911687" cy="674603"/>
          </a:xfrm>
        </p:spPr>
        <p:txBody>
          <a:bodyPr/>
          <a:lstStyle/>
          <a:p>
            <a:endParaRPr lang="sr-Latn-RS" dirty="0"/>
          </a:p>
        </p:txBody>
      </p:sp>
      <p:sp>
        <p:nvSpPr>
          <p:cNvPr id="3" name="Čuvar mesta za sadržaj 2">
            <a:extLst>
              <a:ext uri="{FF2B5EF4-FFF2-40B4-BE49-F238E27FC236}">
                <a16:creationId xmlns:a16="http://schemas.microsoft.com/office/drawing/2014/main" id="{D81D5F03-4699-4002-BE85-8158820E8241}"/>
              </a:ext>
            </a:extLst>
          </p:cNvPr>
          <p:cNvSpPr>
            <a:spLocks noGrp="1"/>
          </p:cNvSpPr>
          <p:nvPr>
            <p:ph idx="1"/>
          </p:nvPr>
        </p:nvSpPr>
        <p:spPr>
          <a:xfrm>
            <a:off x="2589212" y="1457739"/>
            <a:ext cx="8915400" cy="4453483"/>
          </a:xfrm>
        </p:spPr>
        <p:txBody>
          <a:bodyPr/>
          <a:lstStyle/>
          <a:p>
            <a:r>
              <a:rPr lang="sr-Latn-RS" dirty="0" err="1"/>
              <a:t>Students</a:t>
            </a:r>
            <a:r>
              <a:rPr lang="sr-Latn-RS" dirty="0"/>
              <a:t> </a:t>
            </a:r>
            <a:r>
              <a:rPr lang="sr-Latn-RS" dirty="0" err="1"/>
              <a:t>who</a:t>
            </a:r>
            <a:r>
              <a:rPr lang="sr-Latn-RS" dirty="0"/>
              <a:t> </a:t>
            </a:r>
            <a:r>
              <a:rPr lang="sr-Latn-RS" dirty="0" err="1"/>
              <a:t>think</a:t>
            </a:r>
            <a:r>
              <a:rPr lang="sr-Latn-RS" dirty="0"/>
              <a:t> </a:t>
            </a:r>
            <a:r>
              <a:rPr lang="sr-Latn-RS" dirty="0" err="1"/>
              <a:t>critically</a:t>
            </a:r>
            <a:endParaRPr lang="sr-Latn-RS" dirty="0"/>
          </a:p>
          <a:p>
            <a:pPr marL="0" indent="0">
              <a:buNone/>
            </a:pPr>
            <a:endParaRPr lang="sr-Latn-RS" dirty="0"/>
          </a:p>
          <a:p>
            <a:pPr lvl="1"/>
            <a:r>
              <a:rPr lang="sr-Latn-RS" dirty="0"/>
              <a:t>More </a:t>
            </a:r>
            <a:r>
              <a:rPr lang="sr-Latn-RS" dirty="0" err="1"/>
              <a:t>tolerant</a:t>
            </a:r>
            <a:r>
              <a:rPr lang="sr-Latn-RS" dirty="0"/>
              <a:t> </a:t>
            </a:r>
            <a:r>
              <a:rPr lang="sr-Latn-RS" dirty="0" err="1"/>
              <a:t>and</a:t>
            </a:r>
            <a:r>
              <a:rPr lang="sr-Latn-RS" dirty="0"/>
              <a:t> </a:t>
            </a:r>
            <a:r>
              <a:rPr lang="sr-Latn-RS" dirty="0" err="1"/>
              <a:t>curious</a:t>
            </a:r>
            <a:endParaRPr lang="sr-Latn-RS" dirty="0"/>
          </a:p>
          <a:p>
            <a:pPr lvl="1"/>
            <a:r>
              <a:rPr lang="sr-Latn-RS" dirty="0" err="1"/>
              <a:t>Make</a:t>
            </a:r>
            <a:r>
              <a:rPr lang="sr-Latn-RS" dirty="0"/>
              <a:t> </a:t>
            </a:r>
            <a:r>
              <a:rPr lang="sr-Latn-RS" dirty="0" err="1"/>
              <a:t>decisions</a:t>
            </a:r>
            <a:r>
              <a:rPr lang="sr-Latn-RS" dirty="0"/>
              <a:t> more </a:t>
            </a:r>
            <a:r>
              <a:rPr lang="sr-Latn-RS" dirty="0" err="1"/>
              <a:t>effectively</a:t>
            </a:r>
            <a:endParaRPr lang="sr-Latn-RS" dirty="0"/>
          </a:p>
          <a:p>
            <a:pPr lvl="1"/>
            <a:r>
              <a:rPr lang="sr-Latn-RS" dirty="0" err="1"/>
              <a:t>Memorize</a:t>
            </a:r>
            <a:r>
              <a:rPr lang="sr-Latn-RS" dirty="0"/>
              <a:t> </a:t>
            </a:r>
            <a:r>
              <a:rPr lang="sr-Latn-RS" dirty="0" err="1"/>
              <a:t>for</a:t>
            </a:r>
            <a:r>
              <a:rPr lang="sr-Latn-RS" dirty="0"/>
              <a:t> a </a:t>
            </a:r>
            <a:r>
              <a:rPr lang="sr-Latn-RS" dirty="0" err="1"/>
              <a:t>longer</a:t>
            </a:r>
            <a:r>
              <a:rPr lang="sr-Latn-RS" dirty="0"/>
              <a:t> time</a:t>
            </a:r>
          </a:p>
          <a:p>
            <a:pPr lvl="1"/>
            <a:r>
              <a:rPr lang="sr-Latn-RS" dirty="0" err="1"/>
              <a:t>Have</a:t>
            </a:r>
            <a:r>
              <a:rPr lang="sr-Latn-RS" dirty="0"/>
              <a:t> a </a:t>
            </a:r>
            <a:r>
              <a:rPr lang="sr-Latn-RS" dirty="0" err="1"/>
              <a:t>broader</a:t>
            </a:r>
            <a:r>
              <a:rPr lang="sr-Latn-RS" dirty="0"/>
              <a:t> </a:t>
            </a:r>
            <a:r>
              <a:rPr lang="sr-Latn-RS" dirty="0" err="1"/>
              <a:t>understanding</a:t>
            </a:r>
            <a:r>
              <a:rPr lang="sr-Latn-RS" dirty="0"/>
              <a:t> </a:t>
            </a:r>
            <a:r>
              <a:rPr lang="sr-Latn-RS" dirty="0" err="1"/>
              <a:t>of</a:t>
            </a:r>
            <a:r>
              <a:rPr lang="sr-Latn-RS" dirty="0"/>
              <a:t> </a:t>
            </a:r>
            <a:r>
              <a:rPr lang="sr-Latn-RS" dirty="0" err="1"/>
              <a:t>the</a:t>
            </a:r>
            <a:r>
              <a:rPr lang="sr-Latn-RS" dirty="0"/>
              <a:t> </a:t>
            </a:r>
            <a:r>
              <a:rPr lang="sr-Latn-RS" dirty="0" err="1"/>
              <a:t>material</a:t>
            </a:r>
            <a:endParaRPr lang="sr-Latn-RS" dirty="0"/>
          </a:p>
        </p:txBody>
      </p:sp>
    </p:spTree>
    <p:extLst>
      <p:ext uri="{BB962C8B-B14F-4D97-AF65-F5344CB8AC3E}">
        <p14:creationId xmlns:p14="http://schemas.microsoft.com/office/powerpoint/2010/main" val="3308593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A5D846B-D8F5-4A31-ABDE-5BBF0B8EDCDC}"/>
              </a:ext>
            </a:extLst>
          </p:cNvPr>
          <p:cNvSpPr>
            <a:spLocks noGrp="1"/>
          </p:cNvSpPr>
          <p:nvPr>
            <p:ph type="title"/>
          </p:nvPr>
        </p:nvSpPr>
        <p:spPr>
          <a:xfrm>
            <a:off x="2592925" y="624110"/>
            <a:ext cx="8911687" cy="661351"/>
          </a:xfrm>
        </p:spPr>
        <p:txBody>
          <a:bodyPr/>
          <a:lstStyle/>
          <a:p>
            <a:r>
              <a:rPr lang="sr-Latn-RS" dirty="0" err="1"/>
              <a:t>Levels</a:t>
            </a:r>
            <a:r>
              <a:rPr lang="sr-Latn-RS" dirty="0"/>
              <a:t> </a:t>
            </a:r>
            <a:r>
              <a:rPr lang="sr-Latn-RS" dirty="0" err="1"/>
              <a:t>of</a:t>
            </a:r>
            <a:r>
              <a:rPr lang="sr-Latn-RS" dirty="0"/>
              <a:t> </a:t>
            </a:r>
            <a:r>
              <a:rPr lang="sr-Latn-RS" dirty="0" err="1"/>
              <a:t>critical</a:t>
            </a:r>
            <a:r>
              <a:rPr lang="sr-Latn-RS" dirty="0"/>
              <a:t> </a:t>
            </a:r>
            <a:r>
              <a:rPr lang="sr-Latn-RS" dirty="0" err="1"/>
              <a:t>thinking</a:t>
            </a:r>
            <a:endParaRPr lang="sr-Latn-RS" dirty="0"/>
          </a:p>
        </p:txBody>
      </p:sp>
      <p:sp>
        <p:nvSpPr>
          <p:cNvPr id="3" name="Čuvar mesta za sadržaj 2">
            <a:extLst>
              <a:ext uri="{FF2B5EF4-FFF2-40B4-BE49-F238E27FC236}">
                <a16:creationId xmlns:a16="http://schemas.microsoft.com/office/drawing/2014/main" id="{835FCBC6-407D-48F7-B80E-E86EEED893EE}"/>
              </a:ext>
            </a:extLst>
          </p:cNvPr>
          <p:cNvSpPr>
            <a:spLocks noGrp="1"/>
          </p:cNvSpPr>
          <p:nvPr>
            <p:ph idx="1"/>
          </p:nvPr>
        </p:nvSpPr>
        <p:spPr>
          <a:xfrm>
            <a:off x="2589212" y="1457739"/>
            <a:ext cx="8915400" cy="5204318"/>
          </a:xfrm>
        </p:spPr>
        <p:txBody>
          <a:bodyPr/>
          <a:lstStyle/>
          <a:p>
            <a:r>
              <a:rPr lang="sr-Latn-RS" dirty="0" err="1"/>
              <a:t>The</a:t>
            </a:r>
            <a:r>
              <a:rPr lang="sr-Latn-RS" dirty="0"/>
              <a:t> </a:t>
            </a:r>
            <a:r>
              <a:rPr lang="sr-Latn-RS" dirty="0" err="1"/>
              <a:t>ability</a:t>
            </a:r>
            <a:r>
              <a:rPr lang="sr-Latn-RS" dirty="0"/>
              <a:t> to </a:t>
            </a:r>
            <a:r>
              <a:rPr lang="sr-Latn-RS" dirty="0" err="1"/>
              <a:t>understand</a:t>
            </a:r>
            <a:r>
              <a:rPr lang="sr-Latn-RS" dirty="0"/>
              <a:t> </a:t>
            </a:r>
            <a:r>
              <a:rPr lang="sr-Latn-RS" dirty="0" err="1"/>
              <a:t>and</a:t>
            </a:r>
            <a:r>
              <a:rPr lang="sr-Latn-RS" dirty="0"/>
              <a:t> </a:t>
            </a:r>
            <a:r>
              <a:rPr lang="sr-Latn-RS" dirty="0" err="1"/>
              <a:t>manipulate</a:t>
            </a:r>
            <a:r>
              <a:rPr lang="sr-Latn-RS" dirty="0"/>
              <a:t> </a:t>
            </a:r>
            <a:r>
              <a:rPr lang="sr-Latn-RS" dirty="0" err="1"/>
              <a:t>information</a:t>
            </a:r>
            <a:r>
              <a:rPr lang="sr-Latn-RS" dirty="0"/>
              <a:t> </a:t>
            </a:r>
            <a:r>
              <a:rPr lang="sr-Latn-RS" dirty="0" err="1"/>
              <a:t>gradually</a:t>
            </a:r>
            <a:r>
              <a:rPr lang="sr-Latn-RS" dirty="0"/>
              <a:t> </a:t>
            </a:r>
            <a:r>
              <a:rPr lang="sr-Latn-RS" dirty="0" err="1"/>
              <a:t>developed</a:t>
            </a:r>
            <a:endParaRPr lang="sr-Latn-RS" dirty="0"/>
          </a:p>
          <a:p>
            <a:r>
              <a:rPr lang="sr-Latn-RS" dirty="0" err="1"/>
              <a:t>Stages</a:t>
            </a:r>
            <a:r>
              <a:rPr lang="sr-Latn-RS" dirty="0"/>
              <a:t> </a:t>
            </a:r>
            <a:r>
              <a:rPr lang="sr-Latn-RS" dirty="0" err="1"/>
              <a:t>that</a:t>
            </a:r>
            <a:r>
              <a:rPr lang="sr-Latn-RS" dirty="0"/>
              <a:t> </a:t>
            </a:r>
            <a:r>
              <a:rPr lang="sr-Latn-RS" dirty="0" err="1"/>
              <a:t>involve</a:t>
            </a:r>
            <a:r>
              <a:rPr lang="sr-Latn-RS" dirty="0"/>
              <a:t> </a:t>
            </a:r>
            <a:r>
              <a:rPr lang="sr-Latn-RS" dirty="0" err="1"/>
              <a:t>cognitive</a:t>
            </a:r>
            <a:r>
              <a:rPr lang="sr-Latn-RS" dirty="0"/>
              <a:t> </a:t>
            </a:r>
            <a:r>
              <a:rPr lang="sr-Latn-RS" dirty="0" err="1"/>
              <a:t>activities</a:t>
            </a:r>
            <a:r>
              <a:rPr lang="sr-Latn-RS" dirty="0"/>
              <a:t> </a:t>
            </a:r>
            <a:r>
              <a:rPr lang="sr-Latn-RS" dirty="0" err="1"/>
              <a:t>of</a:t>
            </a:r>
            <a:r>
              <a:rPr lang="sr-Latn-RS" dirty="0"/>
              <a:t> </a:t>
            </a:r>
            <a:r>
              <a:rPr lang="sr-Latn-RS" dirty="0" err="1"/>
              <a:t>different</a:t>
            </a:r>
            <a:r>
              <a:rPr lang="sr-Latn-RS" dirty="0"/>
              <a:t> </a:t>
            </a:r>
            <a:r>
              <a:rPr lang="sr-Latn-RS" dirty="0" err="1"/>
              <a:t>complexity</a:t>
            </a:r>
            <a:r>
              <a:rPr lang="sr-Latn-RS" dirty="0"/>
              <a:t>:</a:t>
            </a:r>
          </a:p>
          <a:p>
            <a:pPr lvl="1"/>
            <a:r>
              <a:rPr lang="en-US" b="1" dirty="0"/>
              <a:t>Remembering</a:t>
            </a:r>
            <a:r>
              <a:rPr lang="en-US" dirty="0"/>
              <a:t> – retrieving, recognizing, and recalling relevant knowledge from long-term memory.</a:t>
            </a:r>
          </a:p>
          <a:p>
            <a:pPr lvl="1"/>
            <a:r>
              <a:rPr lang="en-US" b="1" dirty="0"/>
              <a:t>Understanding</a:t>
            </a:r>
            <a:r>
              <a:rPr lang="en-US" dirty="0"/>
              <a:t> – constructing meaning from oral, written, and graphic messages through interpreting, exemplifying.</a:t>
            </a:r>
          </a:p>
          <a:p>
            <a:pPr lvl="1"/>
            <a:r>
              <a:rPr lang="en-US" b="1" dirty="0"/>
              <a:t>Application</a:t>
            </a:r>
            <a:r>
              <a:rPr lang="en-US" dirty="0"/>
              <a:t> - selecting, transferring, using or applying data to solve a problem or perform a task.</a:t>
            </a:r>
          </a:p>
          <a:p>
            <a:pPr lvl="1"/>
            <a:r>
              <a:rPr lang="en-US" b="1" dirty="0"/>
              <a:t>Analysis </a:t>
            </a:r>
            <a:r>
              <a:rPr lang="en-US" dirty="0"/>
              <a:t>– distinguishing, classifying, relating, </a:t>
            </a:r>
            <a:r>
              <a:rPr lang="en-US" dirty="0" err="1"/>
              <a:t>analysing</a:t>
            </a:r>
            <a:r>
              <a:rPr lang="en-US" dirty="0"/>
              <a:t>, categorizing, and comparing assumptions and evidence.</a:t>
            </a:r>
          </a:p>
          <a:p>
            <a:pPr lvl="1"/>
            <a:r>
              <a:rPr lang="en-US" b="1" dirty="0"/>
              <a:t>Evaluation</a:t>
            </a:r>
            <a:r>
              <a:rPr lang="en-US" dirty="0"/>
              <a:t> - assessing, appraising, and critiquing information.</a:t>
            </a:r>
          </a:p>
          <a:p>
            <a:pPr lvl="1"/>
            <a:r>
              <a:rPr lang="en-US" b="1" dirty="0"/>
              <a:t>Creating</a:t>
            </a:r>
            <a:r>
              <a:rPr lang="en-US" dirty="0"/>
              <a:t> - putting elements together to form a coherent or functional whole; reorganizing elements into a new pattern or structure.</a:t>
            </a:r>
          </a:p>
          <a:p>
            <a:pPr lvl="1"/>
            <a:endParaRPr lang="sr-Latn-RS" dirty="0"/>
          </a:p>
        </p:txBody>
      </p:sp>
    </p:spTree>
    <p:extLst>
      <p:ext uri="{BB962C8B-B14F-4D97-AF65-F5344CB8AC3E}">
        <p14:creationId xmlns:p14="http://schemas.microsoft.com/office/powerpoint/2010/main" val="3145639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48C44F-2191-4999-8493-46A61887DC96}"/>
              </a:ext>
            </a:extLst>
          </p:cNvPr>
          <p:cNvSpPr>
            <a:spLocks noGrp="1"/>
          </p:cNvSpPr>
          <p:nvPr>
            <p:ph type="title"/>
          </p:nvPr>
        </p:nvSpPr>
        <p:spPr>
          <a:xfrm>
            <a:off x="2592925" y="624110"/>
            <a:ext cx="8911687" cy="661351"/>
          </a:xfrm>
        </p:spPr>
        <p:txBody>
          <a:bodyPr/>
          <a:lstStyle/>
          <a:p>
            <a:endParaRPr lang="sr-Latn-RS" dirty="0"/>
          </a:p>
        </p:txBody>
      </p:sp>
      <p:sp>
        <p:nvSpPr>
          <p:cNvPr id="3" name="Čuvar mesta za sadržaj 2">
            <a:extLst>
              <a:ext uri="{FF2B5EF4-FFF2-40B4-BE49-F238E27FC236}">
                <a16:creationId xmlns:a16="http://schemas.microsoft.com/office/drawing/2014/main" id="{01FA892C-4C95-41CF-8199-874AAB182C72}"/>
              </a:ext>
            </a:extLst>
          </p:cNvPr>
          <p:cNvSpPr>
            <a:spLocks noGrp="1"/>
          </p:cNvSpPr>
          <p:nvPr>
            <p:ph idx="1"/>
          </p:nvPr>
        </p:nvSpPr>
        <p:spPr>
          <a:xfrm>
            <a:off x="2589212" y="1484243"/>
            <a:ext cx="8915400" cy="4426979"/>
          </a:xfrm>
        </p:spPr>
        <p:txBody>
          <a:bodyPr/>
          <a:lstStyle/>
          <a:p>
            <a:r>
              <a:rPr lang="sr-Latn-RS" dirty="0" err="1"/>
              <a:t>Developing</a:t>
            </a:r>
            <a:r>
              <a:rPr lang="sr-Latn-RS" dirty="0"/>
              <a:t> </a:t>
            </a:r>
            <a:r>
              <a:rPr lang="sr-Latn-RS" dirty="0" err="1"/>
              <a:t>critical</a:t>
            </a:r>
            <a:r>
              <a:rPr lang="sr-Latn-RS" dirty="0"/>
              <a:t> </a:t>
            </a:r>
            <a:r>
              <a:rPr lang="sr-Latn-RS" dirty="0" err="1"/>
              <a:t>thinking</a:t>
            </a:r>
            <a:r>
              <a:rPr lang="sr-Latn-RS" dirty="0"/>
              <a:t> </a:t>
            </a:r>
            <a:r>
              <a:rPr lang="sr-Latn-RS" dirty="0" err="1"/>
              <a:t>skills</a:t>
            </a:r>
            <a:r>
              <a:rPr lang="sr-Latn-RS" dirty="0"/>
              <a:t> </a:t>
            </a:r>
            <a:r>
              <a:rPr lang="sr-Latn-RS" dirty="0" err="1"/>
              <a:t>involves</a:t>
            </a:r>
            <a:r>
              <a:rPr lang="sr-Latn-RS" dirty="0"/>
              <a:t>:</a:t>
            </a:r>
          </a:p>
          <a:p>
            <a:pPr lvl="1"/>
            <a:r>
              <a:rPr lang="sr-Latn-RS" dirty="0" err="1"/>
              <a:t>Focusing</a:t>
            </a:r>
            <a:r>
              <a:rPr lang="sr-Latn-RS" dirty="0"/>
              <a:t> </a:t>
            </a:r>
            <a:r>
              <a:rPr lang="sr-Latn-RS" dirty="0" err="1"/>
              <a:t>not</a:t>
            </a:r>
            <a:r>
              <a:rPr lang="sr-Latn-RS" dirty="0"/>
              <a:t> </a:t>
            </a:r>
            <a:r>
              <a:rPr lang="sr-Latn-RS" dirty="0" err="1"/>
              <a:t>only</a:t>
            </a:r>
            <a:r>
              <a:rPr lang="sr-Latn-RS" dirty="0"/>
              <a:t> on </a:t>
            </a:r>
            <a:r>
              <a:rPr lang="sr-Latn-RS" dirty="0" err="1"/>
              <a:t>reproduction</a:t>
            </a:r>
            <a:r>
              <a:rPr lang="sr-Latn-RS" dirty="0"/>
              <a:t> </a:t>
            </a:r>
            <a:r>
              <a:rPr lang="sr-Latn-RS" dirty="0" err="1"/>
              <a:t>and</a:t>
            </a:r>
            <a:r>
              <a:rPr lang="sr-Latn-RS" dirty="0"/>
              <a:t> </a:t>
            </a:r>
            <a:r>
              <a:rPr lang="sr-Latn-RS" dirty="0" err="1"/>
              <a:t>understanding</a:t>
            </a:r>
            <a:r>
              <a:rPr lang="sr-Latn-RS" dirty="0"/>
              <a:t>, but </a:t>
            </a:r>
            <a:r>
              <a:rPr lang="sr-Latn-RS" dirty="0" err="1"/>
              <a:t>leading</a:t>
            </a:r>
            <a:r>
              <a:rPr lang="sr-Latn-RS" dirty="0"/>
              <a:t> </a:t>
            </a:r>
            <a:r>
              <a:rPr lang="sr-Latn-RS" dirty="0" err="1"/>
              <a:t>students</a:t>
            </a:r>
            <a:r>
              <a:rPr lang="sr-Latn-RS" dirty="0"/>
              <a:t> to </a:t>
            </a:r>
            <a:r>
              <a:rPr lang="sr-Latn-RS" dirty="0" err="1"/>
              <a:t>the</a:t>
            </a:r>
            <a:r>
              <a:rPr lang="sr-Latn-RS" dirty="0"/>
              <a:t> </a:t>
            </a:r>
            <a:r>
              <a:rPr lang="sr-Latn-RS" dirty="0" err="1"/>
              <a:t>higher</a:t>
            </a:r>
            <a:r>
              <a:rPr lang="sr-Latn-RS" dirty="0"/>
              <a:t> </a:t>
            </a:r>
            <a:r>
              <a:rPr lang="sr-Latn-RS" dirty="0" err="1"/>
              <a:t>levels</a:t>
            </a:r>
            <a:r>
              <a:rPr lang="sr-Latn-RS" dirty="0"/>
              <a:t> </a:t>
            </a:r>
            <a:r>
              <a:rPr lang="sr-Latn-RS" dirty="0" err="1"/>
              <a:t>of</a:t>
            </a:r>
            <a:r>
              <a:rPr lang="sr-Latn-RS" dirty="0"/>
              <a:t> </a:t>
            </a:r>
            <a:r>
              <a:rPr lang="sr-Latn-RS" dirty="0" err="1"/>
              <a:t>cognitive</a:t>
            </a:r>
            <a:r>
              <a:rPr lang="sr-Latn-RS" dirty="0"/>
              <a:t> </a:t>
            </a:r>
            <a:r>
              <a:rPr lang="sr-Latn-RS" dirty="0" err="1"/>
              <a:t>processing</a:t>
            </a:r>
            <a:endParaRPr lang="sr-Latn-RS" dirty="0"/>
          </a:p>
          <a:p>
            <a:pPr lvl="1"/>
            <a:r>
              <a:rPr lang="sr-Latn-RS" dirty="0" err="1"/>
              <a:t>Asking</a:t>
            </a:r>
            <a:r>
              <a:rPr lang="sr-Latn-RS" dirty="0"/>
              <a:t> </a:t>
            </a:r>
            <a:r>
              <a:rPr lang="sr-Latn-RS" dirty="0" err="1"/>
              <a:t>questions</a:t>
            </a:r>
            <a:r>
              <a:rPr lang="sr-Latn-RS" dirty="0"/>
              <a:t>, </a:t>
            </a:r>
            <a:r>
              <a:rPr lang="sr-Latn-RS" dirty="0" err="1"/>
              <a:t>particularly</a:t>
            </a:r>
            <a:r>
              <a:rPr lang="sr-Latn-RS" dirty="0"/>
              <a:t> </a:t>
            </a:r>
            <a:r>
              <a:rPr lang="sr-Latn-RS" dirty="0" err="1"/>
              <a:t>open-ended</a:t>
            </a:r>
            <a:r>
              <a:rPr lang="sr-Latn-RS" dirty="0"/>
              <a:t> </a:t>
            </a:r>
            <a:r>
              <a:rPr lang="sr-Latn-RS" dirty="0" err="1"/>
              <a:t>questions</a:t>
            </a:r>
            <a:r>
              <a:rPr lang="sr-Latn-RS" dirty="0"/>
              <a:t> (</a:t>
            </a:r>
            <a:r>
              <a:rPr lang="sr-Latn-RS" dirty="0" err="1"/>
              <a:t>explain</a:t>
            </a:r>
            <a:r>
              <a:rPr lang="sr-Latn-RS" dirty="0"/>
              <a:t>, </a:t>
            </a:r>
            <a:r>
              <a:rPr lang="sr-Latn-RS" dirty="0" err="1"/>
              <a:t>compare</a:t>
            </a:r>
            <a:r>
              <a:rPr lang="sr-Latn-RS" dirty="0"/>
              <a:t>, </a:t>
            </a:r>
            <a:r>
              <a:rPr lang="sr-Latn-RS" dirty="0" err="1"/>
              <a:t>illustrate</a:t>
            </a:r>
            <a:r>
              <a:rPr lang="sr-Latn-RS" dirty="0"/>
              <a:t>…)</a:t>
            </a:r>
          </a:p>
          <a:p>
            <a:pPr lvl="1"/>
            <a:r>
              <a:rPr lang="sr-Latn-RS" dirty="0" err="1"/>
              <a:t>Asking</a:t>
            </a:r>
            <a:r>
              <a:rPr lang="sr-Latn-RS" dirty="0"/>
              <a:t> ’</a:t>
            </a:r>
            <a:r>
              <a:rPr lang="sr-Latn-RS" dirty="0" err="1"/>
              <a:t>Socratic</a:t>
            </a:r>
            <a:r>
              <a:rPr lang="sr-Latn-RS" dirty="0"/>
              <a:t> </a:t>
            </a:r>
            <a:r>
              <a:rPr lang="sr-Latn-RS" dirty="0" err="1"/>
              <a:t>questions</a:t>
            </a:r>
            <a:r>
              <a:rPr lang="sr-Latn-RS" dirty="0"/>
              <a:t>’ – </a:t>
            </a:r>
            <a:r>
              <a:rPr lang="sr-Latn-RS" dirty="0" err="1"/>
              <a:t>dialogue</a:t>
            </a:r>
            <a:r>
              <a:rPr lang="sr-Latn-RS" dirty="0"/>
              <a:t> </a:t>
            </a:r>
            <a:r>
              <a:rPr lang="sr-Latn-RS" dirty="0" err="1"/>
              <a:t>or</a:t>
            </a:r>
            <a:r>
              <a:rPr lang="sr-Latn-RS" dirty="0"/>
              <a:t> </a:t>
            </a:r>
            <a:r>
              <a:rPr lang="sr-Latn-RS" dirty="0" err="1"/>
              <a:t>discussion</a:t>
            </a:r>
            <a:r>
              <a:rPr lang="sr-Latn-RS" dirty="0"/>
              <a:t> </a:t>
            </a:r>
            <a:r>
              <a:rPr lang="sr-Latn-RS" dirty="0" err="1"/>
              <a:t>with</a:t>
            </a:r>
            <a:r>
              <a:rPr lang="sr-Latn-RS" dirty="0"/>
              <a:t> </a:t>
            </a:r>
            <a:r>
              <a:rPr lang="sr-Latn-RS" dirty="0" err="1"/>
              <a:t>the</a:t>
            </a:r>
            <a:r>
              <a:rPr lang="sr-Latn-RS" dirty="0"/>
              <a:t> </a:t>
            </a:r>
            <a:r>
              <a:rPr lang="sr-Latn-RS" dirty="0" err="1"/>
              <a:t>teacher</a:t>
            </a:r>
            <a:r>
              <a:rPr lang="sr-Latn-RS" dirty="0"/>
              <a:t> – </a:t>
            </a:r>
            <a:r>
              <a:rPr lang="sr-Latn-RS" dirty="0" err="1"/>
              <a:t>planned</a:t>
            </a:r>
            <a:r>
              <a:rPr lang="sr-Latn-RS" dirty="0"/>
              <a:t> in </a:t>
            </a:r>
            <a:r>
              <a:rPr lang="sr-Latn-RS" dirty="0" err="1"/>
              <a:t>advance</a:t>
            </a:r>
            <a:r>
              <a:rPr lang="sr-Latn-RS" dirty="0"/>
              <a:t> </a:t>
            </a:r>
            <a:r>
              <a:rPr lang="sr-Latn-RS" dirty="0" err="1"/>
              <a:t>and</a:t>
            </a:r>
            <a:r>
              <a:rPr lang="sr-Latn-RS" dirty="0"/>
              <a:t> </a:t>
            </a:r>
            <a:r>
              <a:rPr lang="sr-Latn-RS" dirty="0" err="1"/>
              <a:t>scaffolded</a:t>
            </a:r>
            <a:r>
              <a:rPr lang="sr-Latn-RS" dirty="0"/>
              <a:t> </a:t>
            </a:r>
            <a:r>
              <a:rPr lang="sr-Latn-RS" dirty="0" err="1"/>
              <a:t>appropriately</a:t>
            </a:r>
            <a:r>
              <a:rPr lang="sr-Latn-RS" dirty="0"/>
              <a:t> so </a:t>
            </a:r>
            <a:r>
              <a:rPr lang="sr-Latn-RS" dirty="0" err="1"/>
              <a:t>that</a:t>
            </a:r>
            <a:r>
              <a:rPr lang="sr-Latn-RS" dirty="0"/>
              <a:t> </a:t>
            </a:r>
            <a:r>
              <a:rPr lang="sr-Latn-RS" dirty="0" err="1"/>
              <a:t>they</a:t>
            </a:r>
            <a:r>
              <a:rPr lang="sr-Latn-RS" dirty="0"/>
              <a:t> </a:t>
            </a:r>
            <a:r>
              <a:rPr lang="sr-Latn-RS" dirty="0" err="1"/>
              <a:t>enable</a:t>
            </a:r>
            <a:r>
              <a:rPr lang="sr-Latn-RS" dirty="0"/>
              <a:t> </a:t>
            </a:r>
            <a:r>
              <a:rPr lang="sr-Latn-RS" dirty="0" err="1"/>
              <a:t>discovering</a:t>
            </a:r>
            <a:r>
              <a:rPr lang="sr-Latn-RS" dirty="0"/>
              <a:t> </a:t>
            </a:r>
            <a:r>
              <a:rPr lang="sr-Latn-RS" dirty="0" err="1"/>
              <a:t>ideas</a:t>
            </a:r>
            <a:r>
              <a:rPr lang="sr-Latn-RS" dirty="0"/>
              <a:t>, </a:t>
            </a:r>
            <a:r>
              <a:rPr lang="sr-Latn-RS" dirty="0" err="1"/>
              <a:t>correcting</a:t>
            </a:r>
            <a:r>
              <a:rPr lang="sr-Latn-RS" dirty="0"/>
              <a:t> </a:t>
            </a:r>
            <a:r>
              <a:rPr lang="sr-Latn-RS" dirty="0" err="1"/>
              <a:t>misconceptions</a:t>
            </a:r>
            <a:r>
              <a:rPr lang="sr-Latn-RS" dirty="0"/>
              <a:t>, </a:t>
            </a:r>
            <a:r>
              <a:rPr lang="sr-Latn-RS" dirty="0" err="1"/>
              <a:t>creating</a:t>
            </a:r>
            <a:r>
              <a:rPr lang="sr-Latn-RS" dirty="0"/>
              <a:t> </a:t>
            </a:r>
            <a:r>
              <a:rPr lang="sr-Latn-RS" dirty="0" err="1"/>
              <a:t>knowlede</a:t>
            </a:r>
            <a:r>
              <a:rPr lang="sr-Latn-RS" dirty="0"/>
              <a:t> </a:t>
            </a:r>
            <a:r>
              <a:rPr lang="sr-Latn-RS" dirty="0" err="1"/>
              <a:t>or</a:t>
            </a:r>
            <a:r>
              <a:rPr lang="sr-Latn-RS" dirty="0"/>
              <a:t> </a:t>
            </a:r>
            <a:r>
              <a:rPr lang="sr-Latn-RS" dirty="0" err="1"/>
              <a:t>challenging</a:t>
            </a:r>
            <a:r>
              <a:rPr lang="sr-Latn-RS" dirty="0"/>
              <a:t> </a:t>
            </a:r>
            <a:r>
              <a:rPr lang="sr-Latn-RS" dirty="0" err="1"/>
              <a:t>the</a:t>
            </a:r>
            <a:r>
              <a:rPr lang="sr-Latn-RS" dirty="0"/>
              <a:t> </a:t>
            </a:r>
            <a:r>
              <a:rPr lang="sr-Latn-RS" dirty="0" err="1"/>
              <a:t>students</a:t>
            </a:r>
            <a:endParaRPr lang="sr-Latn-RS" dirty="0"/>
          </a:p>
        </p:txBody>
      </p:sp>
    </p:spTree>
    <p:extLst>
      <p:ext uri="{BB962C8B-B14F-4D97-AF65-F5344CB8AC3E}">
        <p14:creationId xmlns:p14="http://schemas.microsoft.com/office/powerpoint/2010/main" val="33351636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račak">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25</TotalTime>
  <Words>973</Words>
  <Application>Microsoft Office PowerPoint</Application>
  <PresentationFormat>Widescreen</PresentationFormat>
  <Paragraphs>47</Paragraphs>
  <Slides>11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Century Gothic</vt:lpstr>
      <vt:lpstr>Wingdings 3</vt:lpstr>
      <vt:lpstr>Office Theme</vt:lpstr>
      <vt:lpstr>Tračak</vt:lpstr>
      <vt:lpstr>Functional literacy and critical thinking skills</vt:lpstr>
      <vt:lpstr>PowerPoint Presentation</vt:lpstr>
      <vt:lpstr>PowerPoint Presentation</vt:lpstr>
      <vt:lpstr>PowerPoint Presentation</vt:lpstr>
      <vt:lpstr>PowerPoint Presentation</vt:lpstr>
      <vt:lpstr>Developing critical thinking skills</vt:lpstr>
      <vt:lpstr>PowerPoint Presentation</vt:lpstr>
      <vt:lpstr>Levels of critical thinking</vt:lpstr>
      <vt:lpstr>PowerPoint Presentation</vt:lpstr>
      <vt:lpstr>Socratic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Functional literacy and critical thinking skills</dc:title>
  <dc:creator>Vesna Pilipovic</dc:creator>
  <cp:lastModifiedBy>Vesna Pilipovic</cp:lastModifiedBy>
  <cp:revision>4</cp:revision>
  <dcterms:created xsi:type="dcterms:W3CDTF">2020-11-24T18:34:41Z</dcterms:created>
  <dcterms:modified xsi:type="dcterms:W3CDTF">2020-11-28T17:52:18Z</dcterms:modified>
</cp:coreProperties>
</file>