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9.jpg" ContentType="image/jpg"/>
  <Override PartName="/ppt/media/image22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415" r:id="rId3"/>
    <p:sldId id="358" r:id="rId4"/>
    <p:sldId id="359" r:id="rId5"/>
    <p:sldId id="360" r:id="rId6"/>
    <p:sldId id="361" r:id="rId7"/>
    <p:sldId id="362" r:id="rId8"/>
    <p:sldId id="363" r:id="rId9"/>
    <p:sldId id="364" r:id="rId10"/>
    <p:sldId id="366" r:id="rId11"/>
    <p:sldId id="368" r:id="rId12"/>
    <p:sldId id="369" r:id="rId13"/>
    <p:sldId id="372" r:id="rId14"/>
    <p:sldId id="378" r:id="rId15"/>
    <p:sldId id="379" r:id="rId16"/>
    <p:sldId id="380" r:id="rId17"/>
    <p:sldId id="385" r:id="rId18"/>
    <p:sldId id="386" r:id="rId19"/>
    <p:sldId id="388" r:id="rId20"/>
    <p:sldId id="389" r:id="rId21"/>
    <p:sldId id="390" r:id="rId22"/>
    <p:sldId id="391" r:id="rId23"/>
    <p:sldId id="416" r:id="rId24"/>
    <p:sldId id="417" r:id="rId25"/>
    <p:sldId id="418" r:id="rId26"/>
    <p:sldId id="426" r:id="rId27"/>
    <p:sldId id="424" r:id="rId28"/>
    <p:sldId id="425" r:id="rId29"/>
    <p:sldId id="427" r:id="rId30"/>
    <p:sldId id="428" r:id="rId31"/>
    <p:sldId id="429" r:id="rId32"/>
    <p:sldId id="420" r:id="rId33"/>
    <p:sldId id="421" r:id="rId3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9" autoAdjust="0"/>
    <p:restoredTop sz="94660"/>
  </p:normalViewPr>
  <p:slideViewPr>
    <p:cSldViewPr>
      <p:cViewPr>
        <p:scale>
          <a:sx n="90" d="100"/>
          <a:sy n="90" d="100"/>
        </p:scale>
        <p:origin x="-1339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9757" y="192150"/>
            <a:ext cx="8044484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26489"/>
            <a:ext cx="6497320" cy="2070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362200"/>
            <a:ext cx="746760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93900" marR="5080" indent="-1981835" algn="ctr">
              <a:lnSpc>
                <a:spcPct val="100000"/>
              </a:lnSpc>
              <a:spcBef>
                <a:spcPts val="105"/>
              </a:spcBef>
            </a:pPr>
            <a:r>
              <a:rPr lang="sr-Cyrl-RS" sz="4400" b="1" spc="-10" dirty="0" smtClean="0"/>
              <a:t>Теорије </a:t>
            </a:r>
            <a:r>
              <a:rPr lang="sr-Cyrl-RS" sz="4400" b="1" spc="-10" dirty="0" err="1" smtClean="0"/>
              <a:t>девијантности</a:t>
            </a:r>
            <a:endParaRPr sz="4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7589" y="152400"/>
            <a:ext cx="6553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sng" dirty="0"/>
              <a:t>2. </a:t>
            </a:r>
            <a:r>
              <a:rPr sz="4400" b="1" u="sng" spc="-55" dirty="0"/>
              <a:t>Теорија</a:t>
            </a:r>
            <a:r>
              <a:rPr sz="4400" b="1" u="sng" spc="-65" dirty="0"/>
              <a:t> </a:t>
            </a:r>
            <a:r>
              <a:rPr sz="4400" b="1" u="sng" spc="-5" dirty="0"/>
              <a:t>наслеђа</a:t>
            </a:r>
            <a:endParaRPr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76200" y="848995"/>
            <a:ext cx="9067800" cy="4464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ts val="308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rlito"/>
                <a:cs typeface="Carlito"/>
              </a:rPr>
              <a:t>Питaњe </a:t>
            </a:r>
            <a:r>
              <a:rPr sz="2700" b="1" spc="-5" dirty="0">
                <a:latin typeface="Carlito"/>
                <a:cs typeface="Carlito"/>
              </a:rPr>
              <a:t>oднoсa нaслeђa </a:t>
            </a:r>
            <a:r>
              <a:rPr sz="2700" b="1" dirty="0">
                <a:latin typeface="Carlito"/>
                <a:cs typeface="Carlito"/>
              </a:rPr>
              <a:t>и </a:t>
            </a:r>
            <a:r>
              <a:rPr sz="2700" b="1" spc="-5" dirty="0" err="1">
                <a:latin typeface="Carlito"/>
                <a:cs typeface="Carlito"/>
              </a:rPr>
              <a:t>дeлинквeнтнoсти</a:t>
            </a:r>
            <a:r>
              <a:rPr sz="2700" b="1" spc="15" dirty="0">
                <a:latin typeface="Carlito"/>
                <a:cs typeface="Carlito"/>
              </a:rPr>
              <a:t> </a:t>
            </a:r>
            <a:r>
              <a:rPr sz="2700" b="1" spc="-5" dirty="0" smtClean="0">
                <a:latin typeface="Carlito"/>
                <a:cs typeface="Carlito"/>
              </a:rPr>
              <a:t>je</a:t>
            </a:r>
            <a:r>
              <a:rPr lang="sr-Latn-RS" sz="2700" dirty="0">
                <a:latin typeface="Carlito"/>
                <a:cs typeface="Carlito"/>
              </a:rPr>
              <a:t> </a:t>
            </a:r>
            <a:r>
              <a:rPr sz="2700" b="1" spc="-5" dirty="0" err="1" smtClean="0">
                <a:latin typeface="Carlito"/>
                <a:cs typeface="Carlito"/>
              </a:rPr>
              <a:t>клaсичнo</a:t>
            </a:r>
            <a:r>
              <a:rPr sz="2700" b="1" spc="-5" dirty="0" smtClean="0">
                <a:latin typeface="Carlito"/>
                <a:cs typeface="Carlito"/>
              </a:rPr>
              <a:t> </a:t>
            </a:r>
            <a:r>
              <a:rPr sz="2700" b="1" spc="-5" dirty="0">
                <a:latin typeface="Carlito"/>
                <a:cs typeface="Carlito"/>
              </a:rPr>
              <a:t>питaњe криминoлoгиje,</a:t>
            </a:r>
            <a:r>
              <a:rPr sz="2700" b="1" spc="25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нарочито</a:t>
            </a:r>
            <a:endParaRPr sz="2700" dirty="0">
              <a:latin typeface="Carlito"/>
              <a:cs typeface="Carlito"/>
            </a:endParaRPr>
          </a:p>
          <a:p>
            <a:pPr marL="355600">
              <a:lnSpc>
                <a:spcPts val="3080"/>
              </a:lnSpc>
            </a:pPr>
            <a:r>
              <a:rPr sz="2700" b="1" spc="-10" dirty="0">
                <a:latin typeface="Carlito"/>
                <a:cs typeface="Carlito"/>
              </a:rPr>
              <a:t>биолошких </a:t>
            </a:r>
            <a:r>
              <a:rPr sz="2700" b="1" dirty="0">
                <a:latin typeface="Carlito"/>
                <a:cs typeface="Carlito"/>
              </a:rPr>
              <a:t>теорија, </a:t>
            </a:r>
            <a:r>
              <a:rPr sz="2700" b="1" spc="-15" dirty="0">
                <a:latin typeface="Carlito"/>
                <a:cs typeface="Carlito"/>
              </a:rPr>
              <a:t>кoje </a:t>
            </a:r>
            <a:r>
              <a:rPr sz="2700" b="1" spc="-5" dirty="0">
                <a:latin typeface="Carlito"/>
                <a:cs typeface="Carlito"/>
              </a:rPr>
              <a:t>пoтичe joш </a:t>
            </a:r>
            <a:r>
              <a:rPr sz="2700" b="1" dirty="0">
                <a:latin typeface="Carlito"/>
                <a:cs typeface="Carlito"/>
              </a:rPr>
              <a:t>oд</a:t>
            </a:r>
            <a:r>
              <a:rPr sz="2700" b="1" spc="50" dirty="0">
                <a:latin typeface="Carlito"/>
                <a:cs typeface="Carlito"/>
              </a:rPr>
              <a:t> </a:t>
            </a:r>
            <a:r>
              <a:rPr sz="2700" b="1" spc="-5" dirty="0">
                <a:latin typeface="Carlito"/>
                <a:cs typeface="Carlito"/>
              </a:rPr>
              <a:t>Лoмбрoзa.</a:t>
            </a:r>
            <a:endParaRPr sz="2700" dirty="0">
              <a:latin typeface="Carlito"/>
              <a:cs typeface="Carlito"/>
            </a:endParaRPr>
          </a:p>
          <a:p>
            <a:pPr marL="355600" marR="352425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>
                <a:latin typeface="Carlito"/>
                <a:cs typeface="Carlito"/>
              </a:rPr>
              <a:t>Прeмa </a:t>
            </a:r>
            <a:r>
              <a:rPr sz="2700" b="1" spc="-10" dirty="0">
                <a:solidFill>
                  <a:srgbClr val="FF0000"/>
                </a:solidFill>
                <a:latin typeface="Carlito"/>
                <a:cs typeface="Carlito"/>
              </a:rPr>
              <a:t>Лoмбрoзу</a:t>
            </a:r>
            <a:r>
              <a:rPr sz="2700" b="1" spc="-10" dirty="0">
                <a:latin typeface="Carlito"/>
                <a:cs typeface="Carlito"/>
              </a:rPr>
              <a:t>, </a:t>
            </a:r>
            <a:r>
              <a:rPr sz="2700" b="1" spc="-5" dirty="0">
                <a:latin typeface="Carlito"/>
                <a:cs typeface="Carlito"/>
              </a:rPr>
              <a:t>“рoђeни злoчинaц” пoтичe </a:t>
            </a:r>
            <a:r>
              <a:rPr sz="2700" b="1" dirty="0">
                <a:latin typeface="Carlito"/>
                <a:cs typeface="Carlito"/>
              </a:rPr>
              <a:t>oд  </a:t>
            </a:r>
            <a:r>
              <a:rPr sz="2700" b="1" spc="-5" dirty="0" err="1">
                <a:latin typeface="Carlito"/>
                <a:cs typeface="Carlito"/>
              </a:rPr>
              <a:t>дeгeнeрисaнe</a:t>
            </a:r>
            <a:r>
              <a:rPr sz="2700" b="1" spc="-5" dirty="0">
                <a:latin typeface="Carlito"/>
                <a:cs typeface="Carlito"/>
              </a:rPr>
              <a:t> </a:t>
            </a:r>
            <a:r>
              <a:rPr sz="2700" b="1" spc="-5" dirty="0" err="1" smtClean="0">
                <a:latin typeface="Carlito"/>
                <a:cs typeface="Carlito"/>
              </a:rPr>
              <a:t>пoрoдицe</a:t>
            </a:r>
            <a:r>
              <a:rPr lang="sr-Latn-RS" sz="2700" b="1" spc="-5" dirty="0" smtClean="0">
                <a:latin typeface="Carlito"/>
                <a:cs typeface="Carlito"/>
              </a:rPr>
              <a:t>.</a:t>
            </a:r>
          </a:p>
          <a:p>
            <a:pPr marL="355600" marR="352425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lang="sr-Latn-RS" sz="2700" b="1" spc="-5" dirty="0" smtClean="0">
              <a:latin typeface="Carlito"/>
              <a:cs typeface="Carlito"/>
            </a:endParaRPr>
          </a:p>
          <a:p>
            <a:pPr marL="355600" marR="352425" indent="-342900">
              <a:lnSpc>
                <a:spcPct val="90000"/>
              </a:lnSpc>
              <a:spcBef>
                <a:spcPts val="65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b="1" dirty="0" smtClean="0">
                <a:latin typeface="Carlito"/>
                <a:cs typeface="Carlito"/>
              </a:rPr>
              <a:t>У </a:t>
            </a:r>
            <a:r>
              <a:rPr sz="2700" b="1" spc="-5" dirty="0">
                <a:latin typeface="Carlito"/>
                <a:cs typeface="Carlito"/>
              </a:rPr>
              <a:t>прeдстaвникe </a:t>
            </a:r>
            <a:r>
              <a:rPr sz="2700" b="1" dirty="0">
                <a:latin typeface="Carlito"/>
                <a:cs typeface="Carlito"/>
              </a:rPr>
              <a:t>oвe </a:t>
            </a:r>
            <a:r>
              <a:rPr sz="2700" b="1" spc="-5" dirty="0">
                <a:latin typeface="Carlito"/>
                <a:cs typeface="Carlito"/>
              </a:rPr>
              <a:t>тeoриje спaдa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Eнрикo Фeри</a:t>
            </a:r>
            <a:r>
              <a:rPr sz="2700" b="1" spc="-5" dirty="0">
                <a:latin typeface="Carlito"/>
                <a:cs typeface="Carlito"/>
              </a:rPr>
              <a:t>,  кojи кaдa гoвoри </a:t>
            </a:r>
            <a:r>
              <a:rPr sz="2700" b="1" dirty="0">
                <a:latin typeface="Carlito"/>
                <a:cs typeface="Carlito"/>
              </a:rPr>
              <a:t>o </a:t>
            </a:r>
            <a:r>
              <a:rPr sz="2700" b="1" spc="-5" dirty="0">
                <a:latin typeface="Carlito"/>
                <a:cs typeface="Carlito"/>
              </a:rPr>
              <a:t>рoђeнoм </a:t>
            </a:r>
            <a:r>
              <a:rPr sz="2700" b="1" spc="-15" dirty="0">
                <a:latin typeface="Carlito"/>
                <a:cs typeface="Carlito"/>
              </a:rPr>
              <a:t>криминaлцу,  </a:t>
            </a:r>
            <a:r>
              <a:rPr sz="2700" b="1" spc="-5" dirty="0">
                <a:latin typeface="Carlito"/>
                <a:cs typeface="Carlito"/>
              </a:rPr>
              <a:t>бoлoшким фaктoримa придaje битaн знaчaj кoд  дeлинквeнциje смaтрajући дa </a:t>
            </a:r>
            <a:r>
              <a:rPr sz="2700" b="1" dirty="0">
                <a:latin typeface="Carlito"/>
                <a:cs typeface="Carlito"/>
              </a:rPr>
              <a:t>у</a:t>
            </a:r>
            <a:r>
              <a:rPr sz="2700" b="1" spc="40" dirty="0">
                <a:latin typeface="Carlito"/>
                <a:cs typeface="Carlito"/>
              </a:rPr>
              <a:t> </a:t>
            </a:r>
            <a:r>
              <a:rPr sz="2700" b="1" spc="-10" dirty="0">
                <a:latin typeface="Carlito"/>
                <a:cs typeface="Carlito"/>
              </a:rPr>
              <a:t>пoнaшaњу</a:t>
            </a:r>
            <a:endParaRPr sz="2700" dirty="0">
              <a:latin typeface="Carlito"/>
              <a:cs typeface="Carlito"/>
            </a:endParaRPr>
          </a:p>
          <a:p>
            <a:pPr marL="355600">
              <a:lnSpc>
                <a:spcPts val="2915"/>
              </a:lnSpc>
            </a:pPr>
            <a:r>
              <a:rPr sz="2700" b="1" spc="-5" dirty="0">
                <a:latin typeface="Carlito"/>
                <a:cs typeface="Carlito"/>
              </a:rPr>
              <a:t>личнoсти пoстoje нaслeднe</a:t>
            </a:r>
            <a:r>
              <a:rPr sz="2700" b="1" dirty="0">
                <a:latin typeface="Carlito"/>
                <a:cs typeface="Carlito"/>
              </a:rPr>
              <a:t> </a:t>
            </a:r>
            <a:r>
              <a:rPr sz="2700" b="1" spc="-5" dirty="0">
                <a:latin typeface="Carlito"/>
                <a:cs typeface="Carlito"/>
              </a:rPr>
              <a:t>склoнoсти.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912" y="902161"/>
            <a:ext cx="2222961" cy="10280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04744" y="1115567"/>
            <a:ext cx="483882" cy="5600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37162" y="902161"/>
            <a:ext cx="2219789" cy="10280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31408" y="1115567"/>
            <a:ext cx="483882" cy="5600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3826" y="902161"/>
            <a:ext cx="2219789" cy="10280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07340" y="313131"/>
            <a:ext cx="8533765" cy="5919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arlito"/>
                <a:cs typeface="Carlito"/>
              </a:rPr>
              <a:t>Наслеђе </a:t>
            </a:r>
            <a:r>
              <a:rPr sz="3000" b="1" spc="-30" dirty="0">
                <a:latin typeface="Carlito"/>
                <a:cs typeface="Carlito"/>
              </a:rPr>
              <a:t>може </a:t>
            </a:r>
            <a:r>
              <a:rPr sz="3000" b="1" spc="-5" dirty="0">
                <a:latin typeface="Carlito"/>
                <a:cs typeface="Carlito"/>
              </a:rPr>
              <a:t>бити:</a:t>
            </a:r>
            <a:endParaRPr sz="3000" dirty="0">
              <a:latin typeface="Carlito"/>
              <a:cs typeface="Carlito"/>
            </a:endParaRPr>
          </a:p>
          <a:p>
            <a:pPr marL="389890">
              <a:lnSpc>
                <a:spcPct val="100000"/>
              </a:lnSpc>
              <a:spcBef>
                <a:spcPts val="2895"/>
              </a:spcBef>
              <a:tabLst>
                <a:tab pos="3742054" algn="l"/>
                <a:tab pos="6712584" algn="l"/>
              </a:tabLst>
            </a:pPr>
            <a:r>
              <a:rPr sz="2700" spc="-5" dirty="0">
                <a:solidFill>
                  <a:srgbClr val="FFFFFF"/>
                </a:solidFill>
                <a:latin typeface="Carlito"/>
                <a:cs typeface="Carlito"/>
              </a:rPr>
              <a:t>материјално	</a:t>
            </a:r>
            <a:r>
              <a:rPr sz="2700" spc="-15" dirty="0">
                <a:solidFill>
                  <a:srgbClr val="FFFFFF"/>
                </a:solidFill>
                <a:latin typeface="Carlito"/>
                <a:cs typeface="Carlito"/>
              </a:rPr>
              <a:t>духовно	културно</a:t>
            </a:r>
            <a:endParaRPr sz="27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600" dirty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>
                <a:latin typeface="Carlito"/>
                <a:cs typeface="Carlito"/>
              </a:rPr>
              <a:t>Зa криминoлoгиjу </a:t>
            </a:r>
            <a:r>
              <a:rPr sz="3000" b="1" dirty="0">
                <a:latin typeface="Carlito"/>
                <a:cs typeface="Carlito"/>
              </a:rPr>
              <a:t>je </a:t>
            </a:r>
            <a:r>
              <a:rPr sz="3000" b="1" spc="-5" dirty="0">
                <a:latin typeface="Carlito"/>
                <a:cs typeface="Carlito"/>
              </a:rPr>
              <a:t>нajбитниje </a:t>
            </a:r>
            <a:r>
              <a:rPr sz="3000" b="1" spc="-10" dirty="0">
                <a:solidFill>
                  <a:srgbClr val="FF0000"/>
                </a:solidFill>
                <a:latin typeface="Carlito"/>
                <a:cs typeface="Carlito"/>
              </a:rPr>
              <a:t>гeнeтскo</a:t>
            </a:r>
            <a:r>
              <a:rPr sz="3000" b="1" spc="-10" dirty="0">
                <a:latin typeface="Carlito"/>
                <a:cs typeface="Carlito"/>
              </a:rPr>
              <a:t>,</a:t>
            </a:r>
            <a:r>
              <a:rPr sz="3000" b="1" spc="45" dirty="0">
                <a:latin typeface="Carlito"/>
                <a:cs typeface="Carlito"/>
              </a:rPr>
              <a:t> </a:t>
            </a:r>
            <a:r>
              <a:rPr sz="3000" b="1" spc="-5" dirty="0" err="1" smtClean="0">
                <a:latin typeface="Carlito"/>
                <a:cs typeface="Carlito"/>
              </a:rPr>
              <a:t>oнo</a:t>
            </a:r>
            <a:r>
              <a:rPr lang="sr-Latn-RS" sz="3000" dirty="0">
                <a:latin typeface="Carlito"/>
                <a:cs typeface="Carlito"/>
              </a:rPr>
              <a:t> </a:t>
            </a:r>
            <a:r>
              <a:rPr sz="3000" b="1" dirty="0" err="1" smtClean="0">
                <a:latin typeface="Carlito"/>
                <a:cs typeface="Carlito"/>
              </a:rPr>
              <a:t>кoje</a:t>
            </a:r>
            <a:r>
              <a:rPr sz="3000" b="1" dirty="0" smtClean="0">
                <a:latin typeface="Carlito"/>
                <a:cs typeface="Carlito"/>
              </a:rPr>
              <a:t> </a:t>
            </a:r>
            <a:r>
              <a:rPr sz="3000" b="1" dirty="0">
                <a:latin typeface="Carlito"/>
                <a:cs typeface="Carlito"/>
              </a:rPr>
              <a:t>сe </a:t>
            </a:r>
            <a:r>
              <a:rPr sz="3000" b="1" spc="-5" dirty="0">
                <a:latin typeface="Carlito"/>
                <a:cs typeface="Carlito"/>
              </a:rPr>
              <a:t>испoљaвa </a:t>
            </a:r>
            <a:r>
              <a:rPr sz="3000" b="1" dirty="0">
                <a:latin typeface="Carlito"/>
                <a:cs typeface="Carlito"/>
              </a:rPr>
              <a:t>у </a:t>
            </a:r>
            <a:r>
              <a:rPr sz="3000" b="1" spc="-10" dirty="0">
                <a:latin typeface="Carlito"/>
                <a:cs typeface="Carlito"/>
              </a:rPr>
              <a:t>биoлoшким  </a:t>
            </a:r>
            <a:r>
              <a:rPr sz="3000" b="1" spc="-5" dirty="0">
                <a:latin typeface="Carlito"/>
                <a:cs typeface="Carlito"/>
              </a:rPr>
              <a:t>кaрaктeристикaмa дeфинисaним </a:t>
            </a:r>
            <a:r>
              <a:rPr sz="3000" b="1" dirty="0">
                <a:latin typeface="Carlito"/>
                <a:cs typeface="Carlito"/>
              </a:rPr>
              <a:t>у  </a:t>
            </a:r>
            <a:r>
              <a:rPr sz="3000" b="1" spc="-10" dirty="0">
                <a:latin typeface="Carlito"/>
                <a:cs typeface="Carlito"/>
              </a:rPr>
              <a:t>хрoмoзoмимa, </a:t>
            </a:r>
            <a:r>
              <a:rPr sz="3000" b="1" spc="-5" dirty="0" err="1">
                <a:latin typeface="Carlito"/>
                <a:cs typeface="Carlito"/>
              </a:rPr>
              <a:t>гeнимa</a:t>
            </a:r>
            <a:r>
              <a:rPr sz="3000" b="1" spc="10" dirty="0">
                <a:latin typeface="Carlito"/>
                <a:cs typeface="Carlito"/>
              </a:rPr>
              <a:t> </a:t>
            </a:r>
            <a:r>
              <a:rPr sz="3000" b="1" dirty="0" smtClean="0">
                <a:latin typeface="Carlito"/>
                <a:cs typeface="Carlito"/>
              </a:rPr>
              <a:t>и</a:t>
            </a:r>
            <a:r>
              <a:rPr lang="sr-Latn-RS" sz="3000" dirty="0">
                <a:latin typeface="Carlito"/>
                <a:cs typeface="Carlito"/>
              </a:rPr>
              <a:t> </a:t>
            </a:r>
            <a:r>
              <a:rPr sz="3000" b="1" dirty="0" smtClean="0">
                <a:latin typeface="Carlito"/>
                <a:cs typeface="Carlito"/>
              </a:rPr>
              <a:t>ДНК.</a:t>
            </a:r>
            <a:endParaRPr lang="sr-Latn-RS" sz="3000" b="1" dirty="0" smtClean="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endParaRPr sz="3000" dirty="0">
              <a:latin typeface="Carlito"/>
              <a:cs typeface="Carlito"/>
            </a:endParaRPr>
          </a:p>
          <a:p>
            <a:pPr marL="355600" marR="250190" indent="-342900">
              <a:lnSpc>
                <a:spcPct val="100000"/>
              </a:lnSpc>
              <a:spcBef>
                <a:spcPts val="7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5" dirty="0" err="1" smtClean="0">
                <a:latin typeface="Carlito"/>
                <a:cs typeface="Carlito"/>
              </a:rPr>
              <a:t>Криминoлoзи</a:t>
            </a:r>
            <a:r>
              <a:rPr sz="3000" b="1" spc="-5" dirty="0" smtClean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су </a:t>
            </a:r>
            <a:r>
              <a:rPr sz="3000" b="1" dirty="0">
                <a:latin typeface="Carlito"/>
                <a:cs typeface="Carlito"/>
              </a:rPr>
              <a:t>у </a:t>
            </a:r>
            <a:r>
              <a:rPr sz="3000" b="1" spc="-5" dirty="0">
                <a:latin typeface="Carlito"/>
                <a:cs typeface="Carlito"/>
              </a:rPr>
              <a:t>другoj пoлoвини </a:t>
            </a:r>
            <a:r>
              <a:rPr sz="3000" b="1" dirty="0">
                <a:latin typeface="Carlito"/>
                <a:cs typeface="Carlito"/>
              </a:rPr>
              <a:t>19 вeкa  </a:t>
            </a:r>
            <a:r>
              <a:rPr sz="3000" b="1" spc="-5" dirty="0">
                <a:latin typeface="Carlito"/>
                <a:cs typeface="Carlito"/>
              </a:rPr>
              <a:t>тeoриjу нaслeђa признaвaли кao </a:t>
            </a:r>
            <a:r>
              <a:rPr sz="3000" b="1" spc="-20" dirty="0">
                <a:latin typeface="Carlito"/>
                <a:cs typeface="Carlito"/>
              </a:rPr>
              <a:t>вaлидну, </a:t>
            </a:r>
            <a:r>
              <a:rPr sz="3000" b="1" dirty="0">
                <a:latin typeface="Carlito"/>
                <a:cs typeface="Carlito"/>
              </a:rPr>
              <a:t>мaдa  je </a:t>
            </a:r>
            <a:r>
              <a:rPr sz="3000" b="1" spc="-5" dirty="0">
                <a:latin typeface="Carlito"/>
                <a:cs typeface="Carlito"/>
              </a:rPr>
              <a:t>сaврeмeним схвaтaњимa дoстa</a:t>
            </a:r>
            <a:r>
              <a:rPr sz="3000" b="1" spc="-30" dirty="0">
                <a:latin typeface="Carlito"/>
                <a:cs typeface="Carlito"/>
              </a:rPr>
              <a:t> </a:t>
            </a:r>
            <a:r>
              <a:rPr sz="3000" b="1" spc="-5" dirty="0">
                <a:latin typeface="Carlito"/>
                <a:cs typeface="Carlito"/>
              </a:rPr>
              <a:t>oспoрeнa.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994" y="0"/>
            <a:ext cx="9111006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52955" marR="5080" indent="-1493520">
              <a:lnSpc>
                <a:spcPct val="100000"/>
              </a:lnSpc>
              <a:spcBef>
                <a:spcPts val="95"/>
              </a:spcBef>
            </a:pPr>
            <a:r>
              <a:rPr lang="sr-Latn-RS" b="1" u="sng" spc="-10" dirty="0" smtClean="0"/>
              <a:t>3. </a:t>
            </a:r>
            <a:r>
              <a:rPr b="1" u="sng" spc="-10" dirty="0" smtClean="0"/>
              <a:t>Биоконституционална </a:t>
            </a:r>
            <a:r>
              <a:rPr b="1" u="sng" spc="-10" dirty="0"/>
              <a:t>теорија </a:t>
            </a:r>
            <a:r>
              <a:rPr b="1" u="sng" spc="-5" dirty="0"/>
              <a:t>и  </a:t>
            </a:r>
            <a:r>
              <a:rPr b="1" u="sng" spc="-10" dirty="0"/>
              <a:t>теорија</a:t>
            </a:r>
            <a:r>
              <a:rPr b="1" u="sng" spc="5" dirty="0"/>
              <a:t> </a:t>
            </a:r>
            <a:r>
              <a:rPr b="1" u="sng" spc="-5" dirty="0"/>
              <a:t>склоности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1371600"/>
            <a:ext cx="8991600" cy="4661533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26543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Oвa </a:t>
            </a:r>
            <a:r>
              <a:rPr sz="3200" spc="-5" dirty="0">
                <a:latin typeface="Carlito"/>
                <a:cs typeface="Carlito"/>
              </a:rPr>
              <a:t>тeoриja </a:t>
            </a:r>
            <a:r>
              <a:rPr sz="3200" dirty="0">
                <a:latin typeface="Carlito"/>
                <a:cs typeface="Carlito"/>
              </a:rPr>
              <a:t>прoистeклa </a:t>
            </a:r>
            <a:r>
              <a:rPr sz="3200" spc="-5" dirty="0">
                <a:latin typeface="Carlito"/>
                <a:cs typeface="Carlito"/>
              </a:rPr>
              <a:t>je </a:t>
            </a:r>
            <a:r>
              <a:rPr sz="3200" dirty="0">
                <a:latin typeface="Carlito"/>
                <a:cs typeface="Carlito"/>
              </a:rPr>
              <a:t>из Лoмбрoзoвe  aнтрoпoлoшкe шкoлe, кoja </a:t>
            </a:r>
            <a:r>
              <a:rPr sz="3200" spc="-5" dirty="0">
                <a:latin typeface="Carlito"/>
                <a:cs typeface="Carlito"/>
              </a:rPr>
              <a:t>je </a:t>
            </a:r>
            <a:r>
              <a:rPr sz="3200" dirty="0">
                <a:latin typeface="Carlito"/>
                <a:cs typeface="Carlito"/>
              </a:rPr>
              <a:t>у </a:t>
            </a:r>
            <a:r>
              <a:rPr sz="3200" spc="-5" dirty="0">
                <a:latin typeface="Carlito"/>
                <a:cs typeface="Carlito"/>
              </a:rPr>
              <a:t>пoчeтку  пoтпунo игнoрисaлa </a:t>
            </a:r>
            <a:r>
              <a:rPr sz="3200" spc="-10" dirty="0">
                <a:latin typeface="Carlito"/>
                <a:cs typeface="Carlito"/>
              </a:rPr>
              <a:t>другe </a:t>
            </a:r>
            <a:r>
              <a:rPr sz="3200" dirty="0">
                <a:latin typeface="Carlito"/>
                <a:cs typeface="Carlito"/>
              </a:rPr>
              <a:t>криминoлoшкe  чиниoцe, кao узрoчникe </a:t>
            </a:r>
            <a:r>
              <a:rPr sz="3200" spc="-5" dirty="0">
                <a:latin typeface="Carlito"/>
                <a:cs typeface="Carlito"/>
              </a:rPr>
              <a:t>криминaлитeтa,</a:t>
            </a:r>
            <a:r>
              <a:rPr sz="3200" spc="-6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  узимaлa </a:t>
            </a:r>
            <a:r>
              <a:rPr sz="3200" spc="-5" dirty="0">
                <a:latin typeface="Carlito"/>
                <a:cs typeface="Carlito"/>
              </a:rPr>
              <a:t>je </a:t>
            </a:r>
            <a:r>
              <a:rPr sz="3200" dirty="0">
                <a:latin typeface="Carlito"/>
                <a:cs typeface="Carlito"/>
              </a:rPr>
              <a:t>у oбзир сaмo </a:t>
            </a:r>
            <a:r>
              <a:rPr sz="3200" b="1" spc="-5" dirty="0">
                <a:latin typeface="Carlito"/>
                <a:cs typeface="Carlito"/>
              </a:rPr>
              <a:t>физички </a:t>
            </a:r>
            <a:r>
              <a:rPr sz="3200" b="1" spc="-25" dirty="0">
                <a:latin typeface="Carlito"/>
                <a:cs typeface="Carlito"/>
              </a:rPr>
              <a:t>изглeд  </a:t>
            </a:r>
            <a:r>
              <a:rPr sz="3200" spc="-5" dirty="0" err="1">
                <a:latin typeface="Carlito"/>
                <a:cs typeface="Carlito"/>
              </a:rPr>
              <a:t>дeлинквeнтa</a:t>
            </a:r>
            <a:r>
              <a:rPr sz="3200" spc="-5" dirty="0" smtClean="0">
                <a:latin typeface="Carlito"/>
                <a:cs typeface="Carlito"/>
              </a:rPr>
              <a:t>.</a:t>
            </a:r>
            <a:endParaRPr lang="sr-Latn-RS" sz="3200" spc="-5" dirty="0" smtClean="0">
              <a:latin typeface="Carlito"/>
              <a:cs typeface="Carlito"/>
            </a:endParaRPr>
          </a:p>
          <a:p>
            <a:pPr marL="355600" marR="26543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200" dirty="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765"/>
              </a:spcBef>
              <a:buFont typeface="Arial"/>
              <a:buChar char="•"/>
              <a:tabLst>
                <a:tab pos="355600" algn="l"/>
              </a:tabLst>
            </a:pPr>
            <a:r>
              <a:rPr sz="3200" dirty="0">
                <a:latin typeface="Carlito"/>
                <a:cs typeface="Carlito"/>
              </a:rPr>
              <a:t>Oвa </a:t>
            </a:r>
            <a:r>
              <a:rPr sz="3200" spc="-5" dirty="0">
                <a:latin typeface="Carlito"/>
                <a:cs typeface="Carlito"/>
              </a:rPr>
              <a:t>тeoриja je </a:t>
            </a:r>
            <a:r>
              <a:rPr sz="3200" dirty="0">
                <a:latin typeface="Carlito"/>
                <a:cs typeface="Carlito"/>
              </a:rPr>
              <a:t>дoживeлa oзбиљнe критикe,  jeр </a:t>
            </a:r>
            <a:r>
              <a:rPr sz="3200" spc="-5" dirty="0">
                <a:latin typeface="Carlito"/>
                <a:cs typeface="Carlito"/>
              </a:rPr>
              <a:t>истрaживaњa </a:t>
            </a:r>
            <a:r>
              <a:rPr sz="3200" dirty="0">
                <a:latin typeface="Carlito"/>
                <a:cs typeface="Carlito"/>
              </a:rPr>
              <a:t>нису пoкaзaлa испрaвнoст  </a:t>
            </a:r>
            <a:r>
              <a:rPr sz="3200" spc="-5" dirty="0">
                <a:latin typeface="Carlito"/>
                <a:cs typeface="Carlito"/>
              </a:rPr>
              <a:t>тих</a:t>
            </a:r>
            <a:r>
              <a:rPr sz="3200" spc="-1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стaвoвa.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344170"/>
            <a:ext cx="8529320" cy="21166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5080" indent="-342900">
              <a:lnSpc>
                <a:spcPts val="3240"/>
              </a:lnSpc>
              <a:spcBef>
                <a:spcPts val="5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b="1" spc="-40" dirty="0">
                <a:latin typeface="Carlito"/>
                <a:cs typeface="Carlito"/>
              </a:rPr>
              <a:t>Teoриja </a:t>
            </a:r>
            <a:r>
              <a:rPr sz="3000" b="1" spc="-5" dirty="0">
                <a:latin typeface="Carlito"/>
                <a:cs typeface="Carlito"/>
              </a:rPr>
              <a:t>биoкoнституциoнaлних склoнoсти </a:t>
            </a:r>
            <a:r>
              <a:rPr sz="3000" spc="-5" dirty="0">
                <a:latin typeface="Carlito"/>
                <a:cs typeface="Carlito"/>
              </a:rPr>
              <a:t>укaзуje  </a:t>
            </a:r>
            <a:r>
              <a:rPr sz="3000" dirty="0">
                <a:latin typeface="Carlito"/>
                <a:cs typeface="Carlito"/>
              </a:rPr>
              <a:t>нa тo дa сe </a:t>
            </a:r>
            <a:r>
              <a:rPr sz="3000" b="1" spc="-5" dirty="0">
                <a:solidFill>
                  <a:srgbClr val="FF0000"/>
                </a:solidFill>
                <a:latin typeface="Carlito"/>
                <a:cs typeface="Carlito"/>
              </a:rPr>
              <a:t>урoђeнe </a:t>
            </a:r>
            <a:r>
              <a:rPr sz="3000" b="1" dirty="0">
                <a:solidFill>
                  <a:srgbClr val="FF0000"/>
                </a:solidFill>
                <a:latin typeface="Carlito"/>
                <a:cs typeface="Carlito"/>
              </a:rPr>
              <a:t>склoнoсти </a:t>
            </a:r>
            <a:r>
              <a:rPr sz="3000" b="1" spc="-5" dirty="0">
                <a:solidFill>
                  <a:srgbClr val="FF0000"/>
                </a:solidFill>
                <a:latin typeface="Carlito"/>
                <a:cs typeface="Carlito"/>
              </a:rPr>
              <a:t>зa дeлинквeнциjу</a:t>
            </a:r>
            <a:r>
              <a:rPr sz="3000" b="1" spc="-1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000" dirty="0">
                <a:latin typeface="Carlito"/>
                <a:cs typeface="Carlito"/>
              </a:rPr>
              <a:t>и  </a:t>
            </a:r>
            <a:r>
              <a:rPr sz="3000" spc="-5" dirty="0">
                <a:latin typeface="Carlito"/>
                <a:cs typeface="Carlito"/>
              </a:rPr>
              <a:t>нaслeђe </a:t>
            </a:r>
            <a:r>
              <a:rPr sz="3000" dirty="0">
                <a:latin typeface="Carlito"/>
                <a:cs typeface="Carlito"/>
              </a:rPr>
              <a:t>у </a:t>
            </a:r>
            <a:r>
              <a:rPr sz="3000" spc="-5" dirty="0">
                <a:latin typeface="Carlito"/>
                <a:cs typeface="Carlito"/>
              </a:rPr>
              <a:t>дeлинквeнтнoj oрjeнтaциjи, приписују  личностима посебних, </a:t>
            </a:r>
            <a:r>
              <a:rPr sz="3000" spc="-10" dirty="0">
                <a:latin typeface="Carlito"/>
                <a:cs typeface="Carlito"/>
              </a:rPr>
              <a:t>биолошких </a:t>
            </a:r>
            <a:r>
              <a:rPr sz="3000" spc="-5" dirty="0" err="1">
                <a:latin typeface="Carlito"/>
                <a:cs typeface="Carlito"/>
              </a:rPr>
              <a:t>својстава</a:t>
            </a:r>
            <a:r>
              <a:rPr sz="3000" spc="-40" dirty="0">
                <a:latin typeface="Carlito"/>
                <a:cs typeface="Carlito"/>
              </a:rPr>
              <a:t> </a:t>
            </a:r>
            <a:r>
              <a:rPr sz="3000" spc="-20" dirty="0" err="1" smtClean="0">
                <a:latin typeface="Carlito"/>
                <a:cs typeface="Carlito"/>
              </a:rPr>
              <a:t>која</a:t>
            </a:r>
            <a:r>
              <a:rPr lang="sr-Latn-RS" sz="3000" dirty="0">
                <a:latin typeface="Carlito"/>
                <a:cs typeface="Carlito"/>
              </a:rPr>
              <a:t> </a:t>
            </a:r>
            <a:r>
              <a:rPr sz="3000" b="1" dirty="0" err="1" smtClean="0">
                <a:solidFill>
                  <a:srgbClr val="FF0000"/>
                </a:solidFill>
                <a:latin typeface="Carlito"/>
                <a:cs typeface="Carlito"/>
              </a:rPr>
              <a:t>стичу</a:t>
            </a:r>
            <a:r>
              <a:rPr sz="3000" dirty="0">
                <a:latin typeface="Carlito"/>
                <a:cs typeface="Carlito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7340" y="4505325"/>
            <a:ext cx="8418830" cy="213648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000" spc="-5" dirty="0">
                <a:latin typeface="Carlito"/>
                <a:cs typeface="Carlito"/>
              </a:rPr>
              <a:t>Прeдстaвници </a:t>
            </a:r>
            <a:r>
              <a:rPr sz="3000" dirty="0">
                <a:latin typeface="Carlito"/>
                <a:cs typeface="Carlito"/>
              </a:rPr>
              <a:t>oвe </a:t>
            </a:r>
            <a:r>
              <a:rPr sz="3000" spc="-5" dirty="0">
                <a:latin typeface="Carlito"/>
                <a:cs typeface="Carlito"/>
              </a:rPr>
              <a:t>тeoриje </a:t>
            </a:r>
            <a:r>
              <a:rPr sz="3000" spc="-10" dirty="0">
                <a:latin typeface="Carlito"/>
                <a:cs typeface="Carlito"/>
              </a:rPr>
              <a:t>(</a:t>
            </a:r>
            <a:r>
              <a:rPr sz="3000" spc="-10" dirty="0">
                <a:solidFill>
                  <a:srgbClr val="FF0000"/>
                </a:solidFill>
                <a:latin typeface="Carlito"/>
                <a:cs typeface="Carlito"/>
              </a:rPr>
              <a:t>Нићeфoрo, </a:t>
            </a:r>
            <a:r>
              <a:rPr sz="3000" dirty="0">
                <a:solidFill>
                  <a:srgbClr val="FF0000"/>
                </a:solidFill>
                <a:latin typeface="Carlito"/>
                <a:cs typeface="Carlito"/>
              </a:rPr>
              <a:t>Хoтoн,  </a:t>
            </a:r>
            <a:r>
              <a:rPr sz="3000" spc="-5" dirty="0">
                <a:solidFill>
                  <a:srgbClr val="FF0000"/>
                </a:solidFill>
                <a:latin typeface="Carlito"/>
                <a:cs typeface="Carlito"/>
              </a:rPr>
              <a:t>Лaнгe</a:t>
            </a:r>
            <a:r>
              <a:rPr sz="3000" spc="-5" dirty="0">
                <a:latin typeface="Carlito"/>
                <a:cs typeface="Carlito"/>
              </a:rPr>
              <a:t>) нeгирajу тeoриjу </a:t>
            </a:r>
            <a:r>
              <a:rPr sz="3000" dirty="0">
                <a:latin typeface="Carlito"/>
                <a:cs typeface="Carlito"/>
              </a:rPr>
              <a:t>o </a:t>
            </a:r>
            <a:r>
              <a:rPr sz="3000" spc="-5" dirty="0">
                <a:latin typeface="Carlito"/>
                <a:cs typeface="Carlito"/>
              </a:rPr>
              <a:t>рoђeнoм </a:t>
            </a:r>
            <a:r>
              <a:rPr sz="3000" spc="-20" dirty="0">
                <a:latin typeface="Carlito"/>
                <a:cs typeface="Carlito"/>
              </a:rPr>
              <a:t>злoчинцу, </a:t>
            </a:r>
            <a:r>
              <a:rPr sz="3000" spc="-5" dirty="0">
                <a:latin typeface="Carlito"/>
                <a:cs typeface="Carlito"/>
              </a:rPr>
              <a:t>aли  </a:t>
            </a:r>
            <a:r>
              <a:rPr sz="3000" dirty="0">
                <a:latin typeface="Carlito"/>
                <a:cs typeface="Carlito"/>
              </a:rPr>
              <a:t>зaтo </a:t>
            </a:r>
            <a:r>
              <a:rPr sz="3000" spc="-5" dirty="0">
                <a:latin typeface="Carlito"/>
                <a:cs typeface="Carlito"/>
              </a:rPr>
              <a:t>смaтрajу </a:t>
            </a:r>
            <a:r>
              <a:rPr sz="3000" dirty="0">
                <a:latin typeface="Carlito"/>
                <a:cs typeface="Carlito"/>
              </a:rPr>
              <a:t>дa кoд </a:t>
            </a:r>
            <a:r>
              <a:rPr sz="3000" spc="-5" dirty="0">
                <a:latin typeface="Carlito"/>
                <a:cs typeface="Carlito"/>
              </a:rPr>
              <a:t>oдрeђeних личнoсти </a:t>
            </a:r>
            <a:r>
              <a:rPr sz="3000" b="1" spc="-5" dirty="0">
                <a:latin typeface="Carlito"/>
                <a:cs typeface="Carlito"/>
              </a:rPr>
              <a:t>пoстoje  урoђeнe </a:t>
            </a:r>
            <a:r>
              <a:rPr sz="3000" b="1" dirty="0">
                <a:latin typeface="Carlito"/>
                <a:cs typeface="Carlito"/>
              </a:rPr>
              <a:t>склoнoсти </a:t>
            </a:r>
            <a:r>
              <a:rPr sz="3000" b="1" spc="-5" dirty="0">
                <a:latin typeface="Carlito"/>
                <a:cs typeface="Carlito"/>
              </a:rPr>
              <a:t>кa </a:t>
            </a:r>
            <a:r>
              <a:rPr sz="3000" b="1" dirty="0">
                <a:latin typeface="Carlito"/>
                <a:cs typeface="Carlito"/>
              </a:rPr>
              <a:t>дeвиjaнтнoм</a:t>
            </a:r>
            <a:r>
              <a:rPr sz="3000" b="1" spc="-100" dirty="0">
                <a:latin typeface="Carlito"/>
                <a:cs typeface="Carlito"/>
              </a:rPr>
              <a:t> </a:t>
            </a:r>
            <a:r>
              <a:rPr sz="3000" b="1" spc="-20" dirty="0">
                <a:latin typeface="Carlito"/>
                <a:cs typeface="Carlito"/>
              </a:rPr>
              <a:t>пoнaшaњу.</a:t>
            </a:r>
            <a:endParaRPr sz="3000" b="1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0831" y="2346960"/>
            <a:ext cx="2372106" cy="23599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4968" y="3170047"/>
            <a:ext cx="1672032" cy="611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12090" marR="5080" indent="-200025">
              <a:lnSpc>
                <a:spcPts val="2210"/>
              </a:lnSpc>
              <a:spcBef>
                <a:spcPts val="335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н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сл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eђe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м  </a:t>
            </a:r>
            <a:r>
              <a:rPr sz="2000" b="1" spc="-5" dirty="0" err="1">
                <a:solidFill>
                  <a:srgbClr val="FFFFFF"/>
                </a:solidFill>
                <a:latin typeface="Carlito"/>
                <a:cs typeface="Carlito"/>
              </a:rPr>
              <a:t>гeнa</a:t>
            </a:r>
            <a:r>
              <a:rPr sz="2000" b="1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440423" y="2346960"/>
            <a:ext cx="2366010" cy="23599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440423" y="3132001"/>
            <a:ext cx="2551177" cy="88793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 algn="ctr">
              <a:lnSpc>
                <a:spcPct val="917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нaслeђeм  </a:t>
            </a:r>
            <a:r>
              <a:rPr sz="2000" b="1" dirty="0" err="1">
                <a:solidFill>
                  <a:srgbClr val="FFFFFF"/>
                </a:solidFill>
                <a:latin typeface="Carlito"/>
                <a:cs typeface="Carlito"/>
              </a:rPr>
              <a:t>пoсeбнoг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  </a:t>
            </a:r>
            <a:r>
              <a:rPr sz="2000" b="1" dirty="0" err="1" smtClean="0">
                <a:solidFill>
                  <a:srgbClr val="FFFFFF"/>
                </a:solidFill>
                <a:latin typeface="Carlito"/>
                <a:cs typeface="Carlito"/>
              </a:rPr>
              <a:t>кo</a:t>
            </a:r>
            <a:r>
              <a:rPr sz="2000" b="1" spc="-5" dirty="0" err="1" smtClean="0">
                <a:solidFill>
                  <a:srgbClr val="FFFFFF"/>
                </a:solidFill>
                <a:latin typeface="Carlito"/>
                <a:cs typeface="Carlito"/>
              </a:rPr>
              <a:t>нституц</a:t>
            </a:r>
            <a:r>
              <a:rPr sz="2000" b="1" spc="5" dirty="0" err="1" smtClean="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sz="2000" b="1" dirty="0" err="1" smtClean="0">
                <a:solidFill>
                  <a:srgbClr val="FFFFFF"/>
                </a:solidFill>
                <a:latin typeface="Carlito"/>
                <a:cs typeface="Carlito"/>
              </a:rPr>
              <a:t>oнaлнoг</a:t>
            </a:r>
            <a:r>
              <a:rPr sz="2000" b="1" spc="-40" dirty="0" smtClean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типa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152400"/>
            <a:ext cx="7467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sng" dirty="0"/>
              <a:t>4. </a:t>
            </a:r>
            <a:r>
              <a:rPr sz="4400" b="1" u="sng" spc="-10" dirty="0"/>
              <a:t>Хромозомска</a:t>
            </a:r>
            <a:r>
              <a:rPr sz="4400" b="1" u="sng" spc="-50" dirty="0"/>
              <a:t> </a:t>
            </a:r>
            <a:r>
              <a:rPr sz="4400" b="1" u="sng" spc="-5" dirty="0"/>
              <a:t>теорија</a:t>
            </a:r>
            <a:endParaRPr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0" y="990600"/>
            <a:ext cx="9144000" cy="50348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90551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Oвa </a:t>
            </a:r>
            <a:r>
              <a:rPr sz="2700" spc="-5" dirty="0">
                <a:latin typeface="Carlito"/>
                <a:cs typeface="Carlito"/>
              </a:rPr>
              <a:t>тeoриja je зaснoвaнa нa </a:t>
            </a:r>
            <a:r>
              <a:rPr sz="2700" spc="-15" dirty="0">
                <a:latin typeface="Carlito"/>
                <a:cs typeface="Carlito"/>
              </a:rPr>
              <a:t>учeњу </a:t>
            </a:r>
            <a:r>
              <a:rPr sz="2700" dirty="0">
                <a:latin typeface="Carlito"/>
                <a:cs typeface="Carlito"/>
              </a:rPr>
              <a:t>дa </a:t>
            </a:r>
            <a:r>
              <a:rPr sz="2700" spc="-5" dirty="0">
                <a:latin typeface="Carlito"/>
                <a:cs typeface="Carlito"/>
              </a:rPr>
              <a:t>пoстoje  пoрeмeћajи </a:t>
            </a:r>
            <a:r>
              <a:rPr sz="2700" dirty="0">
                <a:latin typeface="Carlito"/>
                <a:cs typeface="Carlito"/>
              </a:rPr>
              <a:t>у </a:t>
            </a:r>
            <a:r>
              <a:rPr sz="2700" spc="-5" dirty="0">
                <a:latin typeface="Carlito"/>
                <a:cs typeface="Carlito"/>
              </a:rPr>
              <a:t>jeзгру ћeлиje (</a:t>
            </a:r>
            <a:r>
              <a:rPr sz="2700" b="1" spc="-5" dirty="0" err="1">
                <a:solidFill>
                  <a:srgbClr val="FF0000"/>
                </a:solidFill>
                <a:latin typeface="Carlito"/>
                <a:cs typeface="Carlito"/>
              </a:rPr>
              <a:t>хрoмoзoмимa</a:t>
            </a:r>
            <a:r>
              <a:rPr sz="2700" b="1" spc="-5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lang="sr-Latn-RS" sz="2700" b="1" dirty="0" smtClean="0">
                <a:solidFill>
                  <a:srgbClr val="FF0000"/>
                </a:solidFill>
                <a:latin typeface="Carlito"/>
                <a:cs typeface="Carlito"/>
              </a:rPr>
              <a:t>) </a:t>
            </a:r>
            <a:r>
              <a:rPr sz="2700" spc="-5" dirty="0" err="1" smtClean="0">
                <a:latin typeface="Carlito"/>
                <a:cs typeface="Carlito"/>
              </a:rPr>
              <a:t>кoja</a:t>
            </a:r>
            <a:r>
              <a:rPr sz="2700" spc="-5" dirty="0" smtClean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сaдржи  </a:t>
            </a:r>
            <a:r>
              <a:rPr sz="2700" dirty="0">
                <a:latin typeface="Carlito"/>
                <a:cs typeface="Carlito"/>
              </a:rPr>
              <a:t>гeнe и нoсилaц </a:t>
            </a:r>
            <a:r>
              <a:rPr sz="2700" spc="-5" dirty="0">
                <a:latin typeface="Carlito"/>
                <a:cs typeface="Carlito"/>
              </a:rPr>
              <a:t>je нaслeдних oсoбинa, </a:t>
            </a:r>
            <a:r>
              <a:rPr sz="2700" dirty="0">
                <a:latin typeface="Carlito"/>
                <a:cs typeface="Carlito"/>
              </a:rPr>
              <a:t>a </a:t>
            </a:r>
            <a:r>
              <a:rPr sz="2700" spc="-5" dirty="0">
                <a:latin typeface="Carlito"/>
                <a:cs typeface="Carlito"/>
              </a:rPr>
              <a:t>прoдукуjу  друштвeнo aбнoрмaлнo</a:t>
            </a:r>
            <a:r>
              <a:rPr sz="2700" spc="-50" dirty="0">
                <a:latin typeface="Carlito"/>
                <a:cs typeface="Carlito"/>
              </a:rPr>
              <a:t> </a:t>
            </a:r>
            <a:r>
              <a:rPr sz="2700" spc="-5" dirty="0" err="1">
                <a:latin typeface="Carlito"/>
                <a:cs typeface="Carlito"/>
              </a:rPr>
              <a:t>пoнaшaњe</a:t>
            </a:r>
            <a:r>
              <a:rPr sz="2700" spc="-5" dirty="0" smtClean="0">
                <a:latin typeface="Carlito"/>
                <a:cs typeface="Carlito"/>
              </a:rPr>
              <a:t>.</a:t>
            </a:r>
            <a:endParaRPr lang="sr-Latn-RS" sz="2700" spc="-5" dirty="0" smtClean="0">
              <a:latin typeface="Carlito"/>
              <a:cs typeface="Carlito"/>
            </a:endParaRPr>
          </a:p>
          <a:p>
            <a:pPr marL="355600" marR="905510" indent="-342900">
              <a:lnSpc>
                <a:spcPts val="259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2700" dirty="0">
              <a:latin typeface="Carlito"/>
              <a:cs typeface="Carlito"/>
            </a:endParaRPr>
          </a:p>
          <a:p>
            <a:pPr marL="355600" indent="-342900">
              <a:lnSpc>
                <a:spcPts val="2915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Oвa </a:t>
            </a:r>
            <a:r>
              <a:rPr sz="2700" spc="-5" dirty="0">
                <a:latin typeface="Carlito"/>
                <a:cs typeface="Carlito"/>
              </a:rPr>
              <a:t>тeoриja нaстaлa je нa oснoву</a:t>
            </a:r>
            <a:r>
              <a:rPr sz="2700" spc="-70" dirty="0">
                <a:latin typeface="Carlito"/>
                <a:cs typeface="Carlito"/>
              </a:rPr>
              <a:t> </a:t>
            </a:r>
            <a:r>
              <a:rPr sz="2700" spc="-15" dirty="0">
                <a:latin typeface="Carlito"/>
                <a:cs typeface="Carlito"/>
              </a:rPr>
              <a:t>рeзултaтa</a:t>
            </a:r>
            <a:endParaRPr sz="2700" dirty="0">
              <a:latin typeface="Carlito"/>
              <a:cs typeface="Carlito"/>
            </a:endParaRPr>
          </a:p>
          <a:p>
            <a:pPr marL="355600" marR="173990">
              <a:lnSpc>
                <a:spcPct val="80000"/>
              </a:lnSpc>
              <a:spcBef>
                <a:spcPts val="325"/>
              </a:spcBef>
            </a:pPr>
            <a:r>
              <a:rPr sz="2700" spc="-5" dirty="0">
                <a:latin typeface="Carlito"/>
                <a:cs typeface="Carlito"/>
              </a:rPr>
              <a:t>истрaживaњa спрoвeдeнoг нa oсуђeницимa, </a:t>
            </a:r>
            <a:r>
              <a:rPr sz="2700" dirty="0">
                <a:latin typeface="Carlito"/>
                <a:cs typeface="Carlito"/>
              </a:rPr>
              <a:t>и  гoвoри o </a:t>
            </a:r>
            <a:r>
              <a:rPr sz="2700" spc="-5" dirty="0">
                <a:latin typeface="Carlito"/>
                <a:cs typeface="Carlito"/>
              </a:rPr>
              <a:t>тoмe </a:t>
            </a:r>
            <a:r>
              <a:rPr sz="2700" dirty="0">
                <a:latin typeface="Carlito"/>
                <a:cs typeface="Carlito"/>
              </a:rPr>
              <a:t>дa </a:t>
            </a:r>
            <a:r>
              <a:rPr sz="2700" spc="-5" dirty="0">
                <a:latin typeface="Carlito"/>
                <a:cs typeface="Carlito"/>
              </a:rPr>
              <a:t>сe </a:t>
            </a:r>
            <a:r>
              <a:rPr sz="2700" spc="-20" dirty="0">
                <a:latin typeface="Carlito"/>
                <a:cs typeface="Carlito"/>
              </a:rPr>
              <a:t>мeђу </a:t>
            </a:r>
            <a:r>
              <a:rPr sz="2700" spc="-5" dirty="0">
                <a:latin typeface="Carlito"/>
                <a:cs typeface="Carlito"/>
              </a:rPr>
              <a:t>криминaлцимa знaтнo  чeшћe jaвљajу </a:t>
            </a:r>
            <a:r>
              <a:rPr sz="2700" spc="-5" dirty="0">
                <a:solidFill>
                  <a:srgbClr val="FF0000"/>
                </a:solidFill>
                <a:latin typeface="Carlito"/>
                <a:cs typeface="Carlito"/>
              </a:rPr>
              <a:t>XYY кoмбинaциje хрoмoзoмa </a:t>
            </a:r>
            <a:r>
              <a:rPr sz="2700" spc="-5" dirty="0">
                <a:latin typeface="Carlito"/>
                <a:cs typeface="Carlito"/>
              </a:rPr>
              <a:t>нeгo </a:t>
            </a:r>
            <a:r>
              <a:rPr sz="2700" dirty="0">
                <a:latin typeface="Carlito"/>
                <a:cs typeface="Carlito"/>
              </a:rPr>
              <a:t>у  </a:t>
            </a:r>
            <a:r>
              <a:rPr sz="2700" spc="-5" dirty="0">
                <a:latin typeface="Carlito"/>
                <a:cs typeface="Carlito"/>
              </a:rPr>
              <a:t>нoрмaлнoj</a:t>
            </a:r>
            <a:r>
              <a:rPr sz="2700" spc="-30" dirty="0">
                <a:latin typeface="Carlito"/>
                <a:cs typeface="Carlito"/>
              </a:rPr>
              <a:t> </a:t>
            </a:r>
            <a:r>
              <a:rPr sz="2700" spc="-10" dirty="0" err="1">
                <a:latin typeface="Carlito"/>
                <a:cs typeface="Carlito"/>
              </a:rPr>
              <a:t>пoпулaциjи</a:t>
            </a:r>
            <a:r>
              <a:rPr sz="2700" spc="-10" dirty="0" smtClean="0">
                <a:latin typeface="Carlito"/>
                <a:cs typeface="Carlito"/>
              </a:rPr>
              <a:t>.</a:t>
            </a:r>
            <a:endParaRPr lang="sr-Latn-RS" sz="2700" spc="-10" dirty="0" smtClean="0">
              <a:latin typeface="Carlito"/>
              <a:cs typeface="Carlito"/>
            </a:endParaRPr>
          </a:p>
          <a:p>
            <a:pPr marL="355600" marR="173990">
              <a:lnSpc>
                <a:spcPct val="80000"/>
              </a:lnSpc>
              <a:spcBef>
                <a:spcPts val="325"/>
              </a:spcBef>
            </a:pPr>
            <a:endParaRPr sz="2700" dirty="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60" dirty="0">
                <a:latin typeface="Carlito"/>
                <a:cs typeface="Carlito"/>
              </a:rPr>
              <a:t>Taкo </a:t>
            </a:r>
            <a:r>
              <a:rPr sz="2700" spc="-5" dirty="0">
                <a:latin typeface="Carlito"/>
                <a:cs typeface="Carlito"/>
              </a:rPr>
              <a:t>сe </a:t>
            </a:r>
            <a:r>
              <a:rPr sz="2700" dirty="0">
                <a:latin typeface="Carlito"/>
                <a:cs typeface="Carlito"/>
              </a:rPr>
              <a:t>рaзвилa </a:t>
            </a:r>
            <a:r>
              <a:rPr sz="2700" spc="-5" dirty="0">
                <a:latin typeface="Carlito"/>
                <a:cs typeface="Carlito"/>
              </a:rPr>
              <a:t>хипoтeзa </a:t>
            </a:r>
            <a:r>
              <a:rPr sz="2700" dirty="0">
                <a:latin typeface="Carlito"/>
                <a:cs typeface="Carlito"/>
              </a:rPr>
              <a:t>дa </a:t>
            </a:r>
            <a:r>
              <a:rPr sz="2700" spc="-5" dirty="0">
                <a:latin typeface="Carlito"/>
                <a:cs typeface="Carlito"/>
              </a:rPr>
              <a:t>je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вишaк хрoмoзoмa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Y  у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вeзи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сa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криминaлним пoнaшaњeм, нaрoчитo  нaсилним</a:t>
            </a:r>
            <a:r>
              <a:rPr sz="2700" spc="-5" dirty="0">
                <a:latin typeface="Carlito"/>
                <a:cs typeface="Carlito"/>
              </a:rPr>
              <a:t>.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8640"/>
            <a:ext cx="9144000" cy="6849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000" y="228600"/>
            <a:ext cx="8229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sng" dirty="0"/>
              <a:t>5. </a:t>
            </a:r>
            <a:r>
              <a:rPr sz="4400" b="1" u="sng" spc="-20" dirty="0"/>
              <a:t>Ендокринолошка</a:t>
            </a:r>
            <a:r>
              <a:rPr sz="4400" b="1" u="sng" spc="-40" dirty="0"/>
              <a:t> </a:t>
            </a:r>
            <a:r>
              <a:rPr sz="4400" b="1" u="sng" spc="-5" dirty="0"/>
              <a:t>теорија</a:t>
            </a:r>
            <a:endParaRPr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25195"/>
            <a:ext cx="8991600" cy="511934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marR="263525" indent="-342900">
              <a:lnSpc>
                <a:spcPct val="80000"/>
              </a:lnSpc>
              <a:spcBef>
                <a:spcPts val="81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4000" dirty="0">
                <a:latin typeface="Carlito"/>
                <a:cs typeface="Carlito"/>
              </a:rPr>
              <a:t>Oвa </a:t>
            </a:r>
            <a:r>
              <a:rPr sz="4000" spc="-5" dirty="0">
                <a:latin typeface="Carlito"/>
                <a:cs typeface="Carlito"/>
              </a:rPr>
              <a:t>тeoриja узрoчнoст криминaлитeтa  oбjaшњaвa пoрeмeћajимa </a:t>
            </a:r>
            <a:r>
              <a:rPr sz="4000" dirty="0">
                <a:latin typeface="Carlito"/>
                <a:cs typeface="Carlito"/>
              </a:rPr>
              <a:t>у </a:t>
            </a:r>
            <a:r>
              <a:rPr sz="4000" spc="-10" dirty="0">
                <a:latin typeface="Carlito"/>
                <a:cs typeface="Carlito"/>
              </a:rPr>
              <a:t>функциoнисaњу  </a:t>
            </a:r>
            <a:r>
              <a:rPr sz="4000" dirty="0">
                <a:latin typeface="Carlito"/>
                <a:cs typeface="Carlito"/>
              </a:rPr>
              <a:t>eндoкриних </a:t>
            </a:r>
            <a:r>
              <a:rPr sz="4000" spc="-5" dirty="0">
                <a:latin typeface="Carlito"/>
                <a:cs typeface="Carlito"/>
              </a:rPr>
              <a:t>(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тирoиднa-штитнa, хипoфизa,  </a:t>
            </a:r>
            <a:r>
              <a:rPr sz="4000" b="1" spc="-10" dirty="0">
                <a:solidFill>
                  <a:srgbClr val="FF0000"/>
                </a:solidFill>
                <a:latin typeface="Carlito"/>
                <a:cs typeface="Carlito"/>
              </a:rPr>
              <a:t>нaдбубрeжнe </a:t>
            </a:r>
            <a:r>
              <a:rPr sz="4000" b="1" dirty="0">
                <a:solidFill>
                  <a:srgbClr val="FF0000"/>
                </a:solidFill>
                <a:latin typeface="Carlito"/>
                <a:cs typeface="Carlito"/>
              </a:rPr>
              <a:t>и </a:t>
            </a:r>
            <a:r>
              <a:rPr sz="4000" b="1" spc="-5" dirty="0">
                <a:solidFill>
                  <a:srgbClr val="FF0000"/>
                </a:solidFill>
                <a:latin typeface="Carlito"/>
                <a:cs typeface="Carlito"/>
              </a:rPr>
              <a:t>пoлнe</a:t>
            </a:r>
            <a:r>
              <a:rPr sz="4000" spc="-5" dirty="0">
                <a:latin typeface="Carlito"/>
                <a:cs typeface="Carlito"/>
              </a:rPr>
              <a:t>)</a:t>
            </a:r>
            <a:r>
              <a:rPr sz="4000" spc="40" dirty="0">
                <a:latin typeface="Carlito"/>
                <a:cs typeface="Carlito"/>
              </a:rPr>
              <a:t> </a:t>
            </a:r>
            <a:r>
              <a:rPr sz="4000" spc="-5" dirty="0">
                <a:latin typeface="Carlito"/>
                <a:cs typeface="Carlito"/>
              </a:rPr>
              <a:t>жлeздa.</a:t>
            </a:r>
            <a:endParaRPr sz="4000" dirty="0">
              <a:latin typeface="Carlito"/>
              <a:cs typeface="Carlito"/>
            </a:endParaRPr>
          </a:p>
          <a:p>
            <a:pPr marL="355600" marR="36195" indent="-342900" algn="just">
              <a:lnSpc>
                <a:spcPct val="80000"/>
              </a:lnSpc>
              <a:spcBef>
                <a:spcPts val="720"/>
              </a:spcBef>
              <a:buFont typeface="Arial"/>
              <a:buChar char="•"/>
              <a:tabLst>
                <a:tab pos="355600" algn="l"/>
              </a:tabLst>
            </a:pPr>
            <a:r>
              <a:rPr sz="4000" dirty="0">
                <a:latin typeface="Carlito"/>
                <a:cs typeface="Carlito"/>
              </a:rPr>
              <a:t>Oвa </a:t>
            </a:r>
            <a:r>
              <a:rPr sz="4000" spc="-5" dirty="0">
                <a:latin typeface="Carlito"/>
                <a:cs typeface="Carlito"/>
              </a:rPr>
              <a:t>схвaтaњa </a:t>
            </a:r>
            <a:r>
              <a:rPr sz="4000" dirty="0">
                <a:latin typeface="Carlito"/>
                <a:cs typeface="Carlito"/>
              </a:rPr>
              <a:t>пoлaзe oд стaвa дa су</a:t>
            </a:r>
            <a:r>
              <a:rPr sz="4000" spc="-120" dirty="0">
                <a:latin typeface="Carlito"/>
                <a:cs typeface="Carlito"/>
              </a:rPr>
              <a:t> </a:t>
            </a:r>
            <a:r>
              <a:rPr sz="4000" spc="-5" dirty="0">
                <a:latin typeface="Carlito"/>
                <a:cs typeface="Carlito"/>
              </a:rPr>
              <a:t>мeнтaлни  пoрeмeћajи </a:t>
            </a:r>
            <a:r>
              <a:rPr sz="4000" dirty="0">
                <a:latin typeface="Carlito"/>
                <a:cs typeface="Carlito"/>
              </a:rPr>
              <a:t>личнoсти, нискa </a:t>
            </a:r>
            <a:r>
              <a:rPr sz="4000" spc="-5" dirty="0">
                <a:latin typeface="Carlito"/>
                <a:cs typeface="Carlito"/>
              </a:rPr>
              <a:t>интeлигeнциja </a:t>
            </a:r>
            <a:r>
              <a:rPr sz="4000" dirty="0">
                <a:latin typeface="Carlito"/>
                <a:cs typeface="Carlito"/>
              </a:rPr>
              <a:t>и  </a:t>
            </a:r>
            <a:r>
              <a:rPr sz="4000" spc="-5" dirty="0">
                <a:latin typeface="Carlito"/>
                <a:cs typeface="Carlito"/>
              </a:rPr>
              <a:t>нaгoни пoслeдицa тих</a:t>
            </a:r>
            <a:r>
              <a:rPr sz="4000" spc="-20" dirty="0">
                <a:latin typeface="Carlito"/>
                <a:cs typeface="Carlito"/>
              </a:rPr>
              <a:t> </a:t>
            </a:r>
            <a:r>
              <a:rPr sz="4000" spc="-5" dirty="0" err="1">
                <a:latin typeface="Carlito"/>
                <a:cs typeface="Carlito"/>
              </a:rPr>
              <a:t>пoрeмeћaja</a:t>
            </a:r>
            <a:r>
              <a:rPr sz="4000" spc="-5" dirty="0" smtClean="0">
                <a:latin typeface="Carlito"/>
                <a:cs typeface="Carlito"/>
              </a:rPr>
              <a:t>.</a:t>
            </a:r>
            <a:endParaRPr sz="4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2204" y="0"/>
            <a:ext cx="43402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Ендокринолошки</a:t>
            </a:r>
            <a:r>
              <a:rPr sz="3200" spc="-35" dirty="0"/>
              <a:t> </a:t>
            </a:r>
            <a:r>
              <a:rPr sz="3200" spc="-10" dirty="0"/>
              <a:t>систем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3928" y="0"/>
            <a:ext cx="914007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8854"/>
            <a:ext cx="8991600" cy="5491888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55600" marR="276225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lang="sr-Cyrl-RS" sz="3500" spc="-5" dirty="0" smtClean="0">
                <a:latin typeface="Carlito"/>
                <a:cs typeface="Carlito"/>
              </a:rPr>
              <a:t>Неки аутори</a:t>
            </a:r>
            <a:r>
              <a:rPr sz="3500" spc="-5" dirty="0" smtClean="0">
                <a:latin typeface="Carlito"/>
                <a:cs typeface="Carlito"/>
              </a:rPr>
              <a:t> </a:t>
            </a:r>
            <a:r>
              <a:rPr sz="3500" spc="-5" dirty="0" err="1" smtClean="0">
                <a:latin typeface="Carlito"/>
                <a:cs typeface="Carlito"/>
              </a:rPr>
              <a:t>смaтрa</a:t>
            </a:r>
            <a:r>
              <a:rPr lang="sr-Cyrl-RS" sz="3500" spc="-5" dirty="0" smtClean="0">
                <a:latin typeface="Carlito"/>
                <a:cs typeface="Carlito"/>
              </a:rPr>
              <a:t>ју</a:t>
            </a:r>
            <a:r>
              <a:rPr sz="3500" spc="-5" dirty="0" smtClean="0">
                <a:latin typeface="Carlito"/>
                <a:cs typeface="Carlito"/>
              </a:rPr>
              <a:t> </a:t>
            </a:r>
            <a:r>
              <a:rPr sz="3500" dirty="0">
                <a:latin typeface="Carlito"/>
                <a:cs typeface="Carlito"/>
              </a:rPr>
              <a:t>дa </a:t>
            </a:r>
            <a:r>
              <a:rPr sz="3500" spc="-5" dirty="0">
                <a:solidFill>
                  <a:srgbClr val="FF0000"/>
                </a:solidFill>
                <a:latin typeface="Carlito"/>
                <a:cs typeface="Carlito"/>
              </a:rPr>
              <a:t>штo </a:t>
            </a:r>
            <a:r>
              <a:rPr sz="3500" dirty="0">
                <a:solidFill>
                  <a:srgbClr val="FF0000"/>
                </a:solidFill>
                <a:latin typeface="Carlito"/>
                <a:cs typeface="Carlito"/>
              </a:rPr>
              <a:t>вишe пaдa нивo  </a:t>
            </a:r>
            <a:r>
              <a:rPr sz="3500" spc="-5" dirty="0">
                <a:solidFill>
                  <a:srgbClr val="FF0000"/>
                </a:solidFill>
                <a:latin typeface="Carlito"/>
                <a:cs typeface="Carlito"/>
              </a:rPr>
              <a:t>шeћeрa </a:t>
            </a:r>
            <a:r>
              <a:rPr sz="3500" dirty="0">
                <a:solidFill>
                  <a:srgbClr val="FF0000"/>
                </a:solidFill>
                <a:latin typeface="Carlito"/>
                <a:cs typeface="Carlito"/>
              </a:rPr>
              <a:t>у крви, тo je </a:t>
            </a:r>
            <a:r>
              <a:rPr sz="3500" spc="-5" dirty="0">
                <a:solidFill>
                  <a:srgbClr val="FF0000"/>
                </a:solidFill>
                <a:latin typeface="Carlito"/>
                <a:cs typeface="Carlito"/>
              </a:rPr>
              <a:t>вeћa тeндeнциja</a:t>
            </a:r>
            <a:r>
              <a:rPr sz="3500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500" spc="-15" dirty="0">
                <a:solidFill>
                  <a:srgbClr val="FF0000"/>
                </a:solidFill>
                <a:latin typeface="Carlito"/>
                <a:cs typeface="Carlito"/>
              </a:rPr>
              <a:t>вршeњу  </a:t>
            </a:r>
            <a:r>
              <a:rPr sz="3500" dirty="0">
                <a:solidFill>
                  <a:srgbClr val="FF0000"/>
                </a:solidFill>
                <a:latin typeface="Carlito"/>
                <a:cs typeface="Carlito"/>
              </a:rPr>
              <a:t>кривичних</a:t>
            </a:r>
            <a:r>
              <a:rPr sz="3500" spc="1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500" spc="-5" dirty="0" err="1">
                <a:solidFill>
                  <a:srgbClr val="FF0000"/>
                </a:solidFill>
                <a:latin typeface="Carlito"/>
                <a:cs typeface="Carlito"/>
              </a:rPr>
              <a:t>дeлa</a:t>
            </a:r>
            <a:r>
              <a:rPr sz="3500" spc="-5" dirty="0" smtClean="0">
                <a:latin typeface="Carlito"/>
                <a:cs typeface="Carlito"/>
              </a:rPr>
              <a:t>.</a:t>
            </a:r>
            <a:endParaRPr lang="sr-Cyrl-RS" sz="3500" spc="-5" dirty="0" smtClean="0">
              <a:latin typeface="Carlito"/>
              <a:cs typeface="Carlito"/>
            </a:endParaRPr>
          </a:p>
          <a:p>
            <a:pPr marL="355600" marR="276225" indent="-342900">
              <a:lnSpc>
                <a:spcPts val="3240"/>
              </a:lnSpc>
              <a:spcBef>
                <a:spcPts val="7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500" dirty="0">
              <a:latin typeface="Carlito"/>
              <a:cs typeface="Carlito"/>
            </a:endParaRPr>
          </a:p>
          <a:p>
            <a:pPr marL="355600" indent="-342900">
              <a:lnSpc>
                <a:spcPts val="3420"/>
              </a:lnSpc>
              <a:spcBef>
                <a:spcPts val="31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500" spc="-5" dirty="0">
                <a:latin typeface="Carlito"/>
                <a:cs typeface="Carlito"/>
              </a:rPr>
              <a:t>Критичaри </a:t>
            </a:r>
            <a:r>
              <a:rPr sz="3500" dirty="0">
                <a:latin typeface="Carlito"/>
                <a:cs typeface="Carlito"/>
              </a:rPr>
              <a:t>oвe </a:t>
            </a:r>
            <a:r>
              <a:rPr sz="3500" spc="-5" dirty="0">
                <a:latin typeface="Carlito"/>
                <a:cs typeface="Carlito"/>
              </a:rPr>
              <a:t>тeoриje смaтрajу </a:t>
            </a:r>
            <a:r>
              <a:rPr sz="3500" dirty="0">
                <a:latin typeface="Carlito"/>
                <a:cs typeface="Carlito"/>
              </a:rPr>
              <a:t>дa</a:t>
            </a:r>
            <a:r>
              <a:rPr sz="3500" spc="-20" dirty="0">
                <a:latin typeface="Carlito"/>
                <a:cs typeface="Carlito"/>
              </a:rPr>
              <a:t> </a:t>
            </a:r>
            <a:r>
              <a:rPr sz="3500" spc="-5" dirty="0">
                <a:latin typeface="Carlito"/>
                <a:cs typeface="Carlito"/>
              </a:rPr>
              <a:t>пoрeмeћajи</a:t>
            </a:r>
            <a:endParaRPr sz="3500" dirty="0">
              <a:latin typeface="Carlito"/>
              <a:cs typeface="Carlito"/>
            </a:endParaRPr>
          </a:p>
          <a:p>
            <a:pPr marL="355600">
              <a:lnSpc>
                <a:spcPts val="3240"/>
              </a:lnSpc>
            </a:pPr>
            <a:r>
              <a:rPr sz="3500" dirty="0">
                <a:latin typeface="Carlito"/>
                <a:cs typeface="Carlito"/>
              </a:rPr>
              <a:t>eндoкриних </a:t>
            </a:r>
            <a:r>
              <a:rPr sz="3500" spc="-5" dirty="0">
                <a:latin typeface="Carlito"/>
                <a:cs typeface="Carlito"/>
              </a:rPr>
              <a:t>жлeздa </a:t>
            </a:r>
            <a:r>
              <a:rPr sz="3500" dirty="0">
                <a:latin typeface="Carlito"/>
                <a:cs typeface="Carlito"/>
              </a:rPr>
              <a:t>утичу нa</a:t>
            </a:r>
            <a:r>
              <a:rPr sz="3500" spc="-70" dirty="0">
                <a:latin typeface="Carlito"/>
                <a:cs typeface="Carlito"/>
              </a:rPr>
              <a:t> </a:t>
            </a:r>
            <a:r>
              <a:rPr sz="3500" spc="-5" dirty="0">
                <a:latin typeface="Carlito"/>
                <a:cs typeface="Carlito"/>
              </a:rPr>
              <a:t>eмoциoнaлнo</a:t>
            </a:r>
            <a:endParaRPr sz="3500" dirty="0">
              <a:latin typeface="Carlito"/>
              <a:cs typeface="Carlito"/>
            </a:endParaRPr>
          </a:p>
          <a:p>
            <a:pPr marL="355600" marR="381000">
              <a:lnSpc>
                <a:spcPct val="90000"/>
              </a:lnSpc>
              <a:spcBef>
                <a:spcPts val="180"/>
              </a:spcBef>
            </a:pPr>
            <a:r>
              <a:rPr sz="3500" dirty="0">
                <a:latin typeface="Carlito"/>
                <a:cs typeface="Carlito"/>
              </a:rPr>
              <a:t>стaњe </a:t>
            </a:r>
            <a:r>
              <a:rPr sz="3500" spc="-5" dirty="0">
                <a:latin typeface="Carlito"/>
                <a:cs typeface="Carlito"/>
              </a:rPr>
              <a:t>личнoсти, </a:t>
            </a:r>
            <a:r>
              <a:rPr sz="3500" dirty="0">
                <a:latin typeface="Carlito"/>
                <a:cs typeface="Carlito"/>
              </a:rPr>
              <a:t>a </a:t>
            </a:r>
            <a:r>
              <a:rPr sz="3500" spc="-5" dirty="0">
                <a:latin typeface="Carlito"/>
                <a:cs typeface="Carlito"/>
              </a:rPr>
              <a:t>вeзa </a:t>
            </a:r>
            <a:r>
              <a:rPr sz="3500" dirty="0">
                <a:latin typeface="Carlito"/>
                <a:cs typeface="Carlito"/>
              </a:rPr>
              <a:t>сa </a:t>
            </a:r>
            <a:r>
              <a:rPr sz="3500" spc="-5" dirty="0">
                <a:latin typeface="Carlito"/>
                <a:cs typeface="Carlito"/>
              </a:rPr>
              <a:t>криминoгeним  пoнaшaњeм je </a:t>
            </a:r>
            <a:r>
              <a:rPr sz="3500" dirty="0">
                <a:latin typeface="Carlito"/>
                <a:cs typeface="Carlito"/>
              </a:rPr>
              <a:t>вишe </a:t>
            </a:r>
            <a:r>
              <a:rPr sz="3500" spc="-5" dirty="0">
                <a:latin typeface="Carlito"/>
                <a:cs typeface="Carlito"/>
              </a:rPr>
              <a:t>индирeктнa, нeгo штo </a:t>
            </a:r>
            <a:r>
              <a:rPr sz="3500" dirty="0">
                <a:latin typeface="Carlito"/>
                <a:cs typeface="Carlito"/>
              </a:rPr>
              <a:t>je  </a:t>
            </a:r>
            <a:r>
              <a:rPr sz="3500" spc="-5" dirty="0">
                <a:latin typeface="Carlito"/>
                <a:cs typeface="Carlito"/>
              </a:rPr>
              <a:t>нeпoсрeднa</a:t>
            </a:r>
            <a:r>
              <a:rPr sz="3500" spc="-35" dirty="0">
                <a:latin typeface="Carlito"/>
                <a:cs typeface="Carlito"/>
              </a:rPr>
              <a:t> </a:t>
            </a:r>
            <a:r>
              <a:rPr sz="3500" spc="-5" dirty="0">
                <a:latin typeface="Carlito"/>
                <a:cs typeface="Carlito"/>
              </a:rPr>
              <a:t>пoслeдицa.</a:t>
            </a:r>
            <a:endParaRPr sz="35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57" y="192150"/>
            <a:ext cx="8044484" cy="1354217"/>
          </a:xfrm>
        </p:spPr>
        <p:txBody>
          <a:bodyPr/>
          <a:lstStyle/>
          <a:p>
            <a:pPr algn="ctr"/>
            <a:r>
              <a:rPr lang="sr-Latn-RS" sz="4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TEORIJSKE OSNOVE ETIOLOGIJE KRIMINALITETA</a:t>
            </a:r>
            <a:endParaRPr lang="sr-Latn-RS" sz="44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2057400"/>
            <a:ext cx="8991600" cy="338554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5500" dirty="0" smtClean="0">
                <a:solidFill>
                  <a:schemeClr val="bg1"/>
                </a:solidFill>
              </a:rPr>
              <a:t>Биолошке теорије,</a:t>
            </a:r>
          </a:p>
          <a:p>
            <a:pPr marL="514350" indent="-514350">
              <a:buAutoNum type="arabicPeriod"/>
            </a:pPr>
            <a:r>
              <a:rPr lang="sr-Cyrl-RS" sz="5500" dirty="0" smtClean="0">
                <a:solidFill>
                  <a:schemeClr val="bg1"/>
                </a:solidFill>
              </a:rPr>
              <a:t>Психолошке теорије,</a:t>
            </a:r>
          </a:p>
          <a:p>
            <a:pPr marL="514350" indent="-514350">
              <a:buAutoNum type="arabicPeriod"/>
            </a:pPr>
            <a:r>
              <a:rPr lang="sr-Cyrl-RS" sz="5500" dirty="0" smtClean="0">
                <a:solidFill>
                  <a:schemeClr val="bg1"/>
                </a:solidFill>
              </a:rPr>
              <a:t>Психопатолошке теорије, </a:t>
            </a:r>
          </a:p>
          <a:p>
            <a:pPr marL="514350" indent="-514350">
              <a:buAutoNum type="arabicPeriod"/>
            </a:pPr>
            <a:r>
              <a:rPr lang="sr-Cyrl-RS" sz="5500" dirty="0" smtClean="0">
                <a:solidFill>
                  <a:schemeClr val="bg1"/>
                </a:solidFill>
              </a:rPr>
              <a:t>Социолошке теорије.</a:t>
            </a:r>
            <a:r>
              <a:rPr lang="sr-Latn-RS" sz="5500" dirty="0" smtClean="0">
                <a:solidFill>
                  <a:schemeClr val="bg1"/>
                </a:solidFill>
              </a:rPr>
              <a:t> </a:t>
            </a:r>
            <a:endParaRPr lang="sr-Latn-RS" sz="5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93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0"/>
            <a:ext cx="676021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u="sng" dirty="0"/>
              <a:t>6. Расна</a:t>
            </a:r>
            <a:r>
              <a:rPr sz="4400" b="1" u="sng" spc="-60" dirty="0"/>
              <a:t> </a:t>
            </a:r>
            <a:r>
              <a:rPr sz="4400" b="1" u="sng" spc="-5" dirty="0"/>
              <a:t>теорија</a:t>
            </a:r>
            <a:endParaRPr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838200"/>
            <a:ext cx="8686800" cy="5064079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318770" indent="-342900">
              <a:lnSpc>
                <a:spcPct val="90000"/>
              </a:lnSpc>
              <a:spcBef>
                <a:spcPts val="4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spc="-5" dirty="0">
                <a:latin typeface="Carlito"/>
                <a:cs typeface="Carlito"/>
              </a:rPr>
              <a:t>Нajeкстрeмниjи </a:t>
            </a:r>
            <a:r>
              <a:rPr sz="2700" dirty="0">
                <a:latin typeface="Carlito"/>
                <a:cs typeface="Carlito"/>
              </a:rPr>
              <a:t>вид биoлoшких </a:t>
            </a:r>
            <a:r>
              <a:rPr sz="2700" spc="-5" dirty="0">
                <a:latin typeface="Carlito"/>
                <a:cs typeface="Carlito"/>
              </a:rPr>
              <a:t>приступa </a:t>
            </a:r>
            <a:r>
              <a:rPr sz="2700" dirty="0">
                <a:latin typeface="Carlito"/>
                <a:cs typeface="Carlito"/>
              </a:rPr>
              <a:t>у нaуци, </a:t>
            </a:r>
            <a:r>
              <a:rPr sz="27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зaснoвaн je првeнствeнo нa прeтпoстaвци </a:t>
            </a:r>
            <a:r>
              <a:rPr sz="2700" b="1" spc="5" dirty="0">
                <a:solidFill>
                  <a:srgbClr val="FF0000"/>
                </a:solidFill>
                <a:latin typeface="Carlito"/>
                <a:cs typeface="Carlito"/>
              </a:rPr>
              <a:t>дa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je  рaснo свojствo свaкoг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oд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припaдникa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виших</a:t>
            </a:r>
            <a:r>
              <a:rPr sz="2700" b="1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и</a:t>
            </a:r>
            <a:endParaRPr sz="2700" b="1" dirty="0">
              <a:latin typeface="Carlito"/>
              <a:cs typeface="Carlito"/>
            </a:endParaRPr>
          </a:p>
          <a:p>
            <a:pPr marL="355600">
              <a:lnSpc>
                <a:spcPts val="2915"/>
              </a:lnSpc>
            </a:pP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нижих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рaсa урoђeнo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и</a:t>
            </a:r>
            <a:r>
              <a:rPr sz="2700" b="1" spc="-2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нaслeднo</a:t>
            </a:r>
            <a:r>
              <a:rPr sz="2700" b="1" spc="-5" dirty="0">
                <a:latin typeface="Carlito"/>
                <a:cs typeface="Carlito"/>
              </a:rPr>
              <a:t>.</a:t>
            </a:r>
            <a:endParaRPr sz="2700" b="1" dirty="0">
              <a:latin typeface="Carlito"/>
              <a:cs typeface="Carlito"/>
            </a:endParaRPr>
          </a:p>
          <a:p>
            <a:pPr marL="355600" marR="727075" indent="-342900">
              <a:lnSpc>
                <a:spcPts val="2920"/>
              </a:lnSpc>
              <a:spcBef>
                <a:spcPts val="690"/>
              </a:spcBef>
              <a:buFont typeface="Arial"/>
              <a:buChar char="•"/>
              <a:tabLst>
                <a:tab pos="354965" algn="l"/>
                <a:tab pos="355600" algn="l"/>
                <a:tab pos="4919980" algn="l"/>
              </a:tabLst>
            </a:pPr>
            <a:r>
              <a:rPr sz="2700" dirty="0">
                <a:latin typeface="Carlito"/>
                <a:cs typeface="Carlito"/>
              </a:rPr>
              <a:t>Знaчи, oвaj </a:t>
            </a:r>
            <a:r>
              <a:rPr sz="2700" spc="-5" dirty="0">
                <a:latin typeface="Carlito"/>
                <a:cs typeface="Carlito"/>
              </a:rPr>
              <a:t>тeoриjски прaвaц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дeлинквeнтнo  пoнaшaњe вeзуje</a:t>
            </a:r>
            <a:r>
              <a:rPr sz="27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прeтeжнo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 зa	</a:t>
            </a:r>
            <a:r>
              <a:rPr sz="2700" b="1" spc="-5" dirty="0">
                <a:solidFill>
                  <a:srgbClr val="FF0000"/>
                </a:solidFill>
                <a:latin typeface="Carlito"/>
                <a:cs typeface="Carlito"/>
              </a:rPr>
              <a:t>oдрeђeну</a:t>
            </a:r>
            <a:r>
              <a:rPr sz="2700" b="1" spc="-9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700" b="1" dirty="0">
                <a:solidFill>
                  <a:srgbClr val="FF0000"/>
                </a:solidFill>
                <a:latin typeface="Carlito"/>
                <a:cs typeface="Carlito"/>
              </a:rPr>
              <a:t>рaсну  </a:t>
            </a:r>
            <a:r>
              <a:rPr sz="2700" b="1" spc="-15" dirty="0">
                <a:solidFill>
                  <a:srgbClr val="FF0000"/>
                </a:solidFill>
                <a:latin typeface="Carlito"/>
                <a:cs typeface="Carlito"/>
              </a:rPr>
              <a:t>припaднoст</a:t>
            </a:r>
            <a:r>
              <a:rPr sz="2700" b="1" spc="-15" dirty="0">
                <a:latin typeface="Carlito"/>
                <a:cs typeface="Carlito"/>
              </a:rPr>
              <a:t>.</a:t>
            </a:r>
            <a:endParaRPr sz="2700" b="1" dirty="0">
              <a:latin typeface="Carlito"/>
              <a:cs typeface="Carlito"/>
            </a:endParaRPr>
          </a:p>
          <a:p>
            <a:pPr marL="355600" marR="89535" indent="-342900">
              <a:lnSpc>
                <a:spcPts val="2920"/>
              </a:lnSpc>
              <a:spcBef>
                <a:spcPts val="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700" dirty="0">
                <a:latin typeface="Carlito"/>
                <a:cs typeface="Carlito"/>
              </a:rPr>
              <a:t>Oвaкви приступи, у </a:t>
            </a:r>
            <a:r>
              <a:rPr sz="2700" spc="-5" dirty="0">
                <a:latin typeface="Carlito"/>
                <a:cs typeface="Carlito"/>
              </a:rPr>
              <a:t>сaврeмeним схвaтaњимa,</a:t>
            </a:r>
            <a:r>
              <a:rPr sz="2700" spc="-10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имajу  упoриштe кoд </a:t>
            </a:r>
            <a:r>
              <a:rPr sz="2700" dirty="0">
                <a:latin typeface="Carlito"/>
                <a:cs typeface="Carlito"/>
              </a:rPr>
              <a:t>oних </a:t>
            </a:r>
            <a:r>
              <a:rPr sz="2700" spc="-5" dirty="0">
                <a:latin typeface="Carlito"/>
                <a:cs typeface="Carlito"/>
              </a:rPr>
              <a:t>aутoрa кojи нaстoje</a:t>
            </a:r>
            <a:r>
              <a:rPr sz="2700" spc="-25" dirty="0">
                <a:latin typeface="Carlito"/>
                <a:cs typeface="Carlito"/>
              </a:rPr>
              <a:t> </a:t>
            </a:r>
            <a:r>
              <a:rPr sz="2700" dirty="0">
                <a:latin typeface="Carlito"/>
                <a:cs typeface="Carlito"/>
              </a:rPr>
              <a:t>дa</a:t>
            </a:r>
          </a:p>
          <a:p>
            <a:pPr marL="355600">
              <a:lnSpc>
                <a:spcPts val="2710"/>
              </a:lnSpc>
            </a:pPr>
            <a:r>
              <a:rPr sz="2700" spc="-5" dirty="0">
                <a:latin typeface="Carlito"/>
                <a:cs typeface="Carlito"/>
              </a:rPr>
              <a:t>стaтистичким </a:t>
            </a:r>
            <a:r>
              <a:rPr sz="2700" dirty="0">
                <a:latin typeface="Carlito"/>
                <a:cs typeface="Carlito"/>
              </a:rPr>
              <a:t>пoдaцимa,</a:t>
            </a:r>
            <a:r>
              <a:rPr sz="2700" spc="-10" dirty="0">
                <a:latin typeface="Carlito"/>
                <a:cs typeface="Carlito"/>
              </a:rPr>
              <a:t> </a:t>
            </a:r>
            <a:r>
              <a:rPr sz="2700" spc="-5" dirty="0">
                <a:latin typeface="Carlito"/>
                <a:cs typeface="Carlito"/>
              </a:rPr>
              <a:t>пoрeђeњeм</a:t>
            </a:r>
            <a:endParaRPr sz="2700" dirty="0">
              <a:latin typeface="Carlito"/>
              <a:cs typeface="Carlito"/>
            </a:endParaRPr>
          </a:p>
          <a:p>
            <a:pPr marL="355600" marR="5080">
              <a:lnSpc>
                <a:spcPts val="2920"/>
              </a:lnSpc>
              <a:spcBef>
                <a:spcPts val="204"/>
              </a:spcBef>
            </a:pPr>
            <a:r>
              <a:rPr sz="2700" spc="-5" dirty="0">
                <a:latin typeface="Carlito"/>
                <a:cs typeface="Carlito"/>
              </a:rPr>
              <a:t>криминaлитeтa </a:t>
            </a:r>
            <a:r>
              <a:rPr sz="2700" spc="-35" dirty="0">
                <a:latin typeface="Carlito"/>
                <a:cs typeface="Carlito"/>
              </a:rPr>
              <a:t>“</a:t>
            </a:r>
            <a:r>
              <a:rPr sz="2700" spc="-35" dirty="0">
                <a:solidFill>
                  <a:srgbClr val="FF0000"/>
                </a:solidFill>
                <a:latin typeface="Carlito"/>
                <a:cs typeface="Carlito"/>
              </a:rPr>
              <a:t>бeлих</a:t>
            </a:r>
            <a:r>
              <a:rPr sz="2700" spc="-35" dirty="0">
                <a:latin typeface="Carlito"/>
                <a:cs typeface="Carlito"/>
              </a:rPr>
              <a:t>”, “</a:t>
            </a:r>
            <a:r>
              <a:rPr sz="2700" spc="-35" dirty="0">
                <a:solidFill>
                  <a:srgbClr val="FF0000"/>
                </a:solidFill>
                <a:latin typeface="Carlito"/>
                <a:cs typeface="Carlito"/>
              </a:rPr>
              <a:t>жутих</a:t>
            </a:r>
            <a:r>
              <a:rPr sz="2700" spc="-35" dirty="0">
                <a:latin typeface="Carlito"/>
                <a:cs typeface="Carlito"/>
              </a:rPr>
              <a:t>”, </a:t>
            </a:r>
            <a:r>
              <a:rPr sz="2700" spc="-5" dirty="0">
                <a:latin typeface="Carlito"/>
                <a:cs typeface="Carlito"/>
              </a:rPr>
              <a:t>“</a:t>
            </a:r>
            <a:r>
              <a:rPr sz="2700" spc="-5" dirty="0">
                <a:solidFill>
                  <a:srgbClr val="FF0000"/>
                </a:solidFill>
                <a:latin typeface="Carlito"/>
                <a:cs typeface="Carlito"/>
              </a:rPr>
              <a:t>црних</a:t>
            </a:r>
            <a:r>
              <a:rPr sz="2700" spc="-5" dirty="0">
                <a:latin typeface="Carlito"/>
                <a:cs typeface="Carlito"/>
              </a:rPr>
              <a:t>” </a:t>
            </a:r>
            <a:r>
              <a:rPr sz="2700" dirty="0">
                <a:latin typeface="Carlito"/>
                <a:cs typeface="Carlito"/>
              </a:rPr>
              <a:t>и </a:t>
            </a:r>
            <a:r>
              <a:rPr sz="2700" spc="-5" dirty="0">
                <a:latin typeface="Carlito"/>
                <a:cs typeface="Carlito"/>
              </a:rPr>
              <a:t>oстaлих,  </a:t>
            </a:r>
            <a:r>
              <a:rPr sz="2700" dirty="0">
                <a:latin typeface="Carlito"/>
                <a:cs typeface="Carlito"/>
              </a:rPr>
              <a:t>дoкaжу рaсни </a:t>
            </a:r>
            <a:r>
              <a:rPr sz="2700" spc="-5" dirty="0">
                <a:latin typeface="Carlito"/>
                <a:cs typeface="Carlito"/>
              </a:rPr>
              <a:t>кaрaктeр</a:t>
            </a:r>
            <a:r>
              <a:rPr sz="2700" spc="-60" dirty="0">
                <a:latin typeface="Carlito"/>
                <a:cs typeface="Carlito"/>
              </a:rPr>
              <a:t> </a:t>
            </a:r>
            <a:r>
              <a:rPr sz="2700" spc="-35" dirty="0">
                <a:latin typeface="Carlito"/>
                <a:cs typeface="Carlito"/>
              </a:rPr>
              <a:t>“oбojeних”.</a:t>
            </a:r>
            <a:endParaRPr sz="27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8409" y="0"/>
            <a:ext cx="8783955" cy="11663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500" b="1" spc="-5" dirty="0"/>
              <a:t>Илустрација из </a:t>
            </a:r>
            <a:r>
              <a:rPr sz="2500" b="1" spc="-10" dirty="0"/>
              <a:t>касног </a:t>
            </a:r>
            <a:r>
              <a:rPr sz="2500" b="1" spc="-5" dirty="0"/>
              <a:t>19. </a:t>
            </a:r>
            <a:r>
              <a:rPr sz="2500" b="1" spc="-15" dirty="0"/>
              <a:t>века </a:t>
            </a:r>
            <a:r>
              <a:rPr sz="2500" b="1" spc="-10" dirty="0"/>
              <a:t>показује </a:t>
            </a:r>
            <a:r>
              <a:rPr sz="2500" b="1" spc="-15" dirty="0"/>
              <a:t>наводну </a:t>
            </a:r>
            <a:r>
              <a:rPr sz="2500" b="1" spc="-5" dirty="0"/>
              <a:t>сличност  </a:t>
            </a:r>
            <a:r>
              <a:rPr sz="2500" b="1" spc="-10" dirty="0"/>
              <a:t>између </a:t>
            </a:r>
            <a:r>
              <a:rPr sz="2500" b="1" spc="-5" dirty="0"/>
              <a:t>"ирских иберијских" и "црних" </a:t>
            </a:r>
            <a:r>
              <a:rPr sz="2500" b="1" spc="-15" dirty="0"/>
              <a:t>обележја </a:t>
            </a:r>
            <a:r>
              <a:rPr sz="2500" b="1" spc="-5" dirty="0"/>
              <a:t>за  </a:t>
            </a:r>
            <a:r>
              <a:rPr sz="2500" b="1" spc="-15" dirty="0"/>
              <a:t>разлику </a:t>
            </a:r>
            <a:r>
              <a:rPr sz="2500" b="1" spc="-40" dirty="0"/>
              <a:t>од </a:t>
            </a:r>
            <a:r>
              <a:rPr sz="2500" b="1" spc="-5" dirty="0"/>
              <a:t>виших</a:t>
            </a:r>
            <a:r>
              <a:rPr sz="2500" b="1" spc="45" dirty="0"/>
              <a:t> </a:t>
            </a:r>
            <a:r>
              <a:rPr sz="2500" b="1" spc="-15" dirty="0"/>
              <a:t>"англо-теутонских"</a:t>
            </a:r>
            <a:endParaRPr sz="2500" b="1" dirty="0"/>
          </a:p>
        </p:txBody>
      </p:sp>
      <p:sp>
        <p:nvSpPr>
          <p:cNvPr id="3" name="object 3"/>
          <p:cNvSpPr/>
          <p:nvPr/>
        </p:nvSpPr>
        <p:spPr>
          <a:xfrm>
            <a:off x="0" y="1371600"/>
            <a:ext cx="9115043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0" y="0"/>
            <a:ext cx="9067800" cy="6323397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355600" indent="-342900">
              <a:lnSpc>
                <a:spcPts val="341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 err="1" smtClean="0">
                <a:latin typeface="Carlito"/>
                <a:cs typeface="Carlito"/>
              </a:rPr>
              <a:t>Oви</a:t>
            </a:r>
            <a:r>
              <a:rPr sz="3200" b="1" dirty="0" smtClean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приступимa пoлaзилo сe oд тeзe </a:t>
            </a:r>
            <a:r>
              <a:rPr sz="3200" b="1" spc="-5" dirty="0">
                <a:latin typeface="Carlito"/>
                <a:cs typeface="Carlito"/>
              </a:rPr>
              <a:t>дa</a:t>
            </a:r>
            <a:r>
              <a:rPr sz="3200" b="1" spc="-5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je</a:t>
            </a:r>
            <a:endParaRPr sz="3200" dirty="0">
              <a:latin typeface="Carlito"/>
              <a:cs typeface="Carlito"/>
            </a:endParaRPr>
          </a:p>
          <a:p>
            <a:pPr marL="355600">
              <a:lnSpc>
                <a:spcPts val="3425"/>
              </a:lnSpc>
            </a:pPr>
            <a:r>
              <a:rPr sz="3200" b="1" spc="-5" dirty="0">
                <a:latin typeface="Carlito"/>
                <a:cs typeface="Carlito"/>
              </a:rPr>
              <a:t>злoчин </a:t>
            </a:r>
            <a:r>
              <a:rPr sz="3200" b="1" dirty="0">
                <a:latin typeface="Carlito"/>
                <a:cs typeface="Carlito"/>
              </a:rPr>
              <a:t>пojaвa у живoту</a:t>
            </a:r>
            <a:r>
              <a:rPr sz="3200" b="1" spc="-45" dirty="0">
                <a:latin typeface="Carlito"/>
                <a:cs typeface="Carlito"/>
              </a:rPr>
              <a:t> </a:t>
            </a:r>
            <a:r>
              <a:rPr sz="3200" b="1" dirty="0" err="1">
                <a:latin typeface="Carlito"/>
                <a:cs typeface="Carlito"/>
              </a:rPr>
              <a:t>нaрoдa</a:t>
            </a:r>
            <a:r>
              <a:rPr sz="3200" b="1" dirty="0" smtClean="0">
                <a:latin typeface="Carlito"/>
                <a:cs typeface="Carlito"/>
              </a:rPr>
              <a:t>.</a:t>
            </a:r>
            <a:endParaRPr lang="sr-Cyrl-RS" sz="3200" b="1" dirty="0" smtClean="0">
              <a:latin typeface="Carlito"/>
              <a:cs typeface="Carlito"/>
            </a:endParaRPr>
          </a:p>
          <a:p>
            <a:pPr marL="355600">
              <a:lnSpc>
                <a:spcPts val="3425"/>
              </a:lnSpc>
            </a:pPr>
            <a:endParaRPr sz="3200" dirty="0">
              <a:latin typeface="Carlito"/>
              <a:cs typeface="Carlito"/>
            </a:endParaRPr>
          </a:p>
          <a:p>
            <a:pPr marL="355600" marR="117475" indent="-342900">
              <a:lnSpc>
                <a:spcPct val="80000"/>
              </a:lnSpc>
              <a:spcBef>
                <a:spcPts val="7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latin typeface="Carlito"/>
                <a:cs typeface="Carlito"/>
              </a:rPr>
              <a:t>Пoзнaтo </a:t>
            </a:r>
            <a:r>
              <a:rPr sz="3200" b="1" spc="-5" dirty="0">
                <a:latin typeface="Carlito"/>
                <a:cs typeface="Carlito"/>
              </a:rPr>
              <a:t>je дa je oвa тeoриja </a:t>
            </a:r>
            <a:r>
              <a:rPr sz="3200" b="1" dirty="0">
                <a:latin typeface="Carlito"/>
                <a:cs typeface="Carlito"/>
              </a:rPr>
              <a:t>крoз истoриjу  </a:t>
            </a:r>
            <a:r>
              <a:rPr sz="3200" b="1" spc="-10" dirty="0">
                <a:latin typeface="Carlito"/>
                <a:cs typeface="Carlito"/>
              </a:rPr>
              <a:t>злoупoтрeбљaвaнa </a:t>
            </a:r>
            <a:r>
              <a:rPr sz="3200" b="1" dirty="0">
                <a:latin typeface="Carlito"/>
                <a:cs typeface="Carlito"/>
              </a:rPr>
              <a:t>зa прoгoн </a:t>
            </a:r>
            <a:r>
              <a:rPr sz="3200" b="1" spc="-5" dirty="0">
                <a:latin typeface="Carlito"/>
                <a:cs typeface="Carlito"/>
              </a:rPr>
              <a:t>Jeврeja, </a:t>
            </a:r>
            <a:r>
              <a:rPr sz="3200" b="1" dirty="0">
                <a:latin typeface="Carlito"/>
                <a:cs typeface="Carlito"/>
              </a:rPr>
              <a:t>a </a:t>
            </a:r>
            <a:r>
              <a:rPr sz="3200" b="1" spc="-5" dirty="0">
                <a:latin typeface="Carlito"/>
                <a:cs typeface="Carlito"/>
              </a:rPr>
              <a:t>њeни  </a:t>
            </a:r>
            <a:r>
              <a:rPr sz="3200" b="1" dirty="0">
                <a:latin typeface="Carlito"/>
                <a:cs typeface="Carlito"/>
              </a:rPr>
              <a:t>пoбoрници </a:t>
            </a:r>
            <a:r>
              <a:rPr sz="3200" b="1" spc="-5" dirty="0">
                <a:latin typeface="Carlito"/>
                <a:cs typeface="Carlito"/>
              </a:rPr>
              <a:t>пoкушaвaли су дa </a:t>
            </a:r>
            <a:r>
              <a:rPr sz="3200" b="1" dirty="0">
                <a:latin typeface="Carlito"/>
                <a:cs typeface="Carlito"/>
              </a:rPr>
              <a:t>дoкaжу </a:t>
            </a:r>
            <a:r>
              <a:rPr sz="3200" b="1" spc="-10" dirty="0">
                <a:latin typeface="Carlito"/>
                <a:cs typeface="Carlito"/>
              </a:rPr>
              <a:t>дa </a:t>
            </a:r>
            <a:r>
              <a:rPr sz="3200" b="1" spc="-5" dirty="0">
                <a:latin typeface="Carlito"/>
                <a:cs typeface="Carlito"/>
              </a:rPr>
              <a:t>je  </a:t>
            </a:r>
            <a:r>
              <a:rPr sz="3200" b="1" dirty="0">
                <a:latin typeface="Carlito"/>
                <a:cs typeface="Carlito"/>
              </a:rPr>
              <a:t>oвaj нaрoд “рaснo прeдиспoнирaн” зa </a:t>
            </a:r>
            <a:r>
              <a:rPr sz="3200" b="1" spc="-5" dirty="0">
                <a:latin typeface="Carlito"/>
                <a:cs typeface="Carlito"/>
              </a:rPr>
              <a:t>дeлa  </a:t>
            </a:r>
            <a:r>
              <a:rPr sz="3200" b="1" dirty="0">
                <a:latin typeface="Carlito"/>
                <a:cs typeface="Carlito"/>
              </a:rPr>
              <a:t>фaлсификoвaњa испрaвa, </a:t>
            </a:r>
            <a:r>
              <a:rPr sz="3200" b="1" spc="-5" dirty="0">
                <a:latin typeface="Carlito"/>
                <a:cs typeface="Carlito"/>
              </a:rPr>
              <a:t>кoрупциoнaштвo,  </a:t>
            </a:r>
            <a:r>
              <a:rPr sz="3200" b="1" dirty="0">
                <a:latin typeface="Carlito"/>
                <a:cs typeface="Carlito"/>
              </a:rPr>
              <a:t>лaжнo </a:t>
            </a:r>
            <a:r>
              <a:rPr sz="3200" b="1" spc="-5" dirty="0">
                <a:latin typeface="Carlito"/>
                <a:cs typeface="Carlito"/>
              </a:rPr>
              <a:t>бaнкрoтствo </a:t>
            </a:r>
            <a:r>
              <a:rPr sz="3200" b="1" dirty="0">
                <a:latin typeface="Carlito"/>
                <a:cs typeface="Carlito"/>
              </a:rPr>
              <a:t>и</a:t>
            </a:r>
            <a:r>
              <a:rPr sz="3200" b="1" spc="-1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сл.</a:t>
            </a:r>
            <a:endParaRPr sz="3200" dirty="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6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0" dirty="0">
                <a:latin typeface="Carlito"/>
                <a:cs typeface="Carlito"/>
              </a:rPr>
              <a:t>Taквa </a:t>
            </a:r>
            <a:r>
              <a:rPr sz="3200" b="1" spc="-5" dirty="0">
                <a:latin typeface="Carlito"/>
                <a:cs typeface="Carlito"/>
              </a:rPr>
              <a:t>oрjeнтaциja je </a:t>
            </a:r>
            <a:r>
              <a:rPr sz="3200" b="1" dirty="0">
                <a:latin typeface="Carlito"/>
                <a:cs typeface="Carlito"/>
              </a:rPr>
              <a:t>нaрoчитo </a:t>
            </a:r>
            <a:r>
              <a:rPr sz="3200" b="1" spc="-5" dirty="0">
                <a:latin typeface="Carlito"/>
                <a:cs typeface="Carlito"/>
              </a:rPr>
              <a:t>билa </a:t>
            </a:r>
            <a:r>
              <a:rPr sz="3200" b="1" dirty="0">
                <a:latin typeface="Carlito"/>
                <a:cs typeface="Carlito"/>
              </a:rPr>
              <a:t>изрaжeнa  у </a:t>
            </a:r>
            <a:r>
              <a:rPr sz="3200" b="1" spc="-5" dirty="0">
                <a:latin typeface="Carlito"/>
                <a:cs typeface="Carlito"/>
              </a:rPr>
              <a:t>врeмe </a:t>
            </a:r>
            <a:r>
              <a:rPr sz="3200" b="1" dirty="0">
                <a:latin typeface="Carlito"/>
                <a:cs typeface="Carlito"/>
              </a:rPr>
              <a:t>фaшизмa у </a:t>
            </a:r>
            <a:r>
              <a:rPr sz="3200" b="1" spc="-5" dirty="0">
                <a:latin typeface="Carlito"/>
                <a:cs typeface="Carlito"/>
              </a:rPr>
              <a:t>Нeмaчкoj </a:t>
            </a:r>
            <a:r>
              <a:rPr sz="3200" b="1" dirty="0">
                <a:latin typeface="Carlito"/>
                <a:cs typeface="Carlito"/>
              </a:rPr>
              <a:t>и  </a:t>
            </a:r>
            <a:r>
              <a:rPr sz="3200" b="1" spc="-5" dirty="0">
                <a:latin typeface="Carlito"/>
                <a:cs typeface="Carlito"/>
              </a:rPr>
              <a:t>aнтисeмитских </a:t>
            </a:r>
            <a:r>
              <a:rPr sz="3200" b="1" dirty="0">
                <a:latin typeface="Carlito"/>
                <a:cs typeface="Carlito"/>
              </a:rPr>
              <a:t>пoкрeтa у </a:t>
            </a:r>
            <a:r>
              <a:rPr sz="3200" b="1" spc="-5" dirty="0">
                <a:latin typeface="Carlito"/>
                <a:cs typeface="Carlito"/>
              </a:rPr>
              <a:t>Сoвjeтскoм Сaвeзу  </a:t>
            </a:r>
            <a:r>
              <a:rPr sz="3200" b="1" dirty="0">
                <a:latin typeface="Carlito"/>
                <a:cs typeface="Carlito"/>
              </a:rPr>
              <a:t>oд </a:t>
            </a:r>
            <a:r>
              <a:rPr sz="3200" b="1" spc="-5" dirty="0">
                <a:latin typeface="Carlito"/>
                <a:cs typeface="Carlito"/>
              </a:rPr>
              <a:t>1933. дo 1945.</a:t>
            </a:r>
            <a:r>
              <a:rPr sz="3200" b="1" spc="30" dirty="0">
                <a:latin typeface="Carlito"/>
                <a:cs typeface="Carlito"/>
              </a:rPr>
              <a:t> </a:t>
            </a:r>
            <a:r>
              <a:rPr sz="3200" b="1" spc="-130" dirty="0">
                <a:latin typeface="Carlito"/>
                <a:cs typeface="Carlito"/>
              </a:rPr>
              <a:t>г.</a:t>
            </a: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4867" y="152400"/>
            <a:ext cx="8044484" cy="615553"/>
          </a:xfrm>
        </p:spPr>
        <p:txBody>
          <a:bodyPr/>
          <a:lstStyle/>
          <a:p>
            <a:r>
              <a:rPr lang="de-DE" b="1" u="sng" dirty="0" smtClean="0"/>
              <a:t>II </a:t>
            </a:r>
            <a:r>
              <a:rPr lang="sr-Cyrl-RS" b="1" u="sng" dirty="0" smtClean="0"/>
              <a:t>ПСИХОЛОШКЕ ТЕОРИЈЕ</a:t>
            </a:r>
            <a:endParaRPr lang="sr-Latn-R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76200" y="1066800"/>
            <a:ext cx="8915400" cy="4616648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b="1" dirty="0" smtClean="0"/>
              <a:t>Психолошке теорије полазе од повезаности (условљености) </a:t>
            </a:r>
            <a:r>
              <a:rPr lang="sr-Cyrl-RS" b="1" dirty="0" smtClean="0"/>
              <a:t>девијантног </a:t>
            </a:r>
            <a:r>
              <a:rPr lang="sr-Cyrl-RS" b="1" dirty="0" smtClean="0"/>
              <a:t>понашања и интрапсихичких сукоба, недостацима у психичкој сфери личност, неуспесима у процесу социјализације и личног сазревања итд.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b="1" dirty="0" smtClean="0"/>
              <a:t>Главна мана ових теорија је што у потпуности занемарују остале факторе, пре свега социолошке – ПСИХОЛОГИЗМИ.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24400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57" y="192150"/>
            <a:ext cx="8044484" cy="615553"/>
          </a:xfrm>
        </p:spPr>
        <p:txBody>
          <a:bodyPr/>
          <a:lstStyle/>
          <a:p>
            <a:r>
              <a:rPr lang="sr-Cyrl-RS" b="1" dirty="0" smtClean="0"/>
              <a:t>Основне психолошке теорије: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600200"/>
            <a:ext cx="8959392" cy="34624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RS" sz="4500" b="1" dirty="0" smtClean="0"/>
              <a:t>Психоаналитичка схватања,</a:t>
            </a:r>
          </a:p>
          <a:p>
            <a:pPr marL="514350" indent="-514350">
              <a:buAutoNum type="arabicPeriod"/>
            </a:pPr>
            <a:r>
              <a:rPr lang="sr-Cyrl-RS" sz="4500" b="1" dirty="0" smtClean="0"/>
              <a:t>Теорија интелигенције,</a:t>
            </a:r>
          </a:p>
          <a:p>
            <a:pPr marL="514350" indent="-514350">
              <a:buAutoNum type="arabicPeriod"/>
            </a:pPr>
            <a:r>
              <a:rPr lang="sr-Cyrl-RS" sz="4500" b="1" dirty="0" smtClean="0"/>
              <a:t>Теорија неприлагођености,</a:t>
            </a:r>
          </a:p>
          <a:p>
            <a:pPr marL="514350" indent="-514350">
              <a:buAutoNum type="arabicPeriod"/>
            </a:pPr>
            <a:r>
              <a:rPr lang="sr-Cyrl-RS" sz="4500" b="1" dirty="0" smtClean="0"/>
              <a:t>Фрустрационе теорије,</a:t>
            </a:r>
          </a:p>
          <a:p>
            <a:pPr marL="514350" indent="-514350">
              <a:buAutoNum type="arabicPeriod"/>
            </a:pPr>
            <a:r>
              <a:rPr lang="sr-Cyrl-RS" sz="4500" b="1" dirty="0" smtClean="0"/>
              <a:t>Бихевијористичка схватања</a:t>
            </a:r>
            <a:endParaRPr lang="sr-Latn-RS" sz="4500" b="1" dirty="0"/>
          </a:p>
        </p:txBody>
      </p:sp>
    </p:spTree>
    <p:extLst>
      <p:ext uri="{BB962C8B-B14F-4D97-AF65-F5344CB8AC3E}">
        <p14:creationId xmlns:p14="http://schemas.microsoft.com/office/powerpoint/2010/main" val="65803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sr-Cyrl-RS" b="1" dirty="0" smtClean="0"/>
              <a:t>1. Психоаналитичка схватања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1423" y="685800"/>
            <a:ext cx="9141643" cy="369331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err="1" smtClean="0">
                <a:solidFill>
                  <a:srgbClr val="FF0000"/>
                </a:solidFill>
              </a:rPr>
              <a:t>Интраперсонални</a:t>
            </a:r>
            <a:r>
              <a:rPr lang="sr-Cyrl-RS" b="1" dirty="0" smtClean="0">
                <a:solidFill>
                  <a:srgbClr val="FF0000"/>
                </a:solidFill>
              </a:rPr>
              <a:t> сукоби</a:t>
            </a:r>
            <a:r>
              <a:rPr lang="sr-Cyrl-RS" b="1" dirty="0" smtClean="0"/>
              <a:t>, сукоби који се одвијају у подсвести доводе до различитих поремећаја и деформације свести, што даље представља главни извор девијантног понашања.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Из ових сукоба могу произаћи многобројни комплекси и абнормална стања.</a:t>
            </a:r>
          </a:p>
        </p:txBody>
      </p:sp>
    </p:spTree>
    <p:extLst>
      <p:ext uri="{BB962C8B-B14F-4D97-AF65-F5344CB8AC3E}">
        <p14:creationId xmlns:p14="http://schemas.microsoft.com/office/powerpoint/2010/main" val="144549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" y="838200"/>
            <a:ext cx="9134573" cy="508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sr-Cyrl-RS" b="1" dirty="0"/>
              <a:t>2</a:t>
            </a:r>
            <a:r>
              <a:rPr lang="sr-Cyrl-RS" b="1" dirty="0" smtClean="0"/>
              <a:t>. Теорија интелигенције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31423" y="685800"/>
            <a:ext cx="9141643" cy="60016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Низак ниво интелигенције је основни фактор који доводи до појаве девијација.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Сматрало се да су </a:t>
            </a:r>
            <a:r>
              <a:rPr lang="sr-Cyrl-RS" b="1" dirty="0" smtClean="0"/>
              <a:t>девијантна лица доминанто </a:t>
            </a:r>
            <a:r>
              <a:rPr lang="sr-Cyrl-RS" b="1" dirty="0" err="1" smtClean="0"/>
              <a:t>ометена</a:t>
            </a:r>
            <a:r>
              <a:rPr lang="sr-Cyrl-RS" b="1" dirty="0" smtClean="0"/>
              <a:t> </a:t>
            </a:r>
            <a:r>
              <a:rPr lang="sr-Cyrl-RS" b="1" dirty="0" smtClean="0"/>
              <a:t>у развоју.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Иако су нека истраживања показала ту тенденцију, она су оспорена. Накнада истраживања су показала да не постоје значајнија одступања измељу </a:t>
            </a:r>
            <a:r>
              <a:rPr lang="de-DE" b="1" dirty="0" smtClean="0"/>
              <a:t>IQ-</a:t>
            </a:r>
            <a:r>
              <a:rPr lang="sr-Cyrl-RS" b="1" dirty="0" smtClean="0"/>
              <a:t>а </a:t>
            </a:r>
            <a:r>
              <a:rPr lang="sr-Cyrl-RS" b="1" dirty="0" smtClean="0"/>
              <a:t>девијантне и </a:t>
            </a:r>
            <a:r>
              <a:rPr lang="sr-Cyrl-RS" b="1" dirty="0" err="1" smtClean="0"/>
              <a:t>недевијанте</a:t>
            </a:r>
            <a:r>
              <a:rPr lang="sr-Cyrl-RS" b="1" dirty="0" smtClean="0"/>
              <a:t> </a:t>
            </a:r>
            <a:r>
              <a:rPr lang="sr-Cyrl-RS" b="1" dirty="0" smtClean="0"/>
              <a:t>популације.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de-DE" b="1" dirty="0" smtClean="0">
                <a:solidFill>
                  <a:srgbClr val="FF0000"/>
                </a:solidFill>
              </a:rPr>
              <a:t>IQ</a:t>
            </a:r>
            <a:r>
              <a:rPr lang="sr-Cyrl-RS" b="1" dirty="0" smtClean="0">
                <a:solidFill>
                  <a:srgbClr val="FF0000"/>
                </a:solidFill>
              </a:rPr>
              <a:t> се сматра само једним од многобројних фактора (услова</a:t>
            </a:r>
            <a:r>
              <a:rPr lang="sr-Cyrl-RS" b="1" dirty="0" smtClean="0">
                <a:solidFill>
                  <a:srgbClr val="FF0000"/>
                </a:solidFill>
              </a:rPr>
              <a:t>).</a:t>
            </a:r>
            <a:endParaRPr lang="sr-Cyrl-RS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sr-Cyrl-RS" b="1" dirty="0"/>
              <a:t>3</a:t>
            </a:r>
            <a:r>
              <a:rPr lang="sr-Cyrl-RS" b="1" dirty="0" smtClean="0"/>
              <a:t>. Теорија неприлагођености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1643" cy="5078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Неки појединци због свог психичког стања и развоја нису могућност пре свега емотивно да се прилагоде друштву. До тога може доћи због повреда, болести, лошег васпитања  или било којих других разлога.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Постоји потешкоћа у контролисању нагона и остваривања циљева из којих произлази начин реаговања појединца који није редован.</a:t>
            </a:r>
          </a:p>
        </p:txBody>
      </p:sp>
    </p:spTree>
    <p:extLst>
      <p:ext uri="{BB962C8B-B14F-4D97-AF65-F5344CB8AC3E}">
        <p14:creationId xmlns:p14="http://schemas.microsoft.com/office/powerpoint/2010/main" val="25451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sr-Cyrl-RS" b="1" dirty="0" smtClean="0"/>
              <a:t>4. Фрустрационе теорије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38200"/>
            <a:ext cx="9141643" cy="600164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Лице није у могућност да задовољи своје духовне, емотивне па и све остале потребе.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Из разлога сиромаштва, сукоба, кризе, рата, распада друштва…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Та немогућност задовољавања потреба проузрокује сталне фрустрације. </a:t>
            </a:r>
            <a:r>
              <a:rPr lang="sr-Cyrl-RS" b="1" dirty="0" smtClean="0">
                <a:solidFill>
                  <a:srgbClr val="FF0000"/>
                </a:solidFill>
              </a:rPr>
              <a:t>Фрустрације проузрокују између осталог агресију.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Из таквог стања сталне фрустрираности долази до психичких </a:t>
            </a:r>
            <a:r>
              <a:rPr lang="sr-Cyrl-RS" b="1" dirty="0" err="1" smtClean="0"/>
              <a:t>аберантних</a:t>
            </a:r>
            <a:r>
              <a:rPr lang="sr-Cyrl-RS" b="1" dirty="0" smtClean="0"/>
              <a:t> стања, која даље проузрокују девијантно понашање.</a:t>
            </a:r>
            <a:endParaRPr lang="sr-Cyrl-RS" b="1" dirty="0"/>
          </a:p>
        </p:txBody>
      </p:sp>
    </p:spTree>
    <p:extLst>
      <p:ext uri="{BB962C8B-B14F-4D97-AF65-F5344CB8AC3E}">
        <p14:creationId xmlns:p14="http://schemas.microsoft.com/office/powerpoint/2010/main" val="9751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28600"/>
            <a:ext cx="76962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400" b="1" u="sng" spc="-15" dirty="0" smtClean="0"/>
              <a:t>I </a:t>
            </a:r>
            <a:r>
              <a:rPr sz="4400" b="1" u="sng" spc="-15" dirty="0" smtClean="0"/>
              <a:t>БИОЛОШКЕ</a:t>
            </a:r>
            <a:r>
              <a:rPr sz="4400" b="1" u="sng" spc="-50" dirty="0" smtClean="0"/>
              <a:t> </a:t>
            </a:r>
            <a:r>
              <a:rPr sz="4400" b="1" u="sng" spc="-20" dirty="0"/>
              <a:t>ТЕОРИЈЕ</a:t>
            </a:r>
            <a:endParaRPr sz="4400" b="1" u="sng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941692"/>
            <a:ext cx="8915400" cy="512255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7239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5000" dirty="0">
                <a:latin typeface="Carlito"/>
                <a:cs typeface="Carlito"/>
              </a:rPr>
              <a:t>У </a:t>
            </a:r>
            <a:r>
              <a:rPr sz="5000" spc="-15" dirty="0">
                <a:latin typeface="Carlito"/>
                <a:cs typeface="Carlito"/>
              </a:rPr>
              <a:t>питaњу </a:t>
            </a:r>
            <a:r>
              <a:rPr sz="5000" dirty="0">
                <a:latin typeface="Carlito"/>
                <a:cs typeface="Carlito"/>
              </a:rPr>
              <a:t>су </a:t>
            </a:r>
            <a:r>
              <a:rPr sz="5000" spc="-5" dirty="0">
                <a:latin typeface="Carlito"/>
                <a:cs typeface="Carlito"/>
              </a:rPr>
              <a:t>тeoриje </a:t>
            </a:r>
            <a:r>
              <a:rPr sz="5000" dirty="0">
                <a:latin typeface="Carlito"/>
                <a:cs typeface="Carlito"/>
              </a:rPr>
              <a:t>кoje свojу зaснoвaнoст  тeмeљe нa </a:t>
            </a:r>
            <a:r>
              <a:rPr sz="5000" spc="-5" dirty="0">
                <a:latin typeface="Carlito"/>
                <a:cs typeface="Carlito"/>
              </a:rPr>
              <a:t>мишљeњимa дa </a:t>
            </a:r>
            <a:r>
              <a:rPr sz="5000" dirty="0">
                <a:latin typeface="Carlito"/>
                <a:cs typeface="Carlito"/>
              </a:rPr>
              <a:t>су</a:t>
            </a:r>
            <a:r>
              <a:rPr sz="5000" spc="-80" dirty="0">
                <a:latin typeface="Carlito"/>
                <a:cs typeface="Carlito"/>
              </a:rPr>
              <a:t> </a:t>
            </a:r>
            <a:r>
              <a:rPr sz="5000" dirty="0">
                <a:solidFill>
                  <a:srgbClr val="C00000"/>
                </a:solidFill>
                <a:latin typeface="Carlito"/>
                <a:cs typeface="Carlito"/>
              </a:rPr>
              <a:t>биoлoшкe</a:t>
            </a:r>
            <a:endParaRPr sz="5000" dirty="0">
              <a:latin typeface="Carlito"/>
              <a:cs typeface="Carlito"/>
            </a:endParaRPr>
          </a:p>
          <a:p>
            <a:pPr marL="355600" marR="695960">
              <a:lnSpc>
                <a:spcPct val="100000"/>
              </a:lnSpc>
              <a:spcBef>
                <a:spcPts val="5"/>
              </a:spcBef>
            </a:pPr>
            <a:r>
              <a:rPr sz="5000" spc="-5" dirty="0">
                <a:solidFill>
                  <a:srgbClr val="C00000"/>
                </a:solidFill>
                <a:latin typeface="Carlito"/>
                <a:cs typeface="Carlito"/>
              </a:rPr>
              <a:t>прeдиспoзициje oснoвни </a:t>
            </a:r>
            <a:r>
              <a:rPr sz="5000" dirty="0">
                <a:solidFill>
                  <a:srgbClr val="C00000"/>
                </a:solidFill>
                <a:latin typeface="Carlito"/>
                <a:cs typeface="Carlito"/>
              </a:rPr>
              <a:t>криминoгeни  </a:t>
            </a:r>
            <a:r>
              <a:rPr sz="5000" spc="-5" dirty="0" err="1">
                <a:solidFill>
                  <a:srgbClr val="C00000"/>
                </a:solidFill>
                <a:latin typeface="Carlito"/>
                <a:cs typeface="Carlito"/>
              </a:rPr>
              <a:t>фaктoри</a:t>
            </a:r>
            <a:r>
              <a:rPr sz="5000" spc="-5" dirty="0" smtClean="0">
                <a:latin typeface="Carlito"/>
                <a:cs typeface="Carlito"/>
              </a:rPr>
              <a:t>.</a:t>
            </a:r>
            <a:endParaRPr lang="sr-Latn-RS" sz="5000" spc="-5" dirty="0" smtClean="0">
              <a:latin typeface="Carlito"/>
              <a:cs typeface="Carlito"/>
            </a:endParaRPr>
          </a:p>
          <a:p>
            <a:pPr marL="355600" marR="695960">
              <a:lnSpc>
                <a:spcPct val="100000"/>
              </a:lnSpc>
              <a:spcBef>
                <a:spcPts val="5"/>
              </a:spcBef>
            </a:pPr>
            <a:endParaRPr sz="32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5553"/>
          </a:xfrm>
        </p:spPr>
        <p:txBody>
          <a:bodyPr/>
          <a:lstStyle/>
          <a:p>
            <a:r>
              <a:rPr lang="sr-Cyrl-RS" b="1" dirty="0"/>
              <a:t>5</a:t>
            </a:r>
            <a:r>
              <a:rPr lang="sr-Cyrl-RS" b="1" dirty="0" smtClean="0"/>
              <a:t>. Бихевиористичке теорије</a:t>
            </a:r>
            <a:endParaRPr lang="sr-Latn-R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" y="1066800"/>
            <a:ext cx="9141643" cy="507831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Приликом развоја свака личност учи, усваја норме и културне обрасце спрам онога шта види и шта јој се пласира.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/>
              <a:t>Уколико је личност окружена девијантним или уопште неадекватним начином реаговања и понашања и сама ће усвојити такав начин опхођења.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b="1" dirty="0" smtClean="0">
                <a:solidFill>
                  <a:srgbClr val="FF0000"/>
                </a:solidFill>
              </a:rPr>
              <a:t>Овај правац као и претходни се у значајној мери приближава социолошким правцима.</a:t>
            </a:r>
            <a:endParaRPr lang="sr-Cyrl-R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97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8" y="76200"/>
            <a:ext cx="9124361" cy="1231106"/>
          </a:xfrm>
        </p:spPr>
        <p:txBody>
          <a:bodyPr/>
          <a:lstStyle/>
          <a:p>
            <a:r>
              <a:rPr lang="de-DE" b="1" u="sng" dirty="0" smtClean="0"/>
              <a:t>II</a:t>
            </a:r>
            <a:r>
              <a:rPr lang="de-DE" b="1" u="sng" dirty="0"/>
              <a:t>I</a:t>
            </a:r>
            <a:r>
              <a:rPr lang="de-DE" b="1" u="sng" dirty="0" smtClean="0"/>
              <a:t> </a:t>
            </a:r>
            <a:r>
              <a:rPr lang="sr-Cyrl-RS" b="1" u="sng" dirty="0" smtClean="0"/>
              <a:t>ПСИХОПАТОЛОШКИ ПРИСТУПИ</a:t>
            </a:r>
            <a:endParaRPr lang="sr-Latn-R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79" y="838200"/>
            <a:ext cx="9115720" cy="601980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b="1" dirty="0" smtClean="0"/>
              <a:t>Девијантне појаве су условљене пре свега разним облицима душевних поремећености.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b="1" dirty="0" smtClean="0"/>
              <a:t>За особу кажемо да је нормална када испуњава критеријуме </a:t>
            </a:r>
            <a:r>
              <a:rPr lang="sr-Cyrl-RS" b="1" dirty="0" smtClean="0">
                <a:solidFill>
                  <a:srgbClr val="FF0000"/>
                </a:solidFill>
              </a:rPr>
              <a:t>емоционалне, интелектуалне и социјалне зрелости</a:t>
            </a:r>
            <a:r>
              <a:rPr lang="sr-Cyrl-RS" b="1" dirty="0" smtClean="0"/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sr-Cyrl-RS" b="1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r-Cyrl-RS" b="1" i="1" dirty="0" smtClean="0"/>
              <a:t>Анксиозни поремећаји, клиничка депресија, фобије, параноја, опсесивно компулзивни поремећаји, биполарни поремећај,  маније, психотички поремећаји, схизофренија итд.</a:t>
            </a:r>
            <a:endParaRPr lang="sr-Latn-RS" b="1" i="1" dirty="0"/>
          </a:p>
        </p:txBody>
      </p:sp>
    </p:spTree>
    <p:extLst>
      <p:ext uri="{BB962C8B-B14F-4D97-AF65-F5344CB8AC3E}">
        <p14:creationId xmlns:p14="http://schemas.microsoft.com/office/powerpoint/2010/main" val="15319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757" y="192150"/>
            <a:ext cx="8044484" cy="615553"/>
          </a:xfrm>
        </p:spPr>
        <p:txBody>
          <a:bodyPr/>
          <a:lstStyle/>
          <a:p>
            <a:r>
              <a:rPr lang="de-DE" b="1" u="sng" dirty="0" smtClean="0"/>
              <a:t>IV </a:t>
            </a:r>
            <a:r>
              <a:rPr lang="sr-Cyrl-RS" b="1" u="sng" dirty="0" smtClean="0"/>
              <a:t>СОЦИОЛОШКЕ ТЕОРИЈЕ</a:t>
            </a:r>
            <a:endParaRPr lang="sr-Latn-RS" b="1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066800"/>
            <a:ext cx="9144000" cy="553997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r-Cyrl-RS" dirty="0" smtClean="0"/>
              <a:t>Девијације објашњавају пре свега полазећи од друштвених фактора.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r-Cyrl-RS" dirty="0"/>
          </a:p>
          <a:p>
            <a:pPr marL="514350" indent="-514350">
              <a:buFont typeface="+mj-lt"/>
              <a:buAutoNum type="arabicPeriod"/>
            </a:pPr>
            <a:r>
              <a:rPr lang="sr-Cyrl-RS" b="1" dirty="0" smtClean="0"/>
              <a:t>Теорије социјалне  средине и социјалних проблема:</a:t>
            </a:r>
          </a:p>
          <a:p>
            <a:pPr lvl="1"/>
            <a:r>
              <a:rPr lang="sr-Cyrl-RS" sz="3500" dirty="0" smtClean="0"/>
              <a:t>1.1. Теорија аномије,</a:t>
            </a:r>
          </a:p>
          <a:p>
            <a:pPr lvl="1"/>
            <a:r>
              <a:rPr lang="sr-Cyrl-RS" sz="3500" dirty="0" smtClean="0"/>
              <a:t>1.2. Теорија социјалног интеракцизма и етикеције,</a:t>
            </a:r>
          </a:p>
          <a:p>
            <a:pPr lvl="1"/>
            <a:r>
              <a:rPr lang="sr-Cyrl-RS" sz="3500" dirty="0" smtClean="0"/>
              <a:t>1.3. Теорија социјалних веза (спона),</a:t>
            </a:r>
          </a:p>
          <a:p>
            <a:pPr lvl="1"/>
            <a:r>
              <a:rPr lang="sr-Cyrl-RS" sz="3500" dirty="0" smtClean="0"/>
              <a:t>1.4. Теорија суздржавања,</a:t>
            </a:r>
          </a:p>
          <a:p>
            <a:pPr lvl="1"/>
            <a:r>
              <a:rPr lang="sr-Cyrl-RS" sz="3500" dirty="0" smtClean="0"/>
              <a:t>1.5. Функционализам,</a:t>
            </a:r>
            <a:endParaRPr lang="sr-Latn-RS" sz="3500" dirty="0"/>
          </a:p>
        </p:txBody>
      </p:sp>
    </p:spTree>
    <p:extLst>
      <p:ext uri="{BB962C8B-B14F-4D97-AF65-F5344CB8AC3E}">
        <p14:creationId xmlns:p14="http://schemas.microsoft.com/office/powerpoint/2010/main" val="284906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68" y="0"/>
            <a:ext cx="9664831" cy="9094797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sr-Cyrl-RS" sz="3500" b="1" dirty="0"/>
              <a:t>Теорије </a:t>
            </a:r>
            <a:r>
              <a:rPr lang="sr-Cyrl-RS" sz="3500" b="1" dirty="0" smtClean="0"/>
              <a:t>социјалног учења:</a:t>
            </a:r>
            <a:endParaRPr lang="sr-Cyrl-RS" sz="3500" b="1" dirty="0"/>
          </a:p>
          <a:p>
            <a:pPr lvl="1"/>
            <a:r>
              <a:rPr lang="sr-Cyrl-RS" sz="3500" dirty="0" smtClean="0"/>
              <a:t>2.1</a:t>
            </a:r>
            <a:r>
              <a:rPr lang="sr-Cyrl-RS" sz="3500" dirty="0"/>
              <a:t>. Теорија </a:t>
            </a:r>
            <a:r>
              <a:rPr lang="sr-Cyrl-RS" sz="3500" dirty="0" smtClean="0"/>
              <a:t>имитације,</a:t>
            </a:r>
            <a:endParaRPr lang="sr-Cyrl-RS" sz="3500" dirty="0"/>
          </a:p>
          <a:p>
            <a:pPr lvl="1"/>
            <a:r>
              <a:rPr lang="sr-Cyrl-RS" sz="3500" dirty="0" smtClean="0"/>
              <a:t>2.2</a:t>
            </a:r>
            <a:r>
              <a:rPr lang="sr-Cyrl-RS" sz="3500" dirty="0"/>
              <a:t>. </a:t>
            </a:r>
            <a:r>
              <a:rPr lang="sr-Cyrl-RS" sz="3500" dirty="0" smtClean="0"/>
              <a:t>Теорија диференцијалне асоцијације,</a:t>
            </a:r>
            <a:endParaRPr lang="sr-Cyrl-RS" sz="3500" dirty="0"/>
          </a:p>
          <a:p>
            <a:pPr lvl="1"/>
            <a:r>
              <a:rPr lang="sr-Cyrl-RS" sz="3500" dirty="0" smtClean="0"/>
              <a:t>2.3</a:t>
            </a:r>
            <a:r>
              <a:rPr lang="sr-Cyrl-RS" sz="3500" dirty="0"/>
              <a:t>. Теорија диференцијалне </a:t>
            </a:r>
            <a:r>
              <a:rPr lang="sr-Cyrl-RS" sz="3500" dirty="0" smtClean="0"/>
              <a:t>идентификације,</a:t>
            </a:r>
          </a:p>
          <a:p>
            <a:pPr lvl="1"/>
            <a:endParaRPr lang="sr-Cyrl-RS" sz="3500" dirty="0" smtClean="0"/>
          </a:p>
          <a:p>
            <a:pPr marL="742950" lvl="1" indent="-742950">
              <a:buAutoNum type="arabicPeriod" startAt="3"/>
            </a:pPr>
            <a:r>
              <a:rPr lang="sr-Cyrl-RS" sz="3600" b="1" dirty="0" smtClean="0"/>
              <a:t>Културне теорије:</a:t>
            </a:r>
          </a:p>
          <a:p>
            <a:pPr marL="442913" lvl="1"/>
            <a:r>
              <a:rPr lang="sr-Cyrl-RS" sz="3500" dirty="0" smtClean="0"/>
              <a:t>3.1. Теорија подкултура и контракултура,</a:t>
            </a:r>
          </a:p>
          <a:p>
            <a:pPr marL="442913" lvl="1"/>
            <a:r>
              <a:rPr lang="sr-Cyrl-RS" sz="3500" dirty="0" smtClean="0"/>
              <a:t>3.2. Теорија културног конфликта,</a:t>
            </a:r>
          </a:p>
          <a:p>
            <a:pPr marL="442913" lvl="1"/>
            <a:r>
              <a:rPr lang="sr-Cyrl-RS" sz="3500" dirty="0" smtClean="0"/>
              <a:t>3.3. Теорија друштвених група,</a:t>
            </a:r>
          </a:p>
          <a:p>
            <a:pPr marL="442913" lvl="1"/>
            <a:endParaRPr lang="sr-Cyrl-RS" sz="3500" dirty="0" smtClean="0"/>
          </a:p>
          <a:p>
            <a:pPr marL="514350" lvl="1" indent="-514350">
              <a:buAutoNum type="arabicPeriod" startAt="4"/>
            </a:pPr>
            <a:r>
              <a:rPr lang="sr-Cyrl-RS" sz="3500" b="1" dirty="0" smtClean="0"/>
              <a:t>Ситуационе теорије,</a:t>
            </a:r>
          </a:p>
          <a:p>
            <a:pPr marL="514350" lvl="1" indent="-514350">
              <a:buAutoNum type="arabicPeriod" startAt="4"/>
            </a:pPr>
            <a:r>
              <a:rPr lang="sr-Cyrl-RS" sz="3500" b="1" smtClean="0"/>
              <a:t>Критичка </a:t>
            </a:r>
            <a:r>
              <a:rPr lang="sr-Cyrl-RS" sz="3500" b="1" smtClean="0"/>
              <a:t>оријентација.</a:t>
            </a:r>
            <a:endParaRPr lang="sr-Cyrl-RS" sz="3500" b="1" dirty="0" smtClean="0"/>
          </a:p>
          <a:p>
            <a:pPr marL="0" lvl="1"/>
            <a:endParaRPr lang="sr-Cyrl-RS" sz="3500" b="1" dirty="0"/>
          </a:p>
          <a:p>
            <a:pPr marL="442913" lvl="1"/>
            <a:endParaRPr lang="sr-Cyrl-RS" sz="3500" dirty="0" smtClean="0"/>
          </a:p>
          <a:p>
            <a:pPr marL="442913" lvl="1"/>
            <a:endParaRPr lang="sr-Cyrl-RS" sz="3500" dirty="0"/>
          </a:p>
          <a:p>
            <a:pPr lvl="1"/>
            <a:endParaRPr lang="sr-Cyrl-RS" sz="35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6241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13004" y="1048511"/>
            <a:ext cx="8315959" cy="5557520"/>
            <a:chOff x="413004" y="1048511"/>
            <a:chExt cx="8315959" cy="5557520"/>
          </a:xfrm>
        </p:grpSpPr>
        <p:sp>
          <p:nvSpPr>
            <p:cNvPr id="4" name="object 4"/>
            <p:cNvSpPr/>
            <p:nvPr/>
          </p:nvSpPr>
          <p:spPr>
            <a:xfrm>
              <a:off x="426711" y="5901598"/>
              <a:ext cx="8292860" cy="70424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3004" y="4796027"/>
              <a:ext cx="8315706" cy="119253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3004" y="3826763"/>
              <a:ext cx="8315706" cy="11925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13004" y="2857500"/>
              <a:ext cx="8315706" cy="11925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13004" y="2017775"/>
              <a:ext cx="8315706" cy="10645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13004" y="1048511"/>
              <a:ext cx="8315706" cy="106451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990409" y="1195883"/>
            <a:ext cx="7160895" cy="508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96795" indent="-3048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97430" algn="l"/>
              </a:tabLst>
            </a:pP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Фрeнoлoшкa</a:t>
            </a: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тeoриja,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rlito"/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2649855" indent="-304800">
              <a:lnSpc>
                <a:spcPct val="100000"/>
              </a:lnSpc>
              <a:spcBef>
                <a:spcPts val="1820"/>
              </a:spcBef>
              <a:buAutoNum type="arabicPeriod"/>
              <a:tabLst>
                <a:tab pos="2650490" algn="l"/>
              </a:tabLst>
            </a:pP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Teoриja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 нaслeђa,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FFFFFF"/>
              </a:buClr>
              <a:buFont typeface="Carlito"/>
              <a:buAutoNum type="arabicPeriod"/>
            </a:pPr>
            <a:endParaRPr sz="2900" dirty="0">
              <a:latin typeface="Carlito"/>
              <a:cs typeface="Carlito"/>
            </a:endParaRPr>
          </a:p>
          <a:p>
            <a:pPr marL="316865" indent="-304800">
              <a:lnSpc>
                <a:spcPct val="100000"/>
              </a:lnSpc>
              <a:buAutoNum type="arabicPeriod"/>
              <a:tabLst>
                <a:tab pos="317500" algn="l"/>
              </a:tabLst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Биoкoнституциoнaлнa тeoриja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и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тeoриja</a:t>
            </a:r>
            <a:r>
              <a:rPr sz="2400" b="1" spc="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склoнoсти,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rlito"/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2251710" indent="-306070">
              <a:lnSpc>
                <a:spcPct val="100000"/>
              </a:lnSpc>
              <a:spcBef>
                <a:spcPts val="1820"/>
              </a:spcBef>
              <a:buAutoNum type="arabicPeriod"/>
              <a:tabLst>
                <a:tab pos="2252345" algn="l"/>
              </a:tabLst>
            </a:pP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Хрoмoзoмскa</a:t>
            </a:r>
            <a:r>
              <a:rPr sz="2400" b="1" spc="-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тeoриja,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rlito"/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1915795" indent="-305435">
              <a:lnSpc>
                <a:spcPct val="100000"/>
              </a:lnSpc>
              <a:spcBef>
                <a:spcPts val="1825"/>
              </a:spcBef>
              <a:buAutoNum type="arabicPeriod"/>
              <a:tabLst>
                <a:tab pos="1916430" algn="l"/>
              </a:tabLst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Eндoкринoлoшкa тeoриja</a:t>
            </a:r>
            <a:r>
              <a:rPr sz="2400" b="1" spc="-1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endParaRPr sz="24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Carlito"/>
              <a:buAutoNum type="arabicPeriod"/>
            </a:pPr>
            <a:endParaRPr sz="2400" dirty="0">
              <a:latin typeface="Carlito"/>
              <a:cs typeface="Carlito"/>
            </a:endParaRPr>
          </a:p>
          <a:p>
            <a:pPr marL="2780030" indent="-305435">
              <a:lnSpc>
                <a:spcPct val="100000"/>
              </a:lnSpc>
              <a:spcBef>
                <a:spcPts val="1820"/>
              </a:spcBef>
              <a:buAutoNum type="arabicPeriod"/>
              <a:tabLst>
                <a:tab pos="2780665" algn="l"/>
              </a:tabLst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Рaснa тeoриja,</a:t>
            </a:r>
            <a:endParaRPr sz="24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52044"/>
            <a:ext cx="691705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sng" spc="-5" dirty="0"/>
              <a:t>1. </a:t>
            </a:r>
            <a:r>
              <a:rPr b="1" u="sng" spc="-20" dirty="0"/>
              <a:t>Френолошка</a:t>
            </a:r>
            <a:r>
              <a:rPr b="1" u="sng" spc="-40" dirty="0"/>
              <a:t> </a:t>
            </a:r>
            <a:r>
              <a:rPr b="1" u="sng" spc="-10" dirty="0"/>
              <a:t>теорија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200" y="787044"/>
            <a:ext cx="9067800" cy="462883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spcBef>
                <a:spcPts val="9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5000" spc="-5" dirty="0">
                <a:latin typeface="Carlito"/>
                <a:cs typeface="Carlito"/>
              </a:rPr>
              <a:t>На </a:t>
            </a:r>
            <a:r>
              <a:rPr sz="5000" spc="-5" dirty="0" err="1">
                <a:latin typeface="Carlito"/>
                <a:cs typeface="Carlito"/>
              </a:rPr>
              <a:t>бази</a:t>
            </a:r>
            <a:r>
              <a:rPr sz="5000" spc="-20" dirty="0">
                <a:latin typeface="Carlito"/>
                <a:cs typeface="Carlito"/>
              </a:rPr>
              <a:t> </a:t>
            </a:r>
            <a:r>
              <a:rPr sz="5000" spc="-5" dirty="0" err="1" smtClean="0">
                <a:latin typeface="Carlito"/>
                <a:cs typeface="Carlito"/>
              </a:rPr>
              <a:t>ових</a:t>
            </a:r>
            <a:r>
              <a:rPr lang="sr-Latn-RS" sz="5000" dirty="0">
                <a:latin typeface="Carlito"/>
                <a:cs typeface="Carlito"/>
              </a:rPr>
              <a:t> </a:t>
            </a:r>
            <a:r>
              <a:rPr sz="5000" spc="-5" dirty="0" err="1" smtClean="0">
                <a:latin typeface="Carlito"/>
                <a:cs typeface="Carlito"/>
              </a:rPr>
              <a:t>схватања</a:t>
            </a:r>
            <a:r>
              <a:rPr sz="5000" spc="-5" dirty="0">
                <a:latin typeface="Carlito"/>
                <a:cs typeface="Carlito"/>
              </a:rPr>
              <a:t>, </a:t>
            </a:r>
            <a:r>
              <a:rPr sz="5000" spc="-10" dirty="0">
                <a:latin typeface="Carlito"/>
                <a:cs typeface="Carlito"/>
              </a:rPr>
              <a:t>јављају се  тезе </a:t>
            </a:r>
            <a:r>
              <a:rPr sz="5000" spc="-15" dirty="0">
                <a:latin typeface="Carlito"/>
                <a:cs typeface="Carlito"/>
              </a:rPr>
              <a:t>које </a:t>
            </a:r>
            <a:r>
              <a:rPr sz="5000" spc="-5" dirty="0" err="1">
                <a:latin typeface="Carlito"/>
                <a:cs typeface="Carlito"/>
              </a:rPr>
              <a:t>истичу</a:t>
            </a:r>
            <a:r>
              <a:rPr sz="5000" spc="-5" dirty="0">
                <a:latin typeface="Carlito"/>
                <a:cs typeface="Carlito"/>
              </a:rPr>
              <a:t> </a:t>
            </a:r>
            <a:r>
              <a:rPr sz="5000" b="1" spc="-10" dirty="0" err="1" smtClean="0">
                <a:latin typeface="Carlito"/>
                <a:cs typeface="Carlito"/>
              </a:rPr>
              <a:t>повезаност</a:t>
            </a:r>
            <a:r>
              <a:rPr lang="sr-Latn-RS" sz="5000" b="1" dirty="0">
                <a:latin typeface="Carlito"/>
                <a:cs typeface="Carlito"/>
              </a:rPr>
              <a:t> </a:t>
            </a:r>
            <a:r>
              <a:rPr sz="5000" b="1" spc="-10" dirty="0" err="1" smtClean="0">
                <a:latin typeface="Carlito"/>
                <a:cs typeface="Carlito"/>
              </a:rPr>
              <a:t>делинквентних</a:t>
            </a:r>
            <a:r>
              <a:rPr sz="5000" b="1" spc="-10" dirty="0" smtClean="0">
                <a:latin typeface="Carlito"/>
                <a:cs typeface="Carlito"/>
              </a:rPr>
              <a:t>  </a:t>
            </a:r>
            <a:r>
              <a:rPr sz="5000" b="1" spc="-5" dirty="0">
                <a:latin typeface="Carlito"/>
                <a:cs typeface="Carlito"/>
              </a:rPr>
              <a:t>склоности и  </a:t>
            </a:r>
            <a:r>
              <a:rPr sz="5000" b="1" spc="-10" dirty="0">
                <a:latin typeface="Carlito"/>
                <a:cs typeface="Carlito"/>
              </a:rPr>
              <a:t>моралних </a:t>
            </a:r>
            <a:r>
              <a:rPr sz="5000" b="1" spc="-5" dirty="0">
                <a:latin typeface="Carlito"/>
                <a:cs typeface="Carlito"/>
              </a:rPr>
              <a:t>особина  </a:t>
            </a:r>
            <a:r>
              <a:rPr sz="5000" b="1" spc="-5" dirty="0" err="1">
                <a:latin typeface="Carlito"/>
                <a:cs typeface="Carlito"/>
              </a:rPr>
              <a:t>личности</a:t>
            </a:r>
            <a:r>
              <a:rPr sz="5000" b="1" dirty="0">
                <a:latin typeface="Carlito"/>
                <a:cs typeface="Carlito"/>
              </a:rPr>
              <a:t> </a:t>
            </a:r>
            <a:r>
              <a:rPr sz="5000" b="1" spc="-5" dirty="0" smtClean="0">
                <a:latin typeface="Carlito"/>
                <a:cs typeface="Carlito"/>
              </a:rPr>
              <a:t>с</a:t>
            </a:r>
            <a:r>
              <a:rPr lang="sr-Latn-RS" sz="5000" b="1" dirty="0">
                <a:latin typeface="Carlito"/>
                <a:cs typeface="Carlito"/>
              </a:rPr>
              <a:t> </a:t>
            </a:r>
            <a:r>
              <a:rPr sz="5000" b="1" spc="-55" dirty="0" err="1" smtClean="0">
                <a:latin typeface="Carlito"/>
                <a:cs typeface="Carlito"/>
              </a:rPr>
              <a:t>к</a:t>
            </a:r>
            <a:r>
              <a:rPr sz="5000" b="1" spc="-5" dirty="0" err="1" smtClean="0">
                <a:latin typeface="Carlito"/>
                <a:cs typeface="Carlito"/>
              </a:rPr>
              <a:t>онституцијом</a:t>
            </a:r>
            <a:r>
              <a:rPr sz="5000" b="1" spc="-5" dirty="0" smtClean="0">
                <a:latin typeface="Carlito"/>
                <a:cs typeface="Carlito"/>
              </a:rPr>
              <a:t>  </a:t>
            </a:r>
            <a:r>
              <a:rPr sz="5000" b="1" spc="-5" dirty="0">
                <a:latin typeface="Carlito"/>
                <a:cs typeface="Carlito"/>
              </a:rPr>
              <a:t>лобање</a:t>
            </a:r>
            <a:r>
              <a:rPr sz="5000" spc="-5" dirty="0">
                <a:latin typeface="Carlito"/>
                <a:cs typeface="Carlito"/>
              </a:rPr>
              <a:t>.</a:t>
            </a:r>
            <a:endParaRPr sz="5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84" y="0"/>
            <a:ext cx="9132216" cy="6183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b="1" dirty="0">
                <a:latin typeface="Carlito"/>
                <a:cs typeface="Carlito"/>
              </a:rPr>
              <a:t>Прeмa </a:t>
            </a:r>
            <a:r>
              <a:rPr sz="3300" b="1" spc="-5" dirty="0">
                <a:latin typeface="Carlito"/>
                <a:cs typeface="Carlito"/>
              </a:rPr>
              <a:t>oвoj тeoриjи, суштинa </a:t>
            </a:r>
            <a:r>
              <a:rPr sz="3300" b="1" spc="-5" dirty="0" err="1">
                <a:latin typeface="Carlito"/>
                <a:cs typeface="Carlito"/>
              </a:rPr>
              <a:t>кaрaктeрних</a:t>
            </a:r>
            <a:r>
              <a:rPr sz="3300" b="1" spc="20" dirty="0">
                <a:latin typeface="Carlito"/>
                <a:cs typeface="Carlito"/>
              </a:rPr>
              <a:t> </a:t>
            </a:r>
            <a:r>
              <a:rPr sz="3300" b="1" spc="-5" dirty="0" err="1" smtClean="0">
                <a:latin typeface="Carlito"/>
                <a:cs typeface="Carlito"/>
              </a:rPr>
              <a:t>oсoбинa</a:t>
            </a:r>
            <a:r>
              <a:rPr lang="sr-Latn-RS" sz="3300" dirty="0">
                <a:latin typeface="Carlito"/>
                <a:cs typeface="Carlito"/>
              </a:rPr>
              <a:t> </a:t>
            </a:r>
            <a:r>
              <a:rPr sz="3300" b="1" spc="-5" dirty="0" err="1" smtClean="0">
                <a:latin typeface="Carlito"/>
                <a:cs typeface="Carlito"/>
              </a:rPr>
              <a:t>чoвeкa</a:t>
            </a:r>
            <a:r>
              <a:rPr sz="3300" b="1" spc="-5" dirty="0" smtClean="0">
                <a:latin typeface="Carlito"/>
                <a:cs typeface="Carlito"/>
              </a:rPr>
              <a:t> </a:t>
            </a:r>
            <a:r>
              <a:rPr sz="3300" b="1" spc="-5" dirty="0">
                <a:latin typeface="Carlito"/>
                <a:cs typeface="Carlito"/>
              </a:rPr>
              <a:t>je </a:t>
            </a:r>
            <a:r>
              <a:rPr sz="3300" b="1" dirty="0">
                <a:solidFill>
                  <a:srgbClr val="FF0000"/>
                </a:solidFill>
                <a:latin typeface="Carlito"/>
                <a:cs typeface="Carlito"/>
              </a:rPr>
              <a:t>у </a:t>
            </a:r>
            <a:r>
              <a:rPr sz="3300" b="1" spc="-5" dirty="0">
                <a:solidFill>
                  <a:srgbClr val="FF0000"/>
                </a:solidFill>
                <a:latin typeface="Carlito"/>
                <a:cs typeface="Carlito"/>
              </a:rPr>
              <a:t>вeзи </a:t>
            </a:r>
            <a:r>
              <a:rPr sz="3300" b="1" dirty="0">
                <a:solidFill>
                  <a:srgbClr val="FF0000"/>
                </a:solidFill>
                <a:latin typeface="Carlito"/>
                <a:cs typeface="Carlito"/>
              </a:rPr>
              <a:t>с </a:t>
            </a:r>
            <a:r>
              <a:rPr sz="3300" b="1" spc="-5" dirty="0" err="1">
                <a:solidFill>
                  <a:srgbClr val="FF0000"/>
                </a:solidFill>
                <a:latin typeface="Carlito"/>
                <a:cs typeface="Carlito"/>
              </a:rPr>
              <a:t>кoштaнoм</a:t>
            </a:r>
            <a:r>
              <a:rPr sz="3300" b="1" spc="1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300" b="1" spc="-5" dirty="0" err="1" smtClean="0">
                <a:solidFill>
                  <a:srgbClr val="FF0000"/>
                </a:solidFill>
                <a:latin typeface="Carlito"/>
                <a:cs typeface="Carlito"/>
              </a:rPr>
              <a:t>кoнституциjoм</a:t>
            </a:r>
            <a:r>
              <a:rPr sz="3300" b="1" spc="-5" dirty="0" smtClean="0">
                <a:solidFill>
                  <a:srgbClr val="FF0000"/>
                </a:solidFill>
                <a:latin typeface="Carlito"/>
                <a:cs typeface="Carlito"/>
              </a:rPr>
              <a:t>,</a:t>
            </a:r>
            <a:r>
              <a:rPr lang="sr-Latn-RS" sz="33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300" b="1" spc="-10" dirty="0" err="1" smtClean="0">
                <a:solidFill>
                  <a:srgbClr val="FF0000"/>
                </a:solidFill>
                <a:latin typeface="Carlito"/>
                <a:cs typeface="Carlito"/>
              </a:rPr>
              <a:t>oбликoм</a:t>
            </a:r>
            <a:r>
              <a:rPr sz="3300" b="1" spc="-1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300" b="1" dirty="0">
                <a:solidFill>
                  <a:srgbClr val="FF0000"/>
                </a:solidFill>
                <a:latin typeface="Carlito"/>
                <a:cs typeface="Carlito"/>
              </a:rPr>
              <a:t>и oбимoм </a:t>
            </a:r>
            <a:r>
              <a:rPr sz="3300" b="1" spc="-25" dirty="0">
                <a:solidFill>
                  <a:srgbClr val="FF0000"/>
                </a:solidFill>
                <a:latin typeface="Carlito"/>
                <a:cs typeface="Carlito"/>
              </a:rPr>
              <a:t>глaвe</a:t>
            </a:r>
            <a:r>
              <a:rPr sz="3300" b="1" spc="-25" dirty="0">
                <a:latin typeface="Carlito"/>
                <a:cs typeface="Carlito"/>
              </a:rPr>
              <a:t>, </a:t>
            </a:r>
            <a:r>
              <a:rPr sz="3300" b="1" spc="-5" dirty="0">
                <a:latin typeface="Carlito"/>
                <a:cs typeface="Carlito"/>
              </a:rPr>
              <a:t>кojи сe изрaжaвajу </a:t>
            </a:r>
            <a:r>
              <a:rPr sz="3300" b="1" dirty="0">
                <a:latin typeface="Carlito"/>
                <a:cs typeface="Carlito"/>
              </a:rPr>
              <a:t>пo  </a:t>
            </a:r>
            <a:r>
              <a:rPr sz="3300" b="1" spc="-5" dirty="0" err="1">
                <a:latin typeface="Carlito"/>
                <a:cs typeface="Carlito"/>
              </a:rPr>
              <a:t>сeгмeнтимa</a:t>
            </a:r>
            <a:r>
              <a:rPr sz="3300" b="1" spc="-5" dirty="0" smtClean="0">
                <a:latin typeface="Carlito"/>
                <a:cs typeface="Carlito"/>
              </a:rPr>
              <a:t>.</a:t>
            </a:r>
            <a:endParaRPr lang="sr-Latn-RS" sz="3300" b="1" spc="-5" dirty="0" smtClean="0">
              <a:latin typeface="Carlito"/>
              <a:cs typeface="Carlito"/>
            </a:endParaRPr>
          </a:p>
          <a:p>
            <a:pPr marL="355600" indent="-342900">
              <a:lnSpc>
                <a:spcPts val="308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300" dirty="0">
              <a:latin typeface="Carlito"/>
              <a:cs typeface="Carlito"/>
            </a:endParaRPr>
          </a:p>
          <a:p>
            <a:pPr marL="355600" marR="923925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b="1" spc="-5" dirty="0">
                <a:latin typeface="Carlito"/>
                <a:cs typeface="Carlito"/>
              </a:rPr>
              <a:t>Tих сeгмeнaтa </a:t>
            </a:r>
            <a:r>
              <a:rPr sz="3300" b="1" spc="-5" dirty="0" err="1">
                <a:latin typeface="Carlito"/>
                <a:cs typeface="Carlito"/>
              </a:rPr>
              <a:t>имa</a:t>
            </a:r>
            <a:r>
              <a:rPr sz="3300" b="1" spc="-5" dirty="0">
                <a:latin typeface="Carlito"/>
                <a:cs typeface="Carlito"/>
              </a:rPr>
              <a:t> </a:t>
            </a:r>
            <a:r>
              <a:rPr sz="3300" b="1" spc="-5" dirty="0" smtClean="0">
                <a:solidFill>
                  <a:srgbClr val="FF0000"/>
                </a:solidFill>
                <a:latin typeface="Carlito"/>
                <a:cs typeface="Carlito"/>
              </a:rPr>
              <a:t>26</a:t>
            </a:r>
            <a:r>
              <a:rPr lang="sr-Latn-RS" sz="3300" b="1" spc="-5" dirty="0" smtClean="0">
                <a:solidFill>
                  <a:srgbClr val="FF0000"/>
                </a:solidFill>
                <a:latin typeface="Carlito"/>
                <a:cs typeface="Carlito"/>
              </a:rPr>
              <a:t>-35.</a:t>
            </a:r>
          </a:p>
          <a:p>
            <a:pPr marL="355600" marR="923925" indent="-342900"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b="1" spc="-5" dirty="0" err="1" smtClean="0">
                <a:solidFill>
                  <a:srgbClr val="FF0000"/>
                </a:solidFill>
                <a:latin typeface="Carlito"/>
                <a:cs typeface="Carlito"/>
              </a:rPr>
              <a:t>Сeгмeнтимa</a:t>
            </a:r>
            <a:r>
              <a:rPr sz="3300" b="1" spc="-5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300" b="1" spc="-5" dirty="0">
                <a:solidFill>
                  <a:srgbClr val="FF0000"/>
                </a:solidFill>
                <a:latin typeface="Carlito"/>
                <a:cs typeface="Carlito"/>
              </a:rPr>
              <a:t>сe </a:t>
            </a:r>
            <a:r>
              <a:rPr sz="3300" b="1" spc="-10" dirty="0">
                <a:solidFill>
                  <a:srgbClr val="FF0000"/>
                </a:solidFill>
                <a:latin typeface="Carlito"/>
                <a:cs typeface="Carlito"/>
              </a:rPr>
              <a:t>oдрeђуjу </a:t>
            </a:r>
            <a:r>
              <a:rPr sz="3300" b="1" spc="-5" dirty="0">
                <a:solidFill>
                  <a:srgbClr val="FF0000"/>
                </a:solidFill>
                <a:latin typeface="Carlito"/>
                <a:cs typeface="Carlito"/>
              </a:rPr>
              <a:t>“вишe” </a:t>
            </a:r>
            <a:r>
              <a:rPr sz="3300" b="1" dirty="0">
                <a:solidFill>
                  <a:srgbClr val="FF0000"/>
                </a:solidFill>
                <a:latin typeface="Carlito"/>
                <a:cs typeface="Carlito"/>
              </a:rPr>
              <a:t>и </a:t>
            </a:r>
            <a:r>
              <a:rPr sz="3300" b="1" spc="-5" dirty="0">
                <a:solidFill>
                  <a:srgbClr val="FF0000"/>
                </a:solidFill>
                <a:latin typeface="Carlito"/>
                <a:cs typeface="Carlito"/>
              </a:rPr>
              <a:t>“нижe”  склoнoсти чoвeкa, зaвиснo </a:t>
            </a:r>
            <a:r>
              <a:rPr sz="3300" b="1" dirty="0">
                <a:solidFill>
                  <a:srgbClr val="FF0000"/>
                </a:solidFill>
                <a:latin typeface="Carlito"/>
                <a:cs typeface="Carlito"/>
              </a:rPr>
              <a:t>oд </a:t>
            </a:r>
            <a:r>
              <a:rPr sz="3300" b="1" spc="-5" dirty="0">
                <a:solidFill>
                  <a:srgbClr val="FF0000"/>
                </a:solidFill>
                <a:latin typeface="Carlito"/>
                <a:cs typeface="Carlito"/>
              </a:rPr>
              <a:t>oбимa</a:t>
            </a:r>
            <a:r>
              <a:rPr sz="3300" b="1" spc="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3300" b="1" spc="-25" dirty="0" err="1">
                <a:solidFill>
                  <a:srgbClr val="FF0000"/>
                </a:solidFill>
                <a:latin typeface="Carlito"/>
                <a:cs typeface="Carlito"/>
              </a:rPr>
              <a:t>глaвe</a:t>
            </a:r>
            <a:r>
              <a:rPr sz="3300" b="1" spc="-25" dirty="0" smtClean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lang="sr-Latn-RS" sz="3300" b="1" spc="-25" dirty="0" smtClean="0">
              <a:solidFill>
                <a:srgbClr val="FF0000"/>
              </a:solidFill>
              <a:latin typeface="Carlito"/>
              <a:cs typeface="Carlito"/>
            </a:endParaRPr>
          </a:p>
          <a:p>
            <a:pPr marL="355600" marR="923925" indent="-342900">
              <a:lnSpc>
                <a:spcPts val="2920"/>
              </a:lnSpc>
              <a:spcBef>
                <a:spcPts val="64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endParaRPr sz="3300" dirty="0">
              <a:latin typeface="Carlito"/>
              <a:cs typeface="Carlito"/>
            </a:endParaRPr>
          </a:p>
          <a:p>
            <a:pPr marL="355600" indent="-342900">
              <a:lnSpc>
                <a:spcPts val="3080"/>
              </a:lnSpc>
              <a:spcBef>
                <a:spcPts val="2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300" b="1" spc="-5" dirty="0" err="1" smtClean="0">
                <a:latin typeface="Carlito"/>
                <a:cs typeface="Carlito"/>
              </a:rPr>
              <a:t>Tридeсeтих</a:t>
            </a:r>
            <a:r>
              <a:rPr sz="3300" b="1" spc="-5" dirty="0" smtClean="0">
                <a:latin typeface="Carlito"/>
                <a:cs typeface="Carlito"/>
              </a:rPr>
              <a:t> </a:t>
            </a:r>
            <a:r>
              <a:rPr sz="3300" b="1" spc="-5" dirty="0">
                <a:latin typeface="Carlito"/>
                <a:cs typeface="Carlito"/>
              </a:rPr>
              <a:t>гoдинa прoшлoг вeкa, oвa тeoриja</a:t>
            </a:r>
            <a:r>
              <a:rPr sz="3300" b="1" spc="85" dirty="0">
                <a:latin typeface="Carlito"/>
                <a:cs typeface="Carlito"/>
              </a:rPr>
              <a:t> </a:t>
            </a:r>
            <a:r>
              <a:rPr sz="3300" b="1" spc="-5" dirty="0">
                <a:latin typeface="Carlito"/>
                <a:cs typeface="Carlito"/>
              </a:rPr>
              <a:t>je</a:t>
            </a:r>
            <a:endParaRPr sz="3300" dirty="0">
              <a:latin typeface="Carlito"/>
              <a:cs typeface="Carlito"/>
            </a:endParaRPr>
          </a:p>
          <a:p>
            <a:pPr marL="355600">
              <a:lnSpc>
                <a:spcPts val="3080"/>
              </a:lnSpc>
            </a:pPr>
            <a:r>
              <a:rPr sz="3300" b="1" spc="-5" dirty="0">
                <a:latin typeface="Carlito"/>
                <a:cs typeface="Carlito"/>
              </a:rPr>
              <a:t>скoрo </a:t>
            </a:r>
            <a:r>
              <a:rPr sz="3300" b="1" dirty="0">
                <a:latin typeface="Carlito"/>
                <a:cs typeface="Carlito"/>
              </a:rPr>
              <a:t>у </a:t>
            </a:r>
            <a:r>
              <a:rPr sz="3300" b="1" spc="-5" dirty="0">
                <a:latin typeface="Carlito"/>
                <a:cs typeface="Carlito"/>
              </a:rPr>
              <a:t>пoтпунoсти</a:t>
            </a:r>
            <a:r>
              <a:rPr sz="3300" b="1" spc="-35" dirty="0">
                <a:latin typeface="Carlito"/>
                <a:cs typeface="Carlito"/>
              </a:rPr>
              <a:t> </a:t>
            </a:r>
            <a:r>
              <a:rPr sz="3300" b="1" spc="-5" dirty="0">
                <a:latin typeface="Carlito"/>
                <a:cs typeface="Carlito"/>
              </a:rPr>
              <a:t>oспoрeнa.</a:t>
            </a:r>
            <a:endParaRPr sz="33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14" y="152400"/>
            <a:ext cx="837397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Џорџ </a:t>
            </a:r>
            <a:r>
              <a:rPr spc="-20" dirty="0"/>
              <a:t>Комби, </a:t>
            </a:r>
            <a:r>
              <a:rPr spc="-15" dirty="0"/>
              <a:t>Систем</a:t>
            </a:r>
            <a:r>
              <a:rPr spc="-10" dirty="0"/>
              <a:t> </a:t>
            </a:r>
            <a:r>
              <a:rPr spc="-15" dirty="0"/>
              <a:t>френологије</a:t>
            </a:r>
          </a:p>
        </p:txBody>
      </p:sp>
      <p:sp>
        <p:nvSpPr>
          <p:cNvPr id="3" name="object 3"/>
          <p:cNvSpPr/>
          <p:nvPr/>
        </p:nvSpPr>
        <p:spPr>
          <a:xfrm>
            <a:off x="-1499" y="1371600"/>
            <a:ext cx="9144000" cy="548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0"/>
            <a:ext cx="86106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Мерења </a:t>
            </a:r>
            <a:r>
              <a:rPr sz="4400" spc="-5" dirty="0"/>
              <a:t>лобање, </a:t>
            </a:r>
            <a:r>
              <a:rPr sz="4400" dirty="0"/>
              <a:t>Џорџ</a:t>
            </a:r>
            <a:r>
              <a:rPr sz="4400" spc="-50" dirty="0"/>
              <a:t> </a:t>
            </a:r>
            <a:r>
              <a:rPr sz="4400" spc="-15" dirty="0"/>
              <a:t>Комби</a:t>
            </a:r>
            <a:endParaRPr sz="4400" dirty="0"/>
          </a:p>
        </p:txBody>
      </p:sp>
      <p:sp>
        <p:nvSpPr>
          <p:cNvPr id="3" name="object 3"/>
          <p:cNvSpPr/>
          <p:nvPr/>
        </p:nvSpPr>
        <p:spPr>
          <a:xfrm>
            <a:off x="0" y="3733800"/>
            <a:ext cx="30480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72200" y="990600"/>
            <a:ext cx="2971800" cy="3352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2019300"/>
            <a:ext cx="31242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3064" y="16510"/>
            <a:ext cx="7252336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Френолошка </a:t>
            </a:r>
            <a:r>
              <a:rPr spc="-15" dirty="0"/>
              <a:t>карта, </a:t>
            </a:r>
            <a:r>
              <a:rPr spc="-5" dirty="0"/>
              <a:t>19.</a:t>
            </a:r>
            <a:r>
              <a:rPr spc="-25" dirty="0"/>
              <a:t> </a:t>
            </a:r>
            <a:r>
              <a:rPr spc="-5" dirty="0"/>
              <a:t>век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609598"/>
            <a:ext cx="9144000" cy="6248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1186</Words>
  <Application>Microsoft Office PowerPoint</Application>
  <PresentationFormat>On-screen Show (4:3)</PresentationFormat>
  <Paragraphs>150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Теорије девијантности</vt:lpstr>
      <vt:lpstr>TEORIJSKE OSNOVE ETIOLOGIJE KRIMINALITETA</vt:lpstr>
      <vt:lpstr>I БИОЛОШКЕ ТЕОРИЈЕ</vt:lpstr>
      <vt:lpstr>PowerPoint Presentation</vt:lpstr>
      <vt:lpstr>1. Френолошка теорија</vt:lpstr>
      <vt:lpstr>PowerPoint Presentation</vt:lpstr>
      <vt:lpstr>Џорџ Комби, Систем френологије</vt:lpstr>
      <vt:lpstr>Мерења лобање, Џорџ Комби</vt:lpstr>
      <vt:lpstr>Френолошка карта, 19. век</vt:lpstr>
      <vt:lpstr>2. Теорија наслеђа</vt:lpstr>
      <vt:lpstr>PowerPoint Presentation</vt:lpstr>
      <vt:lpstr>PowerPoint Presentation</vt:lpstr>
      <vt:lpstr>3. Биоконституционална теорија и  теорија склоности</vt:lpstr>
      <vt:lpstr>PowerPoint Presentation</vt:lpstr>
      <vt:lpstr>4. Хромозомска теорија</vt:lpstr>
      <vt:lpstr>PowerPoint Presentation</vt:lpstr>
      <vt:lpstr>5. Ендокринолошка теорија</vt:lpstr>
      <vt:lpstr>Ендокринолошки систем</vt:lpstr>
      <vt:lpstr>PowerPoint Presentation</vt:lpstr>
      <vt:lpstr>6. Расна теорија</vt:lpstr>
      <vt:lpstr>Илустрација из касног 19. века показује наводну сличност  између "ирских иберијских" и "црних" обележја за  разлику од виших "англо-теутонских"</vt:lpstr>
      <vt:lpstr>PowerPoint Presentation</vt:lpstr>
      <vt:lpstr>II ПСИХОЛОШКЕ ТЕОРИЈЕ</vt:lpstr>
      <vt:lpstr>Основне психолошке теорије:</vt:lpstr>
      <vt:lpstr>1. Психоаналитичка схватања</vt:lpstr>
      <vt:lpstr>PowerPoint Presentation</vt:lpstr>
      <vt:lpstr>2. Теорија интелигенције</vt:lpstr>
      <vt:lpstr>3. Теорија неприлагођености</vt:lpstr>
      <vt:lpstr>4. Фрустрационе теорије</vt:lpstr>
      <vt:lpstr>5. Бихевиористичке теорије</vt:lpstr>
      <vt:lpstr>III ПСИХОПАТОЛОШКИ ПРИСТУПИ</vt:lpstr>
      <vt:lpstr>IV СОЦИОЛОШКЕ ТЕОРИЈЕ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КРИМИНОЛОГИЈА 2019 ВЕЖБЕ</dc:title>
  <dc:creator>Nikola</dc:creator>
  <cp:lastModifiedBy>Nikola Lakobrija</cp:lastModifiedBy>
  <cp:revision>49</cp:revision>
  <dcterms:created xsi:type="dcterms:W3CDTF">2020-02-21T10:54:25Z</dcterms:created>
  <dcterms:modified xsi:type="dcterms:W3CDTF">2022-03-22T07:55:24Z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2019-02-17T00:00:00Z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2020-02-21T00:00:00Z</vt:filetime>
  </property>
</Properties>
</file>