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300" r:id="rId4"/>
    <p:sldId id="371" r:id="rId5"/>
    <p:sldId id="37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67D86-5533-46E2-BDB8-DDD19243C5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596714-A037-495E-8974-50C1E3A95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61CE6-0B08-4B3E-9AB0-F39230D0A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ADDC-7EE9-4C2C-9361-14ADF023D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78DA1-78BB-4D82-B23A-5984DC1C8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956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C9E5A-74AF-4293-A787-69452D6B9E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EF54D8-845F-4400-AB31-96AE109784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E571E-D8F4-4AA1-A9CB-2996F43B7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1D1B2-EDA6-4B26-BC71-924EE295B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DBAEAA-F790-4E4B-87DD-93B914150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54C2E5F-2E67-4224-8959-8760EEC381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C79982-E865-46EE-8458-E5B063CD19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27CA1-24BE-44B5-8579-994160C8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6BCFA7-3B66-46AA-ACF1-C10591A11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0B00C-C99D-4145-9058-7B2800BB4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1944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 slaj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Kliknite i uredite stil podnaslova mastera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93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86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2315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19224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155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8269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494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8400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3BDEF-8C8D-4D3F-9782-AE9FF41E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A98B9-2CD8-45EC-A933-FD4D997B8D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F0575E-7E75-405E-A548-4DC308746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9C780C-CBFE-4A1B-8490-64398D412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52B2-CEF8-4919-BD3B-99E84041D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735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r-Latn-CS"/>
              <a:t>Kliknite na ikonu i dodajte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649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nat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224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52049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486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a ponuđenim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88292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čno ili neta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r-Latn-CS"/>
              <a:t>Kliknite i uredite tekst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r-Latn-CS"/>
              <a:t>Kliknite i uredite tekst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2474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58235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3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A2135-702D-4CFF-9209-65C2712B1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0E512-201B-4D0F-9367-EE14A827B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A8C343-FC51-4037-B0DF-6100A96D9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D820A-D20C-4CBA-B6E8-284CFC08D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AE59D-8308-432E-BE60-2B442DCBB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849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A1758-4897-4985-9AB0-2B243056D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2F27FF-6C20-41AF-86A9-30B4B4AEA5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97041A-1256-4A22-AA78-C15AF4F16D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42CF63-B52D-416C-996D-19FA91E92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12CAB6-57EB-451F-B65E-90080D4ED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517164-64BE-4390-9AA2-7C52C9250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24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2100A-F62E-40CC-9DFD-D35483CF10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B0ADB-70C0-49F8-B942-7D7A1FD255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C397E0-919C-44DA-8A0B-90B35023D5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ADF1B7-350A-4C57-ABC9-C78760618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162E26-1A1D-4C8D-BD66-AC242E00B6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0CAD78-8011-4076-AECA-9A3E8F0DD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899E7F-732D-4F02-955A-81FA2A3D5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C7AC62-DD65-4A21-ABB3-3FE3FB7DC6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5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4CFD7-CA4C-403F-929C-40AB3BCA2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306250-B496-47E9-BC5E-130D5CF5E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0E2894B-D335-4989-93E5-74B7FB4C4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9F207F-16C4-4309-B867-2E31AFCF8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41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2D3F0C-3788-425B-B746-514A51B7D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F6AD06-9249-4BD8-86FF-2518D1A1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AB9762-9535-4C4D-BE1A-435E7C47F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142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F22C1-63A0-4462-9F52-FB7E2D262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71C8E-E02A-4CB5-807B-2A7350890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410E70-37A5-4ADB-B361-0857C11CA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665C23-199C-40E1-B339-7088E8DE96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D8756-E209-46C9-BE46-C39AA73F2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78D64-1D9E-4771-AD61-99D826E1C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44ECF-F823-4248-99D0-C9B73DAD4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4A3C3-39A7-47E6-A380-AED9DA726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E095C3-D1F1-4605-8C13-A00187BE3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74B149-FF0C-4123-8A23-8B766CC2B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19F63F-FDB4-4FBD-98FD-11F6E262B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CA0C8B-53A6-45BB-BAF6-22D97CB9B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15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2802E0-B6F0-4A26-A200-8ADA185A1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B20B6C-4EDE-490D-B54E-4146E946F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9B195-0FB3-4378-88B1-EAAAB7686E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1614C-8337-4BB8-8E87-5ED39241DE9E}" type="datetimeFigureOut">
              <a:rPr lang="en-US" smtClean="0"/>
              <a:t>11/01/2020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F032A-D79D-44DC-8A48-6675B48154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9799A-9725-4D0C-9C4D-25C2E18530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77D4E-BBB7-45F2-AF2F-6CDA5E6D0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221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r-Latn-CS"/>
              <a:t>Kliknite i uredite naslov mastera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Kliknite i uredite tekst</a:t>
            </a:r>
          </a:p>
          <a:p>
            <a:pPr lvl="1"/>
            <a:r>
              <a:rPr lang="sr-Latn-CS"/>
              <a:t>Drugi nivo</a:t>
            </a:r>
          </a:p>
          <a:p>
            <a:pPr lvl="2"/>
            <a:r>
              <a:rPr lang="sr-Latn-CS"/>
              <a:t>Treći nivo</a:t>
            </a:r>
          </a:p>
          <a:p>
            <a:pPr lvl="3"/>
            <a:r>
              <a:rPr lang="sr-Latn-CS"/>
              <a:t>Četvrti nivo</a:t>
            </a:r>
          </a:p>
          <a:p>
            <a:pPr lvl="4"/>
            <a:r>
              <a:rPr lang="sr-Latn-CS"/>
              <a:t>Peti nivo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11/01/2020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94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84458-8F43-40C3-8404-B501F36226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BA" dirty="0"/>
              <a:t>Personality factors 2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872FD1-CB9F-402B-B6A4-B525E6130A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0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92925" y="624111"/>
            <a:ext cx="8911687" cy="118012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/>
          <p:cNvSpPr>
            <a:spLocks noGrp="1"/>
          </p:cNvSpPr>
          <p:nvPr>
            <p:ph idx="1"/>
          </p:nvPr>
        </p:nvSpPr>
        <p:spPr>
          <a:xfrm>
            <a:off x="1842052" y="1285462"/>
            <a:ext cx="9662560" cy="5128590"/>
          </a:xfrm>
        </p:spPr>
        <p:txBody>
          <a:bodyPr>
            <a:normAutofit fontScale="92500" lnSpcReduction="20000"/>
          </a:bodyPr>
          <a:lstStyle/>
          <a:p>
            <a:r>
              <a:rPr lang="sr-Latn-RS" sz="2000" b="1" dirty="0" err="1"/>
              <a:t>Extroversion</a:t>
            </a:r>
            <a:r>
              <a:rPr lang="sr-Latn-RS" sz="2000" b="1" dirty="0"/>
              <a:t>/</a:t>
            </a:r>
            <a:r>
              <a:rPr lang="sr-Latn-RS" sz="2000" b="1" dirty="0" err="1"/>
              <a:t>introversion</a:t>
            </a:r>
            <a:endParaRPr lang="sr-Latn-RS" sz="2000" b="1" dirty="0"/>
          </a:p>
          <a:p>
            <a:pPr lvl="1"/>
            <a:r>
              <a:rPr lang="en-US" sz="2000" dirty="0"/>
              <a:t>extrovert </a:t>
            </a:r>
            <a:r>
              <a:rPr lang="sr-Latn-RS" sz="2000" dirty="0"/>
              <a:t>- </a:t>
            </a:r>
            <a:r>
              <a:rPr lang="en-US" sz="2000" dirty="0"/>
              <a:t>imagined as lively, talkative, outgoing and active in the classroom</a:t>
            </a:r>
            <a:r>
              <a:rPr lang="sr-Latn-RS" sz="2000" dirty="0"/>
              <a:t> (</a:t>
            </a:r>
            <a:r>
              <a:rPr lang="sr-Latn-RS" sz="2000" dirty="0" err="1"/>
              <a:t>considered</a:t>
            </a:r>
            <a:r>
              <a:rPr lang="sr-Latn-RS" sz="2000" dirty="0"/>
              <a:t> more </a:t>
            </a:r>
            <a:r>
              <a:rPr lang="sr-Latn-RS" sz="2000" dirty="0" err="1"/>
              <a:t>likely</a:t>
            </a:r>
            <a:r>
              <a:rPr lang="sr-Latn-RS" sz="2000" dirty="0"/>
              <a:t> to </a:t>
            </a:r>
            <a:r>
              <a:rPr lang="sr-Latn-RS" sz="2000" dirty="0" err="1"/>
              <a:t>acquire</a:t>
            </a:r>
            <a:r>
              <a:rPr lang="sr-Latn-RS" sz="2000" dirty="0"/>
              <a:t> a </a:t>
            </a:r>
            <a:r>
              <a:rPr lang="sr-Latn-RS" sz="2000" dirty="0" err="1"/>
              <a:t>foreign</a:t>
            </a:r>
            <a:r>
              <a:rPr lang="sr-Latn-RS" sz="2000" dirty="0"/>
              <a:t> </a:t>
            </a:r>
            <a:r>
              <a:rPr lang="sr-Latn-RS" sz="2000" dirty="0" err="1"/>
              <a:t>language</a:t>
            </a:r>
            <a:r>
              <a:rPr lang="sr-Latn-RS" sz="2000" dirty="0"/>
              <a:t> </a:t>
            </a:r>
            <a:r>
              <a:rPr lang="sr-Latn-RS" sz="2000" dirty="0" err="1"/>
              <a:t>successfully</a:t>
            </a:r>
            <a:r>
              <a:rPr lang="sr-Latn-RS" sz="2000" dirty="0"/>
              <a:t>) – </a:t>
            </a:r>
            <a:r>
              <a:rPr lang="en-US" sz="2000" dirty="0"/>
              <a:t> a person who needs other people to build self-esteem and a sense of wholeness</a:t>
            </a:r>
            <a:endParaRPr lang="sr-Latn-RS" sz="2000" dirty="0"/>
          </a:p>
          <a:p>
            <a:pPr lvl="1"/>
            <a:r>
              <a:rPr lang="en-US" sz="2000" dirty="0"/>
              <a:t>introvert </a:t>
            </a:r>
            <a:r>
              <a:rPr lang="sr-Latn-RS" sz="2000" dirty="0"/>
              <a:t>-</a:t>
            </a:r>
            <a:r>
              <a:rPr lang="en-US" sz="2000" dirty="0"/>
              <a:t> shy, reserved and unwilling to participate</a:t>
            </a:r>
            <a:r>
              <a:rPr lang="sr-Latn-RS" sz="2000" dirty="0"/>
              <a:t> (</a:t>
            </a:r>
            <a:r>
              <a:rPr lang="sr-Latn-RS" sz="2000" dirty="0" err="1"/>
              <a:t>considered</a:t>
            </a:r>
            <a:r>
              <a:rPr lang="sr-Latn-RS" sz="2000" dirty="0"/>
              <a:t> </a:t>
            </a:r>
            <a:r>
              <a:rPr lang="sr-Latn-RS" sz="2000" dirty="0" err="1"/>
              <a:t>less</a:t>
            </a:r>
            <a:r>
              <a:rPr lang="sr-Latn-RS" sz="2000" dirty="0"/>
              <a:t> </a:t>
            </a:r>
            <a:r>
              <a:rPr lang="sr-Latn-RS" sz="2000" dirty="0" err="1"/>
              <a:t>likely</a:t>
            </a:r>
            <a:r>
              <a:rPr lang="sr-Latn-RS" sz="2000" dirty="0"/>
              <a:t> to </a:t>
            </a:r>
            <a:r>
              <a:rPr lang="sr-Latn-RS" sz="2000" dirty="0" err="1"/>
              <a:t>make</a:t>
            </a:r>
            <a:r>
              <a:rPr lang="sr-Latn-RS" sz="2000" dirty="0"/>
              <a:t> </a:t>
            </a:r>
            <a:r>
              <a:rPr lang="sr-Latn-RS" sz="2000" dirty="0" err="1"/>
              <a:t>progress</a:t>
            </a:r>
            <a:r>
              <a:rPr lang="sr-Latn-RS" sz="2000" dirty="0"/>
              <a:t>) – a </a:t>
            </a:r>
            <a:r>
              <a:rPr lang="sr-Latn-RS" sz="2000" dirty="0" err="1"/>
              <a:t>person</a:t>
            </a:r>
            <a:r>
              <a:rPr lang="sr-Latn-RS" sz="2000" dirty="0"/>
              <a:t> </a:t>
            </a:r>
            <a:r>
              <a:rPr lang="sr-Latn-RS" sz="2000" dirty="0" err="1"/>
              <a:t>who</a:t>
            </a:r>
            <a:r>
              <a:rPr lang="sr-Latn-RS" sz="2000" dirty="0"/>
              <a:t> </a:t>
            </a:r>
            <a:r>
              <a:rPr lang="en-US" sz="2000" dirty="0"/>
              <a:t>receives affirmation from within himself or herself</a:t>
            </a:r>
            <a:endParaRPr lang="sr-Latn-RS" sz="2000" dirty="0"/>
          </a:p>
          <a:p>
            <a:pPr lvl="1"/>
            <a:r>
              <a:rPr lang="sr-Latn-RS" sz="2000" dirty="0"/>
              <a:t>b</a:t>
            </a:r>
            <a:r>
              <a:rPr lang="en-US" sz="2000" dirty="0" err="1"/>
              <a:t>oth</a:t>
            </a:r>
            <a:r>
              <a:rPr lang="en-US" sz="2000" dirty="0"/>
              <a:t> types can be talkative or shy</a:t>
            </a:r>
            <a:endParaRPr lang="sr-Latn-RS" sz="2000" dirty="0"/>
          </a:p>
          <a:p>
            <a:pPr lvl="1"/>
            <a:r>
              <a:rPr lang="en-US" sz="2000" dirty="0"/>
              <a:t>the correlation between extroversion and language proficiency is not as high as was assumed</a:t>
            </a:r>
            <a:endParaRPr lang="sr-Latn-RS" sz="2000" dirty="0"/>
          </a:p>
          <a:p>
            <a:pPr lvl="1"/>
            <a:r>
              <a:rPr lang="sr-Latn-RS" sz="2000" dirty="0"/>
              <a:t>e</a:t>
            </a:r>
            <a:r>
              <a:rPr lang="en-US" sz="2000" dirty="0" err="1"/>
              <a:t>xtroversion</a:t>
            </a:r>
            <a:r>
              <a:rPr lang="en-US" sz="2000" dirty="0"/>
              <a:t> </a:t>
            </a:r>
            <a:r>
              <a:rPr lang="sr-Latn-RS" sz="2000" dirty="0"/>
              <a:t>- </a:t>
            </a:r>
            <a:r>
              <a:rPr lang="en-US" sz="2000" dirty="0"/>
              <a:t> a positive factor in developing oral skills, but not in other aspects of language learn</a:t>
            </a:r>
            <a:r>
              <a:rPr lang="sr-Latn-RS" sz="2000" dirty="0" err="1"/>
              <a:t>ing</a:t>
            </a:r>
            <a:endParaRPr lang="sr-Latn-RS" sz="2000" dirty="0"/>
          </a:p>
          <a:p>
            <a:pPr lvl="1"/>
            <a:r>
              <a:rPr lang="en-GB" sz="2000" dirty="0" err="1"/>
              <a:t>Introver</a:t>
            </a:r>
            <a:r>
              <a:rPr lang="sr-Latn-RS" sz="2000" dirty="0" err="1"/>
              <a:t>sion</a:t>
            </a:r>
            <a:r>
              <a:rPr lang="sr-Latn-RS" sz="2000" dirty="0"/>
              <a:t> -</a:t>
            </a:r>
            <a:r>
              <a:rPr lang="en-GB" sz="2000" dirty="0"/>
              <a:t> in writing, reading or listening activities an</a:t>
            </a:r>
            <a:r>
              <a:rPr lang="sr-Latn-RS" sz="2000" dirty="0"/>
              <a:t>d </a:t>
            </a:r>
            <a:r>
              <a:rPr lang="en-GB" sz="2000" dirty="0"/>
              <a:t>in achieving academic goals</a:t>
            </a:r>
            <a:endParaRPr lang="sr-Latn-RS" sz="2000" dirty="0"/>
          </a:p>
          <a:p>
            <a:pPr lvl="1"/>
            <a:r>
              <a:rPr lang="en-GB" sz="2000" dirty="0"/>
              <a:t>respect personal differences in the classroom and employ techniques and resource materials that help both types advance</a:t>
            </a:r>
            <a:endParaRPr lang="sr-Latn-RS" sz="2000" dirty="0"/>
          </a:p>
          <a:p>
            <a:pPr marL="457200" lvl="1" indent="0">
              <a:buNone/>
            </a:pPr>
            <a:endParaRPr lang="sr-Latn-RS" dirty="0"/>
          </a:p>
          <a:p>
            <a:pPr lvl="1"/>
            <a:endParaRPr lang="sr-Latn-RS" dirty="0"/>
          </a:p>
          <a:p>
            <a:pPr lvl="1"/>
            <a:endParaRPr lang="sr-Latn-RS" dirty="0"/>
          </a:p>
          <a:p>
            <a:endParaRPr lang="sr-Latn-RS" b="1" dirty="0"/>
          </a:p>
          <a:p>
            <a:endParaRPr lang="sr-Latn-R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38762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A961E1-2D3B-45AB-8AB2-4E5FA20BF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18012"/>
          </a:xfrm>
        </p:spPr>
        <p:txBody>
          <a:bodyPr>
            <a:normAutofit fontScale="90000"/>
          </a:bodyPr>
          <a:lstStyle/>
          <a:p>
            <a:endParaRPr lang="sr-Latn-RS" dirty="0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D85A9666-656B-476D-B66A-2F73B6B89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38470"/>
            <a:ext cx="8915400" cy="4572752"/>
          </a:xfrm>
        </p:spPr>
        <p:txBody>
          <a:bodyPr>
            <a:normAutofit fontScale="92500" lnSpcReduction="20000"/>
          </a:bodyPr>
          <a:lstStyle/>
          <a:p>
            <a:r>
              <a:rPr lang="sr-Latn-RS" sz="2200" b="1" dirty="0" err="1"/>
              <a:t>Empathy</a:t>
            </a:r>
            <a:endParaRPr lang="sr-Latn-RS" sz="2200" b="1" dirty="0"/>
          </a:p>
          <a:p>
            <a:pPr lvl="1"/>
            <a:r>
              <a:rPr lang="en-GB" sz="2200" dirty="0"/>
              <a:t>the ability to understand the feelings of other </a:t>
            </a:r>
            <a:r>
              <a:rPr lang="en-GB" sz="2200" dirty="0" err="1"/>
              <a:t>peopl</a:t>
            </a:r>
            <a:r>
              <a:rPr lang="sr-Latn-RS" sz="2200" dirty="0"/>
              <a:t>e</a:t>
            </a:r>
          </a:p>
          <a:p>
            <a:pPr lvl="2"/>
            <a:r>
              <a:rPr lang="en-GB" sz="2200" dirty="0"/>
              <a:t>ability to say and act according to the situation and the moods of people around them</a:t>
            </a:r>
            <a:r>
              <a:rPr lang="sr-Latn-RS" sz="2200" dirty="0"/>
              <a:t> (</a:t>
            </a:r>
            <a:r>
              <a:rPr lang="sr-Latn-RS" sz="2200" dirty="0" err="1"/>
              <a:t>how</a:t>
            </a:r>
            <a:r>
              <a:rPr lang="sr-Latn-RS" sz="2200" dirty="0"/>
              <a:t> to </a:t>
            </a:r>
            <a:r>
              <a:rPr lang="sr-Latn-RS" sz="2200" dirty="0" err="1"/>
              <a:t>express</a:t>
            </a:r>
            <a:r>
              <a:rPr lang="sr-Latn-RS" sz="2200" dirty="0"/>
              <a:t> </a:t>
            </a:r>
            <a:r>
              <a:rPr lang="sr-Latn-RS" sz="2200" dirty="0" err="1"/>
              <a:t>sympathy</a:t>
            </a:r>
            <a:r>
              <a:rPr lang="sr-Latn-RS" sz="2200" dirty="0"/>
              <a:t>, </a:t>
            </a:r>
            <a:r>
              <a:rPr lang="sr-Latn-RS" sz="2200" dirty="0" err="1"/>
              <a:t>respect</a:t>
            </a:r>
            <a:r>
              <a:rPr lang="sr-Latn-RS" sz="2200" dirty="0"/>
              <a:t>, </a:t>
            </a:r>
            <a:r>
              <a:rPr lang="sr-Latn-RS" sz="2200" dirty="0" err="1"/>
              <a:t>dissatisfaction</a:t>
            </a:r>
            <a:r>
              <a:rPr lang="sr-Latn-RS" sz="2200" dirty="0"/>
              <a:t>)</a:t>
            </a:r>
          </a:p>
          <a:p>
            <a:pPr lvl="1"/>
            <a:r>
              <a:rPr lang="sr-Latn-RS" sz="2200" dirty="0" err="1"/>
              <a:t>Often</a:t>
            </a:r>
            <a:r>
              <a:rPr lang="sr-Latn-RS" sz="2200" dirty="0"/>
              <a:t> </a:t>
            </a:r>
            <a:r>
              <a:rPr lang="sr-Latn-RS" sz="2200" dirty="0" err="1"/>
              <a:t>considerable</a:t>
            </a:r>
            <a:r>
              <a:rPr lang="sr-Latn-RS" sz="2200" dirty="0"/>
              <a:t> time is </a:t>
            </a:r>
            <a:r>
              <a:rPr lang="sr-Latn-RS" sz="2200" dirty="0" err="1"/>
              <a:t>necessary</a:t>
            </a:r>
            <a:r>
              <a:rPr lang="sr-Latn-RS" sz="2200" dirty="0"/>
              <a:t> </a:t>
            </a:r>
            <a:r>
              <a:rPr lang="sr-Latn-RS" sz="2200" dirty="0" err="1"/>
              <a:t>until</a:t>
            </a:r>
            <a:r>
              <a:rPr lang="sr-Latn-RS" sz="2200" dirty="0"/>
              <a:t> </a:t>
            </a:r>
            <a:r>
              <a:rPr lang="sr-Latn-RS" sz="2200" dirty="0" err="1"/>
              <a:t>students</a:t>
            </a:r>
            <a:r>
              <a:rPr lang="sr-Latn-RS" sz="2200" dirty="0"/>
              <a:t> </a:t>
            </a:r>
            <a:r>
              <a:rPr lang="en-GB" sz="2200" dirty="0"/>
              <a:t>reach the level of competence that enables them to fully exchange their most sophisticated thoughts and feelings</a:t>
            </a:r>
            <a:endParaRPr lang="sr-Latn-RS" sz="2200" dirty="0"/>
          </a:p>
          <a:p>
            <a:pPr lvl="1"/>
            <a:r>
              <a:rPr lang="en-GB" sz="2200" dirty="0"/>
              <a:t>Empathetic students </a:t>
            </a:r>
            <a:r>
              <a:rPr lang="sr-Latn-RS" sz="2200" dirty="0"/>
              <a:t>-</a:t>
            </a:r>
            <a:r>
              <a:rPr lang="en-GB" sz="2200" dirty="0"/>
              <a:t> more likely to be open to communication, to listen attentively and to have positive attitudes </a:t>
            </a:r>
            <a:r>
              <a:rPr lang="sr-Latn-RS" sz="2200" dirty="0"/>
              <a:t>(more </a:t>
            </a:r>
            <a:r>
              <a:rPr lang="sr-Latn-RS" sz="2200" dirty="0" err="1"/>
              <a:t>interaction</a:t>
            </a:r>
            <a:r>
              <a:rPr lang="sr-Latn-RS" sz="2200" dirty="0"/>
              <a:t> </a:t>
            </a:r>
            <a:r>
              <a:rPr lang="sr-Latn-RS" sz="2200" dirty="0" err="1"/>
              <a:t>and</a:t>
            </a:r>
            <a:r>
              <a:rPr lang="sr-Latn-RS" sz="2200" dirty="0"/>
              <a:t> </a:t>
            </a:r>
            <a:r>
              <a:rPr lang="sr-Latn-RS" sz="2200" dirty="0" err="1"/>
              <a:t>faster</a:t>
            </a:r>
            <a:r>
              <a:rPr lang="sr-Latn-RS" sz="2200" dirty="0"/>
              <a:t> </a:t>
            </a:r>
            <a:r>
              <a:rPr lang="sr-Latn-RS" sz="2200" dirty="0" err="1"/>
              <a:t>progress</a:t>
            </a:r>
            <a:r>
              <a:rPr lang="sr-Latn-RS" sz="2200" dirty="0"/>
              <a:t>)</a:t>
            </a:r>
          </a:p>
          <a:p>
            <a:pPr lvl="1"/>
            <a:r>
              <a:rPr lang="sr-Latn-RS" sz="2200" dirty="0"/>
              <a:t>No </a:t>
            </a:r>
            <a:r>
              <a:rPr lang="sr-Latn-RS" sz="2200" dirty="0" err="1"/>
              <a:t>methodology</a:t>
            </a:r>
            <a:r>
              <a:rPr lang="sr-Latn-RS" sz="2200" dirty="0"/>
              <a:t> </a:t>
            </a:r>
            <a:r>
              <a:rPr lang="sr-Latn-RS" sz="2200" dirty="0" err="1"/>
              <a:t>can</a:t>
            </a:r>
            <a:r>
              <a:rPr lang="sr-Latn-RS" sz="2200" dirty="0"/>
              <a:t> </a:t>
            </a:r>
            <a:r>
              <a:rPr lang="sr-Latn-RS" sz="2200" dirty="0" err="1"/>
              <a:t>develop</a:t>
            </a:r>
            <a:r>
              <a:rPr lang="sr-Latn-RS" sz="2200" dirty="0"/>
              <a:t> </a:t>
            </a:r>
            <a:r>
              <a:rPr lang="sr-Latn-RS" sz="2200" dirty="0" err="1"/>
              <a:t>genuine</a:t>
            </a:r>
            <a:r>
              <a:rPr lang="sr-Latn-RS" sz="2200" dirty="0"/>
              <a:t> </a:t>
            </a:r>
            <a:r>
              <a:rPr lang="sr-Latn-RS" sz="2200" dirty="0" err="1"/>
              <a:t>empathy</a:t>
            </a:r>
            <a:endParaRPr lang="sr-Latn-RS" sz="2200" dirty="0"/>
          </a:p>
          <a:p>
            <a:pPr lvl="1"/>
            <a:r>
              <a:rPr lang="sr-Latn-RS" sz="2200" dirty="0" err="1"/>
              <a:t>What</a:t>
            </a:r>
            <a:r>
              <a:rPr lang="sr-Latn-RS" sz="2200" dirty="0"/>
              <a:t> </a:t>
            </a:r>
            <a:r>
              <a:rPr lang="sr-Latn-RS" sz="2200" dirty="0" err="1"/>
              <a:t>can</a:t>
            </a:r>
            <a:r>
              <a:rPr lang="sr-Latn-RS" sz="2200" dirty="0"/>
              <a:t> be done in </a:t>
            </a:r>
            <a:r>
              <a:rPr lang="sr-Latn-RS" sz="2200" dirty="0" err="1"/>
              <a:t>the</a:t>
            </a:r>
            <a:r>
              <a:rPr lang="sr-Latn-RS" sz="2200" dirty="0"/>
              <a:t> </a:t>
            </a:r>
            <a:r>
              <a:rPr lang="sr-Latn-RS" sz="2200" dirty="0" err="1"/>
              <a:t>classroom</a:t>
            </a:r>
            <a:r>
              <a:rPr lang="sr-Latn-RS" sz="2200" dirty="0"/>
              <a:t> is </a:t>
            </a:r>
            <a:r>
              <a:rPr lang="sr-Latn-RS" sz="2200" dirty="0" err="1"/>
              <a:t>related</a:t>
            </a:r>
            <a:r>
              <a:rPr lang="sr-Latn-RS" sz="2200" dirty="0"/>
              <a:t> to </a:t>
            </a:r>
            <a:r>
              <a:rPr lang="sr-Latn-RS" sz="2200" dirty="0" err="1"/>
              <a:t>cross-cultural</a:t>
            </a:r>
            <a:r>
              <a:rPr lang="sr-Latn-RS" sz="2200" dirty="0"/>
              <a:t> </a:t>
            </a:r>
            <a:r>
              <a:rPr lang="sr-Latn-RS" sz="2200" dirty="0" err="1"/>
              <a:t>aspects</a:t>
            </a:r>
            <a:endParaRPr lang="sr-Latn-RS" sz="2200" dirty="0"/>
          </a:p>
          <a:p>
            <a:pPr lvl="1"/>
            <a:endParaRPr lang="sr-Latn-RS" sz="2000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541741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65F50E-6B13-4D4A-9625-C43493178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Čuvar mesta za sadržaj 2">
            <a:extLst>
              <a:ext uri="{FF2B5EF4-FFF2-40B4-BE49-F238E27FC236}">
                <a16:creationId xmlns:a16="http://schemas.microsoft.com/office/drawing/2014/main" id="{F89D360F-07D2-4A8C-8BA9-C870D3182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000" dirty="0" err="1"/>
              <a:t>Not</a:t>
            </a:r>
            <a:r>
              <a:rPr lang="sr-Latn-RS" sz="2000" dirty="0"/>
              <a:t> </a:t>
            </a:r>
            <a:r>
              <a:rPr lang="sr-Latn-RS" sz="2000" dirty="0" err="1"/>
              <a:t>enough</a:t>
            </a:r>
            <a:r>
              <a:rPr lang="sr-Latn-RS" sz="2000" dirty="0"/>
              <a:t> to </a:t>
            </a:r>
            <a:r>
              <a:rPr lang="sr-Latn-RS" sz="2000" dirty="0" err="1"/>
              <a:t>know</a:t>
            </a:r>
            <a:r>
              <a:rPr lang="sr-Latn-RS" sz="2000" dirty="0"/>
              <a:t>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sr-Latn-RS" sz="2000" dirty="0" err="1"/>
              <a:t>language</a:t>
            </a:r>
            <a:r>
              <a:rPr lang="sr-Latn-RS" sz="2000" dirty="0"/>
              <a:t>, but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sr-Latn-RS" sz="2000" dirty="0" err="1"/>
              <a:t>culture</a:t>
            </a:r>
            <a:r>
              <a:rPr lang="sr-Latn-RS" sz="2000" dirty="0"/>
              <a:t> as </a:t>
            </a:r>
            <a:r>
              <a:rPr lang="sr-Latn-RS" sz="2000" dirty="0" err="1"/>
              <a:t>well</a:t>
            </a:r>
            <a:endParaRPr lang="sr-Latn-RS" sz="2000" dirty="0"/>
          </a:p>
          <a:p>
            <a:pPr lvl="1"/>
            <a:r>
              <a:rPr lang="sr-Latn-RS" sz="2000" dirty="0"/>
              <a:t>To </a:t>
            </a:r>
            <a:r>
              <a:rPr lang="sr-Latn-RS" sz="2000" dirty="0" err="1"/>
              <a:t>interpret</a:t>
            </a:r>
            <a:r>
              <a:rPr lang="sr-Latn-RS" sz="2000" dirty="0"/>
              <a:t> </a:t>
            </a:r>
            <a:r>
              <a:rPr lang="sr-Latn-RS" sz="2000" dirty="0" err="1"/>
              <a:t>the</a:t>
            </a:r>
            <a:r>
              <a:rPr lang="sr-Latn-RS" sz="2000" dirty="0"/>
              <a:t> </a:t>
            </a:r>
            <a:r>
              <a:rPr lang="sr-Latn-RS" sz="2000" dirty="0" err="1"/>
              <a:t>conversation</a:t>
            </a:r>
            <a:r>
              <a:rPr lang="sr-Latn-RS" sz="2000" dirty="0"/>
              <a:t> </a:t>
            </a:r>
            <a:r>
              <a:rPr lang="sr-Latn-RS" sz="2000" dirty="0" err="1"/>
              <a:t>and</a:t>
            </a:r>
            <a:r>
              <a:rPr lang="sr-Latn-RS" sz="2000" dirty="0"/>
              <a:t> </a:t>
            </a:r>
            <a:r>
              <a:rPr lang="sr-Latn-RS" sz="2000" dirty="0" err="1"/>
              <a:t>behaviours</a:t>
            </a:r>
            <a:r>
              <a:rPr lang="sr-Latn-RS" sz="2000" dirty="0"/>
              <a:t> </a:t>
            </a:r>
            <a:r>
              <a:rPr lang="sr-Latn-RS" sz="2000" dirty="0" err="1"/>
              <a:t>well</a:t>
            </a:r>
            <a:endParaRPr lang="sr-Latn-RS" sz="2000" dirty="0"/>
          </a:p>
          <a:p>
            <a:pPr lvl="1"/>
            <a:r>
              <a:rPr lang="sr-Latn-RS" sz="2000" dirty="0"/>
              <a:t>To </a:t>
            </a:r>
            <a:r>
              <a:rPr lang="sr-Latn-RS" sz="2000" dirty="0" err="1"/>
              <a:t>adopt</a:t>
            </a:r>
            <a:r>
              <a:rPr lang="sr-Latn-RS" sz="2000" dirty="0"/>
              <a:t> </a:t>
            </a:r>
            <a:r>
              <a:rPr lang="sr-Latn-RS" sz="2000" dirty="0" err="1"/>
              <a:t>cultural</a:t>
            </a:r>
            <a:r>
              <a:rPr lang="sr-Latn-RS" sz="2000" dirty="0"/>
              <a:t> </a:t>
            </a:r>
            <a:r>
              <a:rPr lang="sr-Latn-RS" sz="2000" dirty="0" err="1"/>
              <a:t>and</a:t>
            </a:r>
            <a:r>
              <a:rPr lang="sr-Latn-RS" sz="2000" dirty="0"/>
              <a:t> </a:t>
            </a:r>
            <a:r>
              <a:rPr lang="sr-Latn-RS" sz="2000" dirty="0" err="1"/>
              <a:t>linguistic</a:t>
            </a:r>
            <a:r>
              <a:rPr lang="sr-Latn-RS" sz="2000" dirty="0"/>
              <a:t> </a:t>
            </a:r>
            <a:r>
              <a:rPr lang="sr-Latn-RS" sz="2000" dirty="0" err="1"/>
              <a:t>patterns</a:t>
            </a:r>
            <a:r>
              <a:rPr lang="sr-Latn-RS" sz="2000" dirty="0"/>
              <a:t> </a:t>
            </a:r>
          </a:p>
          <a:p>
            <a:pPr lvl="1"/>
            <a:r>
              <a:rPr lang="sr-Latn-RS" sz="2000" dirty="0" err="1"/>
              <a:t>Not</a:t>
            </a:r>
            <a:r>
              <a:rPr lang="sr-Latn-RS" sz="2000" dirty="0"/>
              <a:t> to </a:t>
            </a:r>
            <a:r>
              <a:rPr lang="sr-Latn-RS" sz="2000" dirty="0" err="1"/>
              <a:t>evaluate</a:t>
            </a:r>
            <a:r>
              <a:rPr lang="sr-Latn-RS" sz="2000" dirty="0"/>
              <a:t> </a:t>
            </a:r>
            <a:r>
              <a:rPr lang="sr-Latn-RS" sz="2000" dirty="0" err="1"/>
              <a:t>things</a:t>
            </a:r>
            <a:r>
              <a:rPr lang="sr-Latn-RS" sz="2000" dirty="0"/>
              <a:t> from </a:t>
            </a:r>
            <a:r>
              <a:rPr lang="sr-Latn-RS" sz="2000" dirty="0" err="1"/>
              <a:t>an</a:t>
            </a:r>
            <a:r>
              <a:rPr lang="sr-Latn-RS" sz="2000" dirty="0"/>
              <a:t> </a:t>
            </a:r>
            <a:r>
              <a:rPr lang="sr-Latn-RS" sz="2000" dirty="0" err="1"/>
              <a:t>ethno-centric</a:t>
            </a:r>
            <a:r>
              <a:rPr lang="sr-Latn-RS" sz="2000" dirty="0"/>
              <a:t> </a:t>
            </a:r>
            <a:r>
              <a:rPr lang="sr-Latn-RS" sz="2000" dirty="0" err="1"/>
              <a:t>perspective</a:t>
            </a:r>
            <a:endParaRPr lang="sr-Latn-RS" sz="2000" dirty="0"/>
          </a:p>
          <a:p>
            <a:pPr lvl="1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5644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račak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Wingdings 3</vt:lpstr>
      <vt:lpstr>Office Theme</vt:lpstr>
      <vt:lpstr>Tračak</vt:lpstr>
      <vt:lpstr>Personality factors 2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Personality factors 2</dc:title>
  <dc:creator>Vesna Pilipovic</dc:creator>
  <cp:lastModifiedBy>Vesna Pilipovic</cp:lastModifiedBy>
  <cp:revision>1</cp:revision>
  <dcterms:created xsi:type="dcterms:W3CDTF">2020-11-01T21:15:25Z</dcterms:created>
  <dcterms:modified xsi:type="dcterms:W3CDTF">2020-11-01T21:16:30Z</dcterms:modified>
</cp:coreProperties>
</file>