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3" r:id="rId4"/>
    <p:sldId id="305" r:id="rId5"/>
    <p:sldId id="376" r:id="rId6"/>
    <p:sldId id="306" r:id="rId7"/>
    <p:sldId id="377" r:id="rId8"/>
    <p:sldId id="304" r:id="rId9"/>
    <p:sldId id="307" r:id="rId10"/>
    <p:sldId id="378" r:id="rId11"/>
    <p:sldId id="308" r:id="rId12"/>
    <p:sldId id="309" r:id="rId13"/>
    <p:sldId id="310" r:id="rId14"/>
    <p:sldId id="3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3D340-D7F0-42D0-9D26-ABCC807F5C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9A215C-5175-4848-AC03-BFC2F059E1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3FF74-4397-4B91-9DF1-35995CF5A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56B95-2F4B-4644-A3D3-F20FE342B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8DD00-79C8-4033-8B6B-BB5A3D52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8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75EA1-DA66-427B-B483-32473DB7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7DD99-315B-41D7-9EDA-8E6A2A82A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2083C-FA84-43E5-B73F-2B92A947F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CFE7A-E5B8-4E68-9A43-A461472F7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12E2F-77F0-4527-B311-238E08572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77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19BEC4-F3DB-4FF5-B8AA-A0B89C531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49350-B387-439B-B0B0-12936FD43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23D5E-596E-4F69-A560-2BA49750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6BEAB-F913-443A-A058-6E639EE1C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F44E-DC70-4F91-A6AD-6CEE5031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23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521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232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329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783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854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972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86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80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06CB-6AF1-489D-B027-164D1E8B2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17565-B406-4B21-BD78-FB66E434E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20811-0AC7-4F5B-A37D-FC215C45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A163C-5501-4660-B38B-8EFF258FF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F22F4-35D5-402C-8BBB-1D7CB5FCD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22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13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8500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4970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579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87207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9811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615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29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70C52-240E-4BCB-BB3C-3339C7359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A845E-415D-467B-AB53-64E7DF695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0E5A1-AD82-44F5-BAB1-DC2EEBEEC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B5369-0594-449A-875F-20C49937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D60A0-A10C-41A0-A82E-91276C2A6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00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81A5F-5BFE-45D4-B8DA-A545C80D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B5847-1794-4A16-92F0-6AB461155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24150-E02F-45B9-AB9B-61BF2F22E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D9073-AED6-4DC3-BF10-61F6CA31F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70C84-FA92-40B6-B894-966940EF0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B6A08-C6C2-4AB9-A33B-3443EC83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7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65EC-48CB-49C2-898A-E7A9B95BC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A5274-406B-46CE-B827-1F9288841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0DD23-4809-4CD5-A073-257421CC6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D7682-F6CE-4417-9E30-55EAC268F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39F3FA-51CD-4749-9188-14507300A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546801-632A-4186-8080-AAA112A2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D3F3C-466A-45EB-90E8-0BCA07263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B7CD4-009E-4F3E-8568-E7414CC28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4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A1FC8-29F1-4920-89A7-5B9E6F6FE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C9C079-6FEA-47E8-ABB7-72072E00B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13149-B4F5-4A0C-A359-9C1AAD0D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CECCC0-9007-4A48-982D-64B11EFEA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9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D3DC64-2F54-4D55-BDF4-D17142F90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0F89DE-242B-47F1-A954-C3BEDB84A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19451-1126-400B-9363-A15ADB40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6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1F701-C60B-455A-AF9E-A6677DD52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6581C-6A23-4E57-ADCB-DCED54D8D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025D52-8CAA-4011-9B3F-5015097C2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152A0-CB06-4B05-8705-52E63751A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D2F55-16CF-48F9-86AE-9DF815B82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83724-8138-4D38-891B-49C30C128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9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BC173-E887-47FD-888B-7A357F2C7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34CF23-723F-4F8C-ADFF-2A0F04DBA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D23D3-1814-4229-BD6F-F0CBD9F892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0CFE0-3BE7-410B-B6CC-B5415BA8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CFD9B-69B0-48AF-A89A-BE4AE9740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A433-5CFA-4BFD-A473-CF82E0E8F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1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8F7413-24DD-4655-A9AA-F5EAB46D6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DC249-79CA-44B7-B45B-D07BB472D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74925-EFE8-4E5D-80FD-3E01B926F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FF85A-C464-4C39-8C47-B824D4E2F1E1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09A38-AF62-4EA4-B4C7-2186E9622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E42B3-7F0E-45A7-97C4-FE7948849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9FA41-2C73-4F41-9860-529391E5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74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76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E66FA-B32D-4235-AFC3-8E3EAB369E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/>
              <a:t>Learning styles and learning strategies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0096A-07E2-4B57-A1CC-77BE4BDE2B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20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2.6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strategies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 actions, steps or techniques used by students to enhance their own learning</a:t>
            </a:r>
            <a:endParaRPr lang="sr-Latn-RS" dirty="0"/>
          </a:p>
          <a:p>
            <a:r>
              <a:rPr lang="en-US" dirty="0"/>
              <a:t>strategies generally fit individual learning style</a:t>
            </a:r>
            <a:r>
              <a:rPr lang="sr-Latn-RS" dirty="0"/>
              <a:t>s</a:t>
            </a:r>
          </a:p>
          <a:p>
            <a:r>
              <a:rPr lang="en-US" dirty="0"/>
              <a:t>learners often choose learning strategies consciously</a:t>
            </a:r>
            <a:r>
              <a:rPr lang="sr-Latn-RS" dirty="0"/>
              <a:t>, but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should</a:t>
            </a:r>
            <a:r>
              <a:rPr lang="sr-Latn-RS" dirty="0"/>
              <a:t> be </a:t>
            </a:r>
            <a:r>
              <a:rPr lang="sr-Latn-RS" dirty="0" err="1"/>
              <a:t>extended</a:t>
            </a:r>
            <a:r>
              <a:rPr lang="sr-Latn-RS" dirty="0"/>
              <a:t> in FL </a:t>
            </a:r>
            <a:r>
              <a:rPr lang="sr-Latn-RS" dirty="0" err="1"/>
              <a:t>teaching</a:t>
            </a:r>
            <a:endParaRPr lang="sr-Latn-RS" dirty="0"/>
          </a:p>
          <a:p>
            <a:r>
              <a:rPr lang="sr-Latn-RS" dirty="0"/>
              <a:t>more </a:t>
            </a:r>
            <a:r>
              <a:rPr lang="sr-Latn-RS" dirty="0" err="1"/>
              <a:t>successful</a:t>
            </a:r>
            <a:r>
              <a:rPr lang="sr-Latn-RS" dirty="0"/>
              <a:t> </a:t>
            </a:r>
            <a:r>
              <a:rPr lang="sr-Latn-RS" dirty="0" err="1"/>
              <a:t>learners</a:t>
            </a:r>
            <a:r>
              <a:rPr lang="sr-Latn-RS" dirty="0"/>
              <a:t> </a:t>
            </a:r>
            <a:r>
              <a:rPr lang="sr-Latn-RS" dirty="0" err="1"/>
              <a:t>tend</a:t>
            </a:r>
            <a:r>
              <a:rPr lang="sr-Latn-RS" dirty="0"/>
              <a:t> to </a:t>
            </a:r>
            <a:r>
              <a:rPr lang="sr-Latn-RS" dirty="0" err="1"/>
              <a:t>use</a:t>
            </a:r>
            <a:r>
              <a:rPr lang="sr-Latn-RS" dirty="0"/>
              <a:t> more </a:t>
            </a:r>
            <a:r>
              <a:rPr lang="sr-Latn-RS" dirty="0" err="1"/>
              <a:t>strategies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vice</a:t>
            </a:r>
            <a:r>
              <a:rPr lang="sr-Latn-RS" dirty="0"/>
              <a:t> versa</a:t>
            </a:r>
          </a:p>
          <a:p>
            <a:r>
              <a:rPr lang="sr-Latn-RS" dirty="0" err="1"/>
              <a:t>direct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indirect</a:t>
            </a:r>
            <a:r>
              <a:rPr lang="sr-Latn-RS" dirty="0"/>
              <a:t> (</a:t>
            </a:r>
            <a:r>
              <a:rPr lang="sr-Latn-RS" dirty="0" err="1"/>
              <a:t>Oxford</a:t>
            </a:r>
            <a:r>
              <a:rPr lang="sr-Latn-RS" dirty="0"/>
              <a:t>, 1990)</a:t>
            </a:r>
          </a:p>
          <a:p>
            <a:r>
              <a:rPr lang="sr-Latn-RS" dirty="0" err="1"/>
              <a:t>direct</a:t>
            </a:r>
            <a:r>
              <a:rPr lang="sr-Latn-RS" dirty="0"/>
              <a:t> </a:t>
            </a:r>
            <a:r>
              <a:rPr lang="sr-Latn-RS" dirty="0" err="1"/>
              <a:t>strategies</a:t>
            </a:r>
            <a:r>
              <a:rPr lang="sr-Latn-RS" dirty="0"/>
              <a:t>: </a:t>
            </a:r>
            <a:r>
              <a:rPr lang="sr-Latn-RS" dirty="0" err="1"/>
              <a:t>cognitive</a:t>
            </a:r>
            <a:r>
              <a:rPr lang="sr-Latn-RS" dirty="0"/>
              <a:t>, </a:t>
            </a:r>
            <a:r>
              <a:rPr lang="sr-Latn-RS" dirty="0" err="1"/>
              <a:t>memory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compensation</a:t>
            </a:r>
            <a:endParaRPr lang="sr-Latn-RS" dirty="0"/>
          </a:p>
          <a:p>
            <a:r>
              <a:rPr lang="sr-Latn-RS" dirty="0" err="1"/>
              <a:t>indirect</a:t>
            </a:r>
            <a:r>
              <a:rPr lang="sr-Latn-RS" dirty="0"/>
              <a:t> </a:t>
            </a:r>
            <a:r>
              <a:rPr lang="sr-Latn-RS" dirty="0" err="1"/>
              <a:t>strategies</a:t>
            </a:r>
            <a:r>
              <a:rPr lang="sr-Latn-RS" dirty="0"/>
              <a:t>: </a:t>
            </a:r>
            <a:r>
              <a:rPr lang="sr-Latn-RS" dirty="0" err="1"/>
              <a:t>metacognitive</a:t>
            </a:r>
            <a:r>
              <a:rPr lang="sr-Latn-RS" dirty="0"/>
              <a:t>, </a:t>
            </a:r>
            <a:r>
              <a:rPr lang="sr-Latn-RS" dirty="0" err="1"/>
              <a:t>social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affective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19587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22051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941695"/>
            <a:ext cx="8915400" cy="5650173"/>
          </a:xfrm>
        </p:spPr>
        <p:txBody>
          <a:bodyPr>
            <a:normAutofit/>
          </a:bodyPr>
          <a:lstStyle/>
          <a:p>
            <a:pPr lvl="0"/>
            <a:r>
              <a:rPr lang="en-US" b="1" i="1" dirty="0"/>
              <a:t>memory strategies</a:t>
            </a:r>
            <a:r>
              <a:rPr lang="en-US" dirty="0"/>
              <a:t> –  help students store and retrieve information; useful in </a:t>
            </a:r>
            <a:r>
              <a:rPr lang="en-US" dirty="0" err="1"/>
              <a:t>memorising</a:t>
            </a:r>
            <a:r>
              <a:rPr lang="en-US" dirty="0"/>
              <a:t>  vocabulary and structures at lower levels, but not efficient in grammar learning later, at higher levels</a:t>
            </a:r>
            <a:endParaRPr lang="sr-Latn-RS" dirty="0"/>
          </a:p>
          <a:p>
            <a:pPr lvl="0"/>
            <a:r>
              <a:rPr lang="en-US" b="1" i="1" dirty="0"/>
              <a:t>cognitive strategies</a:t>
            </a:r>
            <a:r>
              <a:rPr lang="en-US" dirty="0"/>
              <a:t>  –  enable learners to manipulate the language material in direct ways (through reasoning, note-taking, </a:t>
            </a:r>
            <a:r>
              <a:rPr lang="en-US" dirty="0" err="1"/>
              <a:t>analysing</a:t>
            </a:r>
            <a:r>
              <a:rPr lang="en-US" dirty="0"/>
              <a:t>, </a:t>
            </a:r>
            <a:r>
              <a:rPr lang="en-US" dirty="0" err="1"/>
              <a:t>practising</a:t>
            </a:r>
            <a:r>
              <a:rPr lang="en-US" dirty="0"/>
              <a:t>, etc.)</a:t>
            </a:r>
            <a:endParaRPr lang="sr-Latn-RS" dirty="0"/>
          </a:p>
          <a:p>
            <a:pPr lvl="0"/>
            <a:r>
              <a:rPr lang="en-US" b="1" i="1" dirty="0"/>
              <a:t>compensation strategies</a:t>
            </a:r>
            <a:r>
              <a:rPr lang="en-US" dirty="0"/>
              <a:t>  – allow learners to use the language despite their often large gaps in knowledge; commonly known as a form of </a:t>
            </a:r>
            <a:r>
              <a:rPr lang="en-US" i="1" dirty="0"/>
              <a:t>communication strategies</a:t>
            </a:r>
            <a:endParaRPr lang="sr-Latn-RS" dirty="0"/>
          </a:p>
          <a:p>
            <a:pPr lvl="0"/>
            <a:r>
              <a:rPr lang="en-US" b="1" i="1" dirty="0"/>
              <a:t>meta-cognitive strategies</a:t>
            </a:r>
            <a:r>
              <a:rPr lang="en-US" dirty="0"/>
              <a:t>  –  employed for managing the learning process overall; often strong predictors of foreign language proficiency</a:t>
            </a:r>
            <a:endParaRPr lang="sr-Latn-RS" dirty="0"/>
          </a:p>
          <a:p>
            <a:pPr lvl="0"/>
            <a:r>
              <a:rPr lang="en-US" b="1" i="1" dirty="0"/>
              <a:t>affective strategies</a:t>
            </a:r>
            <a:r>
              <a:rPr lang="en-US" dirty="0"/>
              <a:t>  – help to regulate emotions, motivations and attitudes</a:t>
            </a:r>
            <a:endParaRPr lang="sr-Latn-RS" dirty="0"/>
          </a:p>
          <a:p>
            <a:pPr lvl="0"/>
            <a:r>
              <a:rPr lang="en-US" b="1" i="1" dirty="0"/>
              <a:t>social strategies</a:t>
            </a:r>
            <a:r>
              <a:rPr lang="en-US" dirty="0"/>
              <a:t> –   involve learning by interaction with others and understanding the target language culture; being the indicators of integrative motivation  ̶  strongly associated with foreign language proficiency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11923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76810" y="0"/>
            <a:ext cx="8911687" cy="208403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graphicFrame>
        <p:nvGraphicFramePr>
          <p:cNvPr id="4" name="Čuvar mesta za sadržaj 3"/>
          <p:cNvGraphicFramePr>
            <a:graphicFrameLocks noGrp="1"/>
          </p:cNvGraphicFramePr>
          <p:nvPr>
            <p:ph idx="1"/>
          </p:nvPr>
        </p:nvGraphicFramePr>
        <p:xfrm>
          <a:off x="4031164" y="696686"/>
          <a:ext cx="5479956" cy="58446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9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9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94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sr-Latn-RS" sz="1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Cognitive Strategies</a:t>
                      </a:r>
                      <a:endParaRPr lang="sr-Latn-RS" sz="1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sr-Latn-R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Practising</a:t>
                      </a:r>
                      <a:endParaRPr lang="sr-Latn-R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Receiving and sending messages strategies</a:t>
                      </a:r>
                      <a:endParaRPr lang="sr-Latn-R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Analysing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and reasoning</a:t>
                      </a:r>
                      <a:endParaRPr lang="sr-Latn-R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Creating structure for input and output</a:t>
                      </a:r>
                      <a:endParaRPr lang="sr-Latn-R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86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Compensation strategies</a:t>
                      </a:r>
                      <a:endParaRPr lang="sr-Latn-RS" sz="1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sr-Latn-R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 anchor="b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Guessing intelligently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Overcoming limitations in speaking and writing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945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sr-Latn-RS" sz="11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Meta-cognitive Strategies</a:t>
                      </a:r>
                      <a:endParaRPr lang="sr-Latn-RS" sz="11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</a:rPr>
                        <a:t>Centring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  learning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Arranging and planning learning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Evaluating learning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5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Memory Strategies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Creating mental linkages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Applying images </a:t>
                      </a:r>
                      <a:r>
                        <a:rPr lang="en-US" sz="1000" b="1" dirty="0">
                          <a:effectLst/>
                        </a:rPr>
                        <a:t>and sounds</a:t>
                      </a:r>
                      <a:endParaRPr lang="sr-Latn-RS" sz="11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effectLst/>
                        </a:rPr>
                        <a:t>Reviewing well</a:t>
                      </a:r>
                      <a:endParaRPr lang="sr-Latn-R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Affective Strategies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effectLst/>
                        </a:rPr>
                        <a:t>Lowering  anxiety</a:t>
                      </a:r>
                      <a:endParaRPr lang="sr-Latn-RS" sz="1100" b="1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effectLst/>
                        </a:rPr>
                        <a:t>Encouraging oneself</a:t>
                      </a:r>
                      <a:endParaRPr lang="sr-Latn-R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58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Social Strategies</a:t>
                      </a:r>
                      <a:endParaRPr lang="sr-Latn-R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Asking questions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Cooperating with others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</a:rPr>
                        <a:t>Empathising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 with others</a:t>
                      </a:r>
                      <a:endParaRPr lang="sr-Latn-R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29" marR="66829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453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351568-A17A-453A-B27B-54679AC0E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F4FD35D-56E4-4C0D-B176-E5FA201E0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Strategy</a:t>
            </a:r>
            <a:r>
              <a:rPr lang="sr-Latn-RS" dirty="0"/>
              <a:t> </a:t>
            </a:r>
            <a:r>
              <a:rPr lang="sr-Latn-RS" dirty="0" err="1"/>
              <a:t>instruction</a:t>
            </a:r>
            <a:r>
              <a:rPr lang="sr-Latn-RS" dirty="0"/>
              <a:t>:</a:t>
            </a:r>
          </a:p>
          <a:p>
            <a:pPr lvl="1"/>
            <a:r>
              <a:rPr lang="en-US" dirty="0"/>
              <a:t>covertly integrated into textbooks or teaching,</a:t>
            </a:r>
          </a:p>
          <a:p>
            <a:pPr lvl="1"/>
            <a:r>
              <a:rPr lang="en-US" dirty="0"/>
              <a:t>identified by the teacher who asks the students to apply them, but gives no elaborate explanations, or</a:t>
            </a:r>
          </a:p>
          <a:p>
            <a:pPr lvl="1"/>
            <a:r>
              <a:rPr lang="en-US"/>
              <a:t>explicitly </a:t>
            </a:r>
            <a:r>
              <a:rPr lang="en-US" dirty="0"/>
              <a:t>named, explained and demonstrated before students are asked to apply them.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86803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2.5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styles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general approaches that students may use in acquiring a new language</a:t>
            </a:r>
            <a:endParaRPr lang="sr-Latn-RS" dirty="0"/>
          </a:p>
          <a:p>
            <a:r>
              <a:rPr lang="en-US" dirty="0"/>
              <a:t>individual differences in processing new information </a:t>
            </a:r>
            <a:endParaRPr lang="sr-Latn-RS" dirty="0"/>
          </a:p>
          <a:p>
            <a:r>
              <a:rPr lang="en-US" dirty="0"/>
              <a:t>generally operate on a continuum</a:t>
            </a:r>
            <a:endParaRPr lang="sr-Latn-RS" dirty="0"/>
          </a:p>
          <a:p>
            <a:r>
              <a:rPr lang="sr-Latn-RS" dirty="0"/>
              <a:t>h</a:t>
            </a:r>
            <a:r>
              <a:rPr lang="en-US" dirty="0" err="1"/>
              <a:t>aving</a:t>
            </a:r>
            <a:r>
              <a:rPr lang="en-US" dirty="0"/>
              <a:t> a particular learning style is considered to be a constant feature of an individual, but most learners tend to adapt their styles to different demands</a:t>
            </a:r>
            <a:endParaRPr lang="sr-Latn-RS" dirty="0"/>
          </a:p>
          <a:p>
            <a:r>
              <a:rPr lang="en-US" dirty="0"/>
              <a:t>the teacher should consider the preferred learning styles of the students to enable better learning conditions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82217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85564"/>
          </a:xfrm>
        </p:spPr>
        <p:txBody>
          <a:bodyPr>
            <a:normAutofit/>
          </a:bodyPr>
          <a:lstStyle/>
          <a:p>
            <a:r>
              <a:rPr lang="sr-Latn-RS" b="1" dirty="0" err="1"/>
              <a:t>Cognitive</a:t>
            </a:r>
            <a:r>
              <a:rPr lang="sr-Latn-RS" b="1" dirty="0"/>
              <a:t> </a:t>
            </a:r>
            <a:r>
              <a:rPr lang="sr-Latn-RS" b="1" dirty="0" err="1"/>
              <a:t>learning</a:t>
            </a:r>
            <a:r>
              <a:rPr lang="sr-Latn-RS" b="1" dirty="0"/>
              <a:t> </a:t>
            </a:r>
            <a:r>
              <a:rPr lang="sr-Latn-RS" b="1" dirty="0" err="1"/>
              <a:t>styles</a:t>
            </a:r>
            <a:r>
              <a:rPr lang="sr-Latn-RS" b="1" dirty="0"/>
              <a:t> - </a:t>
            </a:r>
            <a:r>
              <a:rPr lang="en-US" b="1" dirty="0"/>
              <a:t>Field (in)dependence</a:t>
            </a:r>
            <a:endParaRPr lang="sr-Latn-RS" b="1" dirty="0"/>
          </a:p>
          <a:p>
            <a:pPr lvl="1"/>
            <a:r>
              <a:rPr lang="sr-Latn-RS" sz="1800" u="sng" dirty="0"/>
              <a:t>F</a:t>
            </a:r>
            <a:r>
              <a:rPr lang="en-US" sz="1800" u="sng" dirty="0" err="1"/>
              <a:t>ield</a:t>
            </a:r>
            <a:r>
              <a:rPr lang="en-US" sz="1800" u="sng" dirty="0"/>
              <a:t>-independent</a:t>
            </a:r>
            <a:r>
              <a:rPr lang="en-US" sz="1800" b="1" u="sng" dirty="0"/>
              <a:t> </a:t>
            </a:r>
            <a:r>
              <a:rPr lang="sr-Latn-RS" sz="1800" b="1" dirty="0"/>
              <a:t>- </a:t>
            </a:r>
            <a:r>
              <a:rPr lang="en-US" sz="1800" dirty="0"/>
              <a:t>distinguish</a:t>
            </a:r>
            <a:r>
              <a:rPr lang="sr-Latn-RS" sz="1800" dirty="0" err="1"/>
              <a:t>es</a:t>
            </a:r>
            <a:r>
              <a:rPr lang="en-US" sz="1800" dirty="0"/>
              <a:t> parts from a whole, </a:t>
            </a:r>
            <a:r>
              <a:rPr lang="en-US" sz="1800" dirty="0" err="1"/>
              <a:t>analyse</a:t>
            </a:r>
            <a:r>
              <a:rPr lang="sr-Latn-RS" sz="1800" dirty="0"/>
              <a:t>s</a:t>
            </a:r>
            <a:r>
              <a:rPr lang="en-US" sz="1800" dirty="0"/>
              <a:t> details separately and concentrate</a:t>
            </a:r>
            <a:r>
              <a:rPr lang="sr-Latn-RS" sz="1800" dirty="0"/>
              <a:t>s</a:t>
            </a:r>
            <a:r>
              <a:rPr lang="en-US" sz="1800" dirty="0"/>
              <a:t> on something</a:t>
            </a:r>
            <a:endParaRPr lang="sr-Latn-RS" sz="1800" dirty="0"/>
          </a:p>
          <a:p>
            <a:pPr lvl="2"/>
            <a:r>
              <a:rPr lang="en-US" sz="1800" dirty="0"/>
              <a:t>developed as the child grows up and associated with self-confidence and independence in general</a:t>
            </a:r>
            <a:endParaRPr lang="sr-Latn-RS" sz="1800" dirty="0"/>
          </a:p>
          <a:p>
            <a:pPr lvl="2"/>
            <a:r>
              <a:rPr lang="en-US" sz="1800" dirty="0"/>
              <a:t>useful in deductive learning, language analysis</a:t>
            </a:r>
            <a:r>
              <a:rPr lang="sr-Latn-RS" sz="1800" dirty="0"/>
              <a:t>, </a:t>
            </a:r>
            <a:r>
              <a:rPr lang="sr-Latn-RS" sz="1800" dirty="0" err="1"/>
              <a:t>perceiving</a:t>
            </a:r>
            <a:r>
              <a:rPr lang="sr-Latn-RS" sz="1800" dirty="0"/>
              <a:t> </a:t>
            </a:r>
            <a:r>
              <a:rPr lang="sr-Latn-RS" sz="1800" dirty="0" err="1"/>
              <a:t>patterns</a:t>
            </a:r>
            <a:r>
              <a:rPr lang="sr-Latn-RS" sz="1800" dirty="0"/>
              <a:t> </a:t>
            </a:r>
            <a:r>
              <a:rPr lang="en-US" sz="1800" dirty="0"/>
              <a:t> and learning in classroom settings</a:t>
            </a:r>
            <a:endParaRPr lang="sr-Latn-RS" sz="1800" dirty="0"/>
          </a:p>
          <a:p>
            <a:pPr lvl="2"/>
            <a:r>
              <a:rPr lang="en-US" sz="1800" dirty="0"/>
              <a:t>learners can channel their attention selectively and differentiate between the essential and non-essential</a:t>
            </a:r>
            <a:endParaRPr lang="sr-Latn-RS" sz="1800" dirty="0"/>
          </a:p>
          <a:p>
            <a:pPr lvl="2"/>
            <a:r>
              <a:rPr lang="en-US" sz="1800" dirty="0"/>
              <a:t>they are capable of taking an element out of its original context and using it in a new restructured context</a:t>
            </a:r>
            <a:endParaRPr lang="sr-Latn-RS" sz="1800" dirty="0"/>
          </a:p>
          <a:p>
            <a:pPr lvl="2"/>
            <a:r>
              <a:rPr lang="en-US" sz="1800" dirty="0"/>
              <a:t>information processing and manipulation much easier</a:t>
            </a:r>
            <a:r>
              <a:rPr lang="sr-Latn-RS" sz="1800" dirty="0"/>
              <a:t> (</a:t>
            </a:r>
            <a:r>
              <a:rPr lang="en-US" sz="1800" dirty="0"/>
              <a:t>an advantage in formal settings</a:t>
            </a:r>
            <a:r>
              <a:rPr lang="sr-Latn-RS" sz="1800" dirty="0"/>
              <a:t>)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5520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76658A-83B9-4838-94E0-C4264CF10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3BE8E06-C1A1-43D0-AAA7-FBB4E2F04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r-Latn-RS" sz="1800" u="sng" dirty="0"/>
              <a:t>F</a:t>
            </a:r>
            <a:r>
              <a:rPr lang="en-US" sz="1800" u="sng" dirty="0" err="1"/>
              <a:t>ield</a:t>
            </a:r>
            <a:r>
              <a:rPr lang="en-US" sz="1800" u="sng" dirty="0"/>
              <a:t>-dependent</a:t>
            </a:r>
            <a:r>
              <a:rPr lang="en-US" sz="1800" b="1" u="sng" dirty="0"/>
              <a:t> </a:t>
            </a:r>
            <a:r>
              <a:rPr lang="sr-Latn-RS" sz="1800" b="1" dirty="0"/>
              <a:t>- </a:t>
            </a:r>
            <a:r>
              <a:rPr lang="en-US" sz="1800" dirty="0"/>
              <a:t>see</a:t>
            </a:r>
            <a:r>
              <a:rPr lang="sr-Latn-RS" sz="1800" dirty="0"/>
              <a:t>s</a:t>
            </a:r>
            <a:r>
              <a:rPr lang="en-US" sz="1800" dirty="0"/>
              <a:t> the whole picture, </a:t>
            </a:r>
            <a:r>
              <a:rPr lang="sr-Latn-RS" sz="1800" dirty="0" err="1"/>
              <a:t>has</a:t>
            </a:r>
            <a:r>
              <a:rPr lang="en-US" sz="1800" dirty="0"/>
              <a:t> a larger view</a:t>
            </a:r>
            <a:endParaRPr lang="sr-Latn-RS" sz="1800" dirty="0"/>
          </a:p>
          <a:p>
            <a:pPr lvl="2"/>
            <a:r>
              <a:rPr lang="en-US" sz="1800" dirty="0"/>
              <a:t>associated with empathy and perception of other people</a:t>
            </a:r>
            <a:endParaRPr lang="sr-Latn-RS" sz="1800" dirty="0"/>
          </a:p>
          <a:p>
            <a:pPr lvl="2"/>
            <a:r>
              <a:rPr lang="en-US" sz="1800" dirty="0"/>
              <a:t>important in developing communication skills</a:t>
            </a:r>
            <a:r>
              <a:rPr lang="sr-Latn-RS" sz="1800" dirty="0"/>
              <a:t>, </a:t>
            </a:r>
            <a:r>
              <a:rPr lang="en-US" sz="1800" dirty="0"/>
              <a:t>in ’natural’ language acquisition</a:t>
            </a:r>
            <a:endParaRPr lang="sr-Latn-RS" sz="1800" dirty="0"/>
          </a:p>
          <a:p>
            <a:pPr lvl="2"/>
            <a:r>
              <a:rPr lang="en-US" sz="1800" dirty="0"/>
              <a:t>often have difficulties when trying to select relevant cues from context</a:t>
            </a:r>
            <a:endParaRPr lang="sr-Latn-RS" sz="1800" dirty="0"/>
          </a:p>
          <a:p>
            <a:pPr lvl="2"/>
            <a:r>
              <a:rPr lang="en-US" sz="1800" dirty="0"/>
              <a:t>better at understanding the entire context, including its background and social dimensions</a:t>
            </a:r>
            <a:r>
              <a:rPr lang="sr-Latn-RS" sz="1800" dirty="0"/>
              <a:t> (</a:t>
            </a:r>
            <a:r>
              <a:rPr lang="sr-Latn-RS" sz="1800" dirty="0" err="1"/>
              <a:t>holistic</a:t>
            </a:r>
            <a:r>
              <a:rPr lang="sr-Latn-RS" sz="1800" dirty="0"/>
              <a:t>)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2656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310212"/>
            <a:ext cx="8911687" cy="418658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861391"/>
            <a:ext cx="8915400" cy="5457521"/>
          </a:xfrm>
        </p:spPr>
        <p:txBody>
          <a:bodyPr>
            <a:noAutofit/>
          </a:bodyPr>
          <a:lstStyle/>
          <a:p>
            <a:r>
              <a:rPr lang="en-US" b="1" dirty="0"/>
              <a:t>Preference shown toward</a:t>
            </a:r>
            <a:r>
              <a:rPr lang="en-US" dirty="0"/>
              <a:t> </a:t>
            </a:r>
            <a:r>
              <a:rPr lang="sr-Latn-RS" b="1" dirty="0"/>
              <a:t>a </a:t>
            </a:r>
            <a:r>
              <a:rPr lang="sr-Latn-RS" b="1" dirty="0" err="1"/>
              <a:t>kind</a:t>
            </a:r>
            <a:r>
              <a:rPr lang="sr-Latn-RS" b="1" dirty="0"/>
              <a:t> </a:t>
            </a:r>
            <a:r>
              <a:rPr lang="sr-Latn-RS" b="1" dirty="0" err="1"/>
              <a:t>of</a:t>
            </a:r>
            <a:r>
              <a:rPr lang="sr-Latn-RS" b="1" dirty="0"/>
              <a:t> </a:t>
            </a:r>
            <a:r>
              <a:rPr lang="en-US" b="1" dirty="0"/>
              <a:t>input</a:t>
            </a:r>
            <a:endParaRPr lang="sr-Latn-RS" b="1" dirty="0"/>
          </a:p>
          <a:p>
            <a:pPr lvl="1"/>
            <a:r>
              <a:rPr lang="en-US" sz="1800" dirty="0"/>
              <a:t> </a:t>
            </a:r>
            <a:r>
              <a:rPr lang="sr-Latn-RS" sz="1800" u="sng" dirty="0"/>
              <a:t>V</a:t>
            </a:r>
            <a:r>
              <a:rPr lang="en-US" sz="1800" u="sng" dirty="0" err="1"/>
              <a:t>isual</a:t>
            </a:r>
            <a:r>
              <a:rPr lang="en-US" sz="1800" u="sng" dirty="0"/>
              <a:t> learners</a:t>
            </a:r>
            <a:r>
              <a:rPr lang="sr-Latn-RS" sz="1800" u="sng" dirty="0"/>
              <a:t> </a:t>
            </a:r>
            <a:r>
              <a:rPr lang="sr-Latn-RS" sz="1800" dirty="0"/>
              <a:t>(more </a:t>
            </a:r>
            <a:r>
              <a:rPr lang="sr-Latn-RS" sz="1800" dirty="0" err="1"/>
              <a:t>than</a:t>
            </a:r>
            <a:r>
              <a:rPr lang="sr-Latn-RS" sz="1800" dirty="0"/>
              <a:t> 50%) </a:t>
            </a:r>
            <a:r>
              <a:rPr lang="en-US" sz="1800" dirty="0"/>
              <a:t>benefit from reading, studying charts, writing and looking at pictures, wall-charts</a:t>
            </a:r>
            <a:r>
              <a:rPr lang="sr-Latn-RS" sz="1800" dirty="0"/>
              <a:t>, </a:t>
            </a:r>
            <a:r>
              <a:rPr lang="sr-Latn-RS" sz="1800" dirty="0" err="1"/>
              <a:t>videos</a:t>
            </a:r>
            <a:r>
              <a:rPr lang="en-US" sz="1800" dirty="0"/>
              <a:t> and flashcards</a:t>
            </a:r>
            <a:endParaRPr lang="sr-Latn-RS" sz="1800" dirty="0"/>
          </a:p>
          <a:p>
            <a:pPr lvl="2"/>
            <a:r>
              <a:rPr lang="sr-Latn-RS" sz="1800" dirty="0" err="1"/>
              <a:t>they</a:t>
            </a:r>
            <a:r>
              <a:rPr lang="sr-Latn-RS" sz="1800" dirty="0"/>
              <a:t> </a:t>
            </a:r>
            <a:r>
              <a:rPr lang="en-US" sz="1800" dirty="0"/>
              <a:t>need to write down information in order to remember it, and they should be given enough time to do it</a:t>
            </a:r>
            <a:endParaRPr lang="sr-Latn-RS" sz="1800" dirty="0"/>
          </a:p>
          <a:p>
            <a:pPr lvl="2"/>
            <a:r>
              <a:rPr lang="en-US" sz="1800" dirty="0"/>
              <a:t>problems with pronunciation, intonation and oral skills </a:t>
            </a:r>
            <a:r>
              <a:rPr lang="sr-Latn-RS" sz="1800" dirty="0"/>
              <a:t>(</a:t>
            </a:r>
            <a:r>
              <a:rPr lang="sr-Latn-RS" sz="1800" dirty="0" err="1"/>
              <a:t>should</a:t>
            </a:r>
            <a:r>
              <a:rPr lang="sr-Latn-RS" sz="1800" dirty="0"/>
              <a:t> be </a:t>
            </a:r>
            <a:r>
              <a:rPr lang="sr-Latn-RS" sz="1800" dirty="0" err="1"/>
              <a:t>encouraged</a:t>
            </a:r>
            <a:r>
              <a:rPr lang="sr-Latn-RS" sz="1800" dirty="0"/>
              <a:t> to </a:t>
            </a:r>
            <a:r>
              <a:rPr lang="sr-Latn-RS" sz="1800" dirty="0" err="1"/>
              <a:t>speak</a:t>
            </a:r>
            <a:r>
              <a:rPr lang="sr-Latn-RS" sz="1800" dirty="0"/>
              <a:t> </a:t>
            </a:r>
            <a:r>
              <a:rPr lang="sr-Latn-RS" sz="1800" dirty="0" err="1"/>
              <a:t>with</a:t>
            </a:r>
            <a:r>
              <a:rPr lang="sr-Latn-RS" sz="1800" dirty="0"/>
              <a:t> </a:t>
            </a:r>
            <a:r>
              <a:rPr lang="sr-Latn-RS" sz="1800" dirty="0" err="1"/>
              <a:t>the</a:t>
            </a:r>
            <a:r>
              <a:rPr lang="sr-Latn-RS" sz="1800" dirty="0"/>
              <a:t> </a:t>
            </a:r>
            <a:r>
              <a:rPr lang="sr-Latn-RS" sz="1800" dirty="0" err="1"/>
              <a:t>use</a:t>
            </a:r>
            <a:r>
              <a:rPr lang="sr-Latn-RS" sz="1800" dirty="0"/>
              <a:t> </a:t>
            </a:r>
            <a:r>
              <a:rPr lang="sr-Latn-RS" sz="1800" dirty="0" err="1"/>
              <a:t>of</a:t>
            </a:r>
            <a:r>
              <a:rPr lang="sr-Latn-RS" sz="1800" dirty="0"/>
              <a:t> </a:t>
            </a:r>
            <a:r>
              <a:rPr lang="sr-Latn-RS" sz="1800" dirty="0" err="1"/>
              <a:t>visual</a:t>
            </a:r>
            <a:r>
              <a:rPr lang="sr-Latn-RS" sz="1800" dirty="0"/>
              <a:t> </a:t>
            </a:r>
            <a:r>
              <a:rPr lang="sr-Latn-RS" sz="1800" dirty="0" err="1"/>
              <a:t>stimuli</a:t>
            </a:r>
            <a:r>
              <a:rPr lang="sr-Latn-RS" sz="1800" dirty="0"/>
              <a:t>)</a:t>
            </a:r>
          </a:p>
          <a:p>
            <a:pPr lvl="1"/>
            <a:r>
              <a:rPr lang="sr-Latn-RS" sz="1800" u="sng" dirty="0"/>
              <a:t>A</a:t>
            </a:r>
            <a:r>
              <a:rPr lang="en-US" sz="1800" u="sng" dirty="0" err="1"/>
              <a:t>uditory</a:t>
            </a:r>
            <a:r>
              <a:rPr lang="en-US" sz="1800" u="sng" dirty="0"/>
              <a:t> </a:t>
            </a:r>
            <a:r>
              <a:rPr lang="en-US" sz="1800" dirty="0"/>
              <a:t>learners prefer listening, oral explanation and taking part in speaking activities</a:t>
            </a:r>
            <a:r>
              <a:rPr lang="sr-Latn-RS" sz="1800" dirty="0"/>
              <a:t>, </a:t>
            </a:r>
            <a:r>
              <a:rPr lang="sr-Latn-RS" sz="1800" dirty="0" err="1"/>
              <a:t>discussions</a:t>
            </a:r>
            <a:r>
              <a:rPr lang="sr-Latn-RS" sz="1800" dirty="0"/>
              <a:t>, role </a:t>
            </a:r>
            <a:r>
              <a:rPr lang="sr-Latn-RS" sz="1800" dirty="0" err="1"/>
              <a:t>plays</a:t>
            </a:r>
            <a:endParaRPr lang="sr-Latn-RS" sz="1800" dirty="0"/>
          </a:p>
          <a:p>
            <a:pPr lvl="2"/>
            <a:r>
              <a:rPr lang="en-US" sz="1800" dirty="0"/>
              <a:t>they tend to pull only the relevant information that they hear, yet </a:t>
            </a:r>
            <a:r>
              <a:rPr lang="sr-Latn-RS" sz="1800" dirty="0" err="1"/>
              <a:t>might</a:t>
            </a:r>
            <a:r>
              <a:rPr lang="sr-Latn-RS" sz="1800" dirty="0"/>
              <a:t> </a:t>
            </a:r>
            <a:r>
              <a:rPr lang="sr-Latn-RS" sz="1800" dirty="0" err="1"/>
              <a:t>miss</a:t>
            </a:r>
            <a:r>
              <a:rPr lang="sr-Latn-RS" sz="1800" dirty="0"/>
              <a:t> some </a:t>
            </a:r>
            <a:r>
              <a:rPr lang="en-US" sz="1800" dirty="0"/>
              <a:t>finer points</a:t>
            </a:r>
            <a:r>
              <a:rPr lang="sr-Latn-RS" sz="1800" dirty="0"/>
              <a:t> (i</a:t>
            </a:r>
            <a:r>
              <a:rPr lang="en-US" sz="1800" dirty="0" err="1"/>
              <a:t>ncomplete</a:t>
            </a:r>
            <a:r>
              <a:rPr lang="en-US" sz="1800" dirty="0"/>
              <a:t> comprehension of the target language or conducting a step in an activity </a:t>
            </a:r>
            <a:r>
              <a:rPr lang="en-US" sz="1800" dirty="0" err="1"/>
              <a:t>incorrec</a:t>
            </a:r>
            <a:r>
              <a:rPr lang="sr-Latn-RS" sz="1800" dirty="0" err="1"/>
              <a:t>tly</a:t>
            </a:r>
            <a:r>
              <a:rPr lang="sr-Latn-RS" sz="1800" dirty="0"/>
              <a:t>)</a:t>
            </a:r>
          </a:p>
          <a:p>
            <a:pPr lvl="2"/>
            <a:r>
              <a:rPr lang="en-US" sz="1800" dirty="0"/>
              <a:t>information written down has less meaning until auditory students also hear it</a:t>
            </a:r>
            <a:r>
              <a:rPr lang="sr-Latn-RS" sz="1800" dirty="0"/>
              <a:t> (</a:t>
            </a:r>
            <a:r>
              <a:rPr lang="en-US" sz="1800" dirty="0"/>
              <a:t>good to make them read it aloud</a:t>
            </a:r>
            <a:r>
              <a:rPr lang="sr-Latn-RS" sz="1800" dirty="0"/>
              <a:t>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26917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DDC679-EE36-41BF-9172-36D9AAB38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CCA163C-5C36-4950-8C42-4EB7249D6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1800" dirty="0" err="1"/>
              <a:t>Kinaesthetic</a:t>
            </a:r>
            <a:r>
              <a:rPr lang="en-US" sz="1800" dirty="0"/>
              <a:t> </a:t>
            </a:r>
            <a:r>
              <a:rPr lang="sr-Latn-RS" sz="1800" dirty="0" err="1"/>
              <a:t>learners</a:t>
            </a:r>
            <a:r>
              <a:rPr lang="en-US" sz="1800" dirty="0"/>
              <a:t> learn through moving around and body experience</a:t>
            </a:r>
            <a:endParaRPr lang="sr-Latn-RS" sz="1800" dirty="0"/>
          </a:p>
          <a:p>
            <a:pPr lvl="2"/>
            <a:r>
              <a:rPr lang="sr-Latn-RS" sz="1800" dirty="0"/>
              <a:t>t</a:t>
            </a:r>
            <a:r>
              <a:rPr lang="en-US" sz="1800" dirty="0"/>
              <a:t>hey prefer active participation, like role-plays, drama and games</a:t>
            </a:r>
            <a:endParaRPr lang="sr-Latn-RS" sz="1800" dirty="0"/>
          </a:p>
          <a:p>
            <a:pPr lvl="2"/>
            <a:r>
              <a:rPr lang="en-US" sz="1800" dirty="0"/>
              <a:t>may find it very difficult to sit motionless in the classroom and require frequent breaks</a:t>
            </a:r>
            <a:endParaRPr lang="sr-Latn-RS" sz="1800" dirty="0"/>
          </a:p>
          <a:p>
            <a:pPr lvl="2"/>
            <a:r>
              <a:rPr lang="en-US" sz="1800" dirty="0" err="1"/>
              <a:t>memorise</a:t>
            </a:r>
            <a:r>
              <a:rPr lang="en-US" sz="1800" dirty="0"/>
              <a:t> best if they are allowed to walk around</a:t>
            </a:r>
            <a:endParaRPr lang="sr-Latn-RS" sz="1800" dirty="0"/>
          </a:p>
          <a:p>
            <a:endParaRPr lang="sr-Latn-RS" dirty="0"/>
          </a:p>
          <a:p>
            <a:pPr lvl="1"/>
            <a:r>
              <a:rPr lang="en-US" sz="1800" dirty="0"/>
              <a:t>Tactile learners prefer feeling or touching something and manipulating objects</a:t>
            </a:r>
            <a:endParaRPr lang="sr-Latn-RS" sz="1800" dirty="0"/>
          </a:p>
          <a:p>
            <a:pPr lvl="2"/>
            <a:r>
              <a:rPr lang="en-US" sz="1800" dirty="0"/>
              <a:t>art-and-craft activities or making posters</a:t>
            </a:r>
            <a:endParaRPr lang="sr-Latn-RS" sz="1800" dirty="0"/>
          </a:p>
          <a:p>
            <a:pPr lvl="1"/>
            <a:endParaRPr lang="sr-Latn-RS" sz="1800" dirty="0"/>
          </a:p>
          <a:p>
            <a:pPr marL="457200" lvl="1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01471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31594"/>
          </a:xfrm>
        </p:spPr>
        <p:txBody>
          <a:bodyPr>
            <a:normAutofit/>
          </a:bodyPr>
          <a:lstStyle/>
          <a:p>
            <a:r>
              <a:rPr lang="en-US" b="1" dirty="0"/>
              <a:t>The dominance of the</a:t>
            </a:r>
            <a:r>
              <a:rPr lang="en-US" dirty="0"/>
              <a:t> </a:t>
            </a:r>
            <a:r>
              <a:rPr lang="en-US" b="1" dirty="0"/>
              <a:t>left- or</a:t>
            </a:r>
            <a:r>
              <a:rPr lang="en-US" dirty="0"/>
              <a:t> </a:t>
            </a:r>
            <a:r>
              <a:rPr lang="en-US" b="1" dirty="0"/>
              <a:t>right-brain hemisphere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sr-Latn-RS" sz="1800" dirty="0" err="1"/>
              <a:t>people</a:t>
            </a:r>
            <a:r>
              <a:rPr lang="sr-Latn-RS" sz="1800" dirty="0"/>
              <a:t> </a:t>
            </a:r>
            <a:r>
              <a:rPr lang="sr-Latn-RS" sz="1800" dirty="0" err="1"/>
              <a:t>use</a:t>
            </a:r>
            <a:r>
              <a:rPr lang="sr-Latn-RS" sz="1800" dirty="0"/>
              <a:t> </a:t>
            </a:r>
            <a:r>
              <a:rPr lang="sr-Latn-RS" sz="1800" dirty="0" err="1"/>
              <a:t>both</a:t>
            </a:r>
            <a:r>
              <a:rPr lang="sr-Latn-RS" sz="1800" dirty="0"/>
              <a:t> </a:t>
            </a:r>
            <a:r>
              <a:rPr lang="sr-Latn-RS" sz="1800" dirty="0" err="1"/>
              <a:t>hemispheres</a:t>
            </a:r>
            <a:r>
              <a:rPr lang="sr-Latn-RS" sz="1800" dirty="0"/>
              <a:t>, but </a:t>
            </a:r>
            <a:r>
              <a:rPr lang="sr-Latn-RS" sz="1800" dirty="0" err="1"/>
              <a:t>generally</a:t>
            </a:r>
            <a:r>
              <a:rPr lang="sr-Latn-RS" sz="1800" dirty="0"/>
              <a:t> </a:t>
            </a:r>
            <a:r>
              <a:rPr lang="sr-Latn-RS" sz="1800" dirty="0" err="1"/>
              <a:t>tend</a:t>
            </a:r>
            <a:r>
              <a:rPr lang="sr-Latn-RS" sz="1800" dirty="0"/>
              <a:t> to </a:t>
            </a:r>
            <a:r>
              <a:rPr lang="sr-Latn-RS" sz="1800" dirty="0" err="1"/>
              <a:t>rely</a:t>
            </a:r>
            <a:r>
              <a:rPr lang="sr-Latn-RS" sz="1800" dirty="0"/>
              <a:t> on one </a:t>
            </a:r>
            <a:r>
              <a:rPr lang="sr-Latn-RS" sz="1800" dirty="0" err="1"/>
              <a:t>of</a:t>
            </a:r>
            <a:r>
              <a:rPr lang="sr-Latn-RS" sz="1800" dirty="0"/>
              <a:t> </a:t>
            </a:r>
            <a:r>
              <a:rPr lang="sr-Latn-RS" sz="1800" dirty="0" err="1"/>
              <a:t>them</a:t>
            </a:r>
            <a:r>
              <a:rPr lang="sr-Latn-RS" sz="1800" dirty="0"/>
              <a:t> more in </a:t>
            </a:r>
            <a:r>
              <a:rPr lang="sr-Latn-RS" sz="1800" dirty="0" err="1"/>
              <a:t>processing</a:t>
            </a:r>
            <a:r>
              <a:rPr lang="sr-Latn-RS" sz="1800" dirty="0"/>
              <a:t> </a:t>
            </a:r>
            <a:r>
              <a:rPr lang="sr-Latn-RS" sz="1800" dirty="0" err="1"/>
              <a:t>information</a:t>
            </a:r>
            <a:endParaRPr lang="sr-Latn-RS" sz="1800" dirty="0"/>
          </a:p>
          <a:p>
            <a:pPr lvl="1"/>
            <a:r>
              <a:rPr lang="sr-Latn-RS" sz="1800" dirty="0"/>
              <a:t>t</a:t>
            </a:r>
            <a:r>
              <a:rPr lang="en-US" sz="1800" dirty="0"/>
              <a:t>he left hemisphere is usually associated with logical, analytical thought</a:t>
            </a:r>
            <a:endParaRPr lang="sr-Latn-RS" sz="1800" dirty="0"/>
          </a:p>
          <a:p>
            <a:pPr lvl="2"/>
            <a:r>
              <a:rPr lang="sr-Latn-RS" sz="1800" dirty="0" err="1"/>
              <a:t>learners</a:t>
            </a:r>
            <a:r>
              <a:rPr lang="sr-Latn-RS" sz="1800" dirty="0"/>
              <a:t> </a:t>
            </a:r>
            <a:r>
              <a:rPr lang="sr-Latn-RS" sz="1800" dirty="0" err="1"/>
              <a:t>with</a:t>
            </a:r>
            <a:r>
              <a:rPr lang="sr-Latn-RS" sz="1800" dirty="0"/>
              <a:t> </a:t>
            </a:r>
            <a:r>
              <a:rPr lang="sr-Latn-RS" sz="1800" dirty="0" err="1"/>
              <a:t>left-brain</a:t>
            </a:r>
            <a:r>
              <a:rPr lang="sr-Latn-RS" sz="1800" dirty="0"/>
              <a:t> </a:t>
            </a:r>
            <a:r>
              <a:rPr lang="sr-Latn-RS" sz="1800" dirty="0" err="1"/>
              <a:t>dominance</a:t>
            </a:r>
            <a:r>
              <a:rPr lang="sr-Latn-RS" sz="1800" dirty="0"/>
              <a:t> </a:t>
            </a:r>
            <a:r>
              <a:rPr lang="en-US" sz="1800" dirty="0"/>
              <a:t>prefer planned and structured language learning and benefit from formal instruction and controlled practice</a:t>
            </a:r>
            <a:endParaRPr lang="sr-Latn-RS" sz="1800" dirty="0"/>
          </a:p>
          <a:p>
            <a:pPr lvl="1"/>
            <a:r>
              <a:rPr lang="en-US" sz="1800" dirty="0"/>
              <a:t>the right one is usually linked to emotional, visual and auditory information processing</a:t>
            </a:r>
            <a:endParaRPr lang="sr-Latn-RS" sz="1800" dirty="0"/>
          </a:p>
          <a:p>
            <a:pPr lvl="2"/>
            <a:r>
              <a:rPr lang="en-US" sz="1800" dirty="0"/>
              <a:t>those with right-brain dominance prefer spontaneous communication and benefit from a good model or ‘input’ </a:t>
            </a:r>
            <a:endParaRPr lang="sr-Latn-RS" sz="18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10487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Ambiguity tolerance</a:t>
            </a:r>
            <a:endParaRPr lang="sr-Latn-RS" b="1" dirty="0"/>
          </a:p>
          <a:p>
            <a:pPr lvl="1"/>
            <a:r>
              <a:rPr lang="en-US" b="1" dirty="0"/>
              <a:t> </a:t>
            </a:r>
            <a:r>
              <a:rPr lang="en-US" dirty="0"/>
              <a:t>the ability to be open-minded, to tolerate ideas and propositions that are not compatible with the system of beliefs already established</a:t>
            </a:r>
            <a:endParaRPr lang="sr-Latn-RS" dirty="0"/>
          </a:p>
          <a:p>
            <a:pPr lvl="1"/>
            <a:r>
              <a:rPr lang="en-US" dirty="0"/>
              <a:t>considered to be supportive in language acquisition</a:t>
            </a:r>
            <a:endParaRPr lang="sr-Latn-RS" dirty="0"/>
          </a:p>
          <a:p>
            <a:pPr lvl="1"/>
            <a:r>
              <a:rPr lang="en-US" dirty="0"/>
              <a:t>benefits are greater if it is present only to a certain extent</a:t>
            </a:r>
            <a:endParaRPr lang="sr-Latn-RS" dirty="0"/>
          </a:p>
          <a:p>
            <a:pPr lvl="1"/>
            <a:endParaRPr lang="sr-Latn-RS" b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85049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1D8270-566D-432F-9F7E-50BBE3C50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80790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3904755-5A59-4771-B094-42B373784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38250"/>
            <a:ext cx="8915400" cy="4672972"/>
          </a:xfrm>
        </p:spPr>
        <p:txBody>
          <a:bodyPr/>
          <a:lstStyle/>
          <a:p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styles</a:t>
            </a:r>
            <a:r>
              <a:rPr lang="sr-Latn-RS" dirty="0"/>
              <a:t> </a:t>
            </a:r>
            <a:r>
              <a:rPr lang="en-US" dirty="0"/>
              <a:t>should be respected in teaching through the provision of adequate contents to all learners</a:t>
            </a:r>
            <a:endParaRPr lang="sr-Latn-RS" dirty="0"/>
          </a:p>
          <a:p>
            <a:r>
              <a:rPr lang="sr-Latn-RS" dirty="0"/>
              <a:t>To </a:t>
            </a:r>
            <a:r>
              <a:rPr lang="sr-Latn-RS" dirty="0" err="1"/>
              <a:t>meet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needs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all</a:t>
            </a:r>
            <a:r>
              <a:rPr lang="sr-Latn-RS" dirty="0"/>
              <a:t> </a:t>
            </a:r>
            <a:r>
              <a:rPr lang="sr-Latn-RS" dirty="0" err="1"/>
              <a:t>learners</a:t>
            </a:r>
            <a:r>
              <a:rPr lang="sr-Latn-RS" dirty="0"/>
              <a:t>, </a:t>
            </a:r>
            <a:r>
              <a:rPr lang="sr-Latn-RS" dirty="0" err="1"/>
              <a:t>teahers</a:t>
            </a:r>
            <a:r>
              <a:rPr lang="sr-Latn-RS" dirty="0"/>
              <a:t> </a:t>
            </a:r>
            <a:r>
              <a:rPr lang="sr-Latn-RS" dirty="0" err="1"/>
              <a:t>should</a:t>
            </a:r>
            <a:endParaRPr lang="sr-Latn-RS" dirty="0"/>
          </a:p>
          <a:p>
            <a:pPr lvl="1"/>
            <a:r>
              <a:rPr lang="sr-Latn-RS" dirty="0" err="1"/>
              <a:t>know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 </a:t>
            </a:r>
            <a:r>
              <a:rPr lang="sr-Latn-RS" dirty="0" err="1"/>
              <a:t>well</a:t>
            </a:r>
            <a:endParaRPr lang="sr-Latn-RS" dirty="0"/>
          </a:p>
          <a:p>
            <a:pPr lvl="1"/>
            <a:r>
              <a:rPr lang="sr-Latn-RS" dirty="0"/>
              <a:t>Provide </a:t>
            </a:r>
            <a:r>
              <a:rPr lang="sr-Latn-RS" dirty="0" err="1"/>
              <a:t>balanced</a:t>
            </a:r>
            <a:r>
              <a:rPr lang="sr-Latn-RS" dirty="0"/>
              <a:t> </a:t>
            </a:r>
            <a:r>
              <a:rPr lang="sr-Latn-RS" dirty="0" err="1"/>
              <a:t>materials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tasks</a:t>
            </a:r>
            <a:endParaRPr lang="sr-Latn-RS" dirty="0"/>
          </a:p>
          <a:p>
            <a:pPr lvl="1"/>
            <a:r>
              <a:rPr lang="en-US" dirty="0"/>
              <a:t>encourage learners to try to invoke their underused potentials and adapt their learning styles to some extent</a:t>
            </a:r>
            <a:endParaRPr lang="sr-Latn-RS" dirty="0"/>
          </a:p>
          <a:p>
            <a:r>
              <a:rPr lang="sr-Latn-RS" dirty="0"/>
              <a:t>M</a:t>
            </a:r>
            <a:r>
              <a:rPr lang="en-US" dirty="0"/>
              <a:t>any learning difficulties might be caused by style mismatches</a:t>
            </a:r>
            <a:endParaRPr lang="sr-Latn-RS" dirty="0"/>
          </a:p>
          <a:p>
            <a:pPr lvl="1"/>
            <a:r>
              <a:rPr lang="en-US" dirty="0"/>
              <a:t>Mismatch between the student’s learning style and the teacher’s teaching style.</a:t>
            </a:r>
          </a:p>
          <a:p>
            <a:pPr lvl="1"/>
            <a:r>
              <a:rPr lang="en-US" dirty="0"/>
              <a:t>Mismatch between the student’s learning style and the syllabus </a:t>
            </a:r>
            <a:endParaRPr lang="sr-Latn-RS" dirty="0"/>
          </a:p>
          <a:p>
            <a:pPr lvl="1"/>
            <a:r>
              <a:rPr lang="en-US" dirty="0"/>
              <a:t>Mismatch between the student’s learning style and the language task </a:t>
            </a:r>
            <a:endParaRPr lang="sr-Latn-RS" dirty="0"/>
          </a:p>
          <a:p>
            <a:pPr lvl="1"/>
            <a:r>
              <a:rPr lang="en-US" dirty="0"/>
              <a:t>Mismatch between the student’s learning style and his or her beliefs about learning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95470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1012</Words>
  <Application>Microsoft Office PowerPoint</Application>
  <PresentationFormat>Widescreen</PresentationFormat>
  <Paragraphs>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Symbol</vt:lpstr>
      <vt:lpstr>Wingdings 3</vt:lpstr>
      <vt:lpstr>Office Theme</vt:lpstr>
      <vt:lpstr>Tračak</vt:lpstr>
      <vt:lpstr>Learning styles and learning strategies</vt:lpstr>
      <vt:lpstr>2.5 Learning styles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2.6 Learning strategies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styles and learning strategies</dc:title>
  <dc:creator>Vesna Pilipovic</dc:creator>
  <cp:lastModifiedBy>Vesna Pilipovic</cp:lastModifiedBy>
  <cp:revision>1</cp:revision>
  <dcterms:created xsi:type="dcterms:W3CDTF">2020-11-01T21:18:31Z</dcterms:created>
  <dcterms:modified xsi:type="dcterms:W3CDTF">2020-11-01T21:20:06Z</dcterms:modified>
</cp:coreProperties>
</file>