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5" r:id="rId15"/>
    <p:sldId id="276" r:id="rId16"/>
    <p:sldId id="274" r:id="rId17"/>
    <p:sldId id="272" r:id="rId18"/>
    <p:sldId id="273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9438-5D4C-4E4A-B5C8-F12AC64C0FD5}" type="datetimeFigureOut">
              <a:rPr lang="sr-Latn-RS" smtClean="0"/>
              <a:t>8.3.2022.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3149-6E3E-4DDA-A4F3-9F776E30794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3274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9438-5D4C-4E4A-B5C8-F12AC64C0FD5}" type="datetimeFigureOut">
              <a:rPr lang="sr-Latn-RS" smtClean="0"/>
              <a:t>8.3.2022.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3149-6E3E-4DDA-A4F3-9F776E30794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6274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9438-5D4C-4E4A-B5C8-F12AC64C0FD5}" type="datetimeFigureOut">
              <a:rPr lang="sr-Latn-RS" smtClean="0"/>
              <a:t>8.3.2022.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3149-6E3E-4DDA-A4F3-9F776E30794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307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9438-5D4C-4E4A-B5C8-F12AC64C0FD5}" type="datetimeFigureOut">
              <a:rPr lang="sr-Latn-RS" smtClean="0"/>
              <a:t>8.3.2022.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3149-6E3E-4DDA-A4F3-9F776E30794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0099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9438-5D4C-4E4A-B5C8-F12AC64C0FD5}" type="datetimeFigureOut">
              <a:rPr lang="sr-Latn-RS" smtClean="0"/>
              <a:t>8.3.2022.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3149-6E3E-4DDA-A4F3-9F776E30794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2735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9438-5D4C-4E4A-B5C8-F12AC64C0FD5}" type="datetimeFigureOut">
              <a:rPr lang="sr-Latn-RS" smtClean="0"/>
              <a:t>8.3.2022.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3149-6E3E-4DDA-A4F3-9F776E30794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61053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9438-5D4C-4E4A-B5C8-F12AC64C0FD5}" type="datetimeFigureOut">
              <a:rPr lang="sr-Latn-RS" smtClean="0"/>
              <a:t>8.3.2022.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3149-6E3E-4DDA-A4F3-9F776E30794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98819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9438-5D4C-4E4A-B5C8-F12AC64C0FD5}" type="datetimeFigureOut">
              <a:rPr lang="sr-Latn-RS" smtClean="0"/>
              <a:t>8.3.2022.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3149-6E3E-4DDA-A4F3-9F776E30794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2955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9438-5D4C-4E4A-B5C8-F12AC64C0FD5}" type="datetimeFigureOut">
              <a:rPr lang="sr-Latn-RS" smtClean="0"/>
              <a:t>8.3.2022.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3149-6E3E-4DDA-A4F3-9F776E30794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0229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9438-5D4C-4E4A-B5C8-F12AC64C0FD5}" type="datetimeFigureOut">
              <a:rPr lang="sr-Latn-RS" smtClean="0"/>
              <a:t>8.3.2022.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3149-6E3E-4DDA-A4F3-9F776E30794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8253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9438-5D4C-4E4A-B5C8-F12AC64C0FD5}" type="datetimeFigureOut">
              <a:rPr lang="sr-Latn-RS" smtClean="0"/>
              <a:t>8.3.2022.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3149-6E3E-4DDA-A4F3-9F776E30794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70584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99438-5D4C-4E4A-B5C8-F12AC64C0FD5}" type="datetimeFigureOut">
              <a:rPr lang="sr-Latn-RS" smtClean="0"/>
              <a:t>8.3.2022.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93149-6E3E-4DDA-A4F3-9F776E30794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7861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73478"/>
            <a:ext cx="9144000" cy="2387600"/>
          </a:xfrm>
        </p:spPr>
        <p:txBody>
          <a:bodyPr>
            <a:noAutofit/>
          </a:bodyPr>
          <a:lstStyle/>
          <a:p>
            <a:r>
              <a:rPr lang="sr-Cyrl-RS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Социјална патологија</a:t>
            </a:r>
            <a:endParaRPr lang="sr-Latn-RS" sz="8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25" y="469790"/>
            <a:ext cx="10515600" cy="63882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3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Због дугогодишње нестабилности у региону изазване константним подривањем система и нарушавањем вредности друштва, од стране САД-а</a:t>
            </a:r>
            <a:r>
              <a:rPr lang="sr-Cyrl-R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долази до појаве ИСИС-а. Терористичка организације се формира између осталог </a:t>
            </a:r>
            <a:r>
              <a:rPr lang="sr-Cyrl-RS" sz="3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уз помоћ других терористичких снага и то пре свега уз коришћење обилатих нафтних извора које држи под својом контролом</a:t>
            </a:r>
            <a:r>
              <a:rPr lang="sr-Cyrl-R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Тако организована терористичка организација је предузела терористички напад на познати сатирични </a:t>
            </a:r>
            <a:r>
              <a:rPr lang="sr-Cyrl-RS" sz="3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због карикатуре пророка Мухамеда коју је овај лист објавио</a:t>
            </a:r>
            <a:r>
              <a:rPr lang="sr-Cyrl-R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3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25" y="469790"/>
            <a:ext cx="10515600" cy="6388210"/>
          </a:xfrm>
        </p:spPr>
        <p:txBody>
          <a:bodyPr>
            <a:normAutofit/>
          </a:bodyPr>
          <a:lstStyle/>
          <a:p>
            <a:pPr algn="just"/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подела фактора девијантности:</a:t>
            </a:r>
            <a:endParaRPr lang="sr-Latn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>
              <a:buAutoNum type="arabicPeriod"/>
            </a:pPr>
            <a:r>
              <a:rPr lang="sr-Cyrl-RS" sz="3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Биолошки </a:t>
            </a:r>
            <a:r>
              <a:rPr lang="sr-Cyrl-RS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фактори,</a:t>
            </a:r>
            <a:r>
              <a:rPr lang="sr-Cyrl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(нпр. поремећаји нагона, урођене склоности, органски поремећаји, дегенеративни поремећаји. итд</a:t>
            </a:r>
            <a:r>
              <a:rPr lang="sr-Cyrl-R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sr-Cyrl-RS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Психолошки фактори</a:t>
            </a:r>
            <a:r>
              <a:rPr lang="sr-Cyrl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sr-Cyrl-R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Психоструктура личности,</a:t>
            </a:r>
            <a:r>
              <a:rPr lang="sr-Cyrl-R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(укупност различитих обележја личности – диспозиције, идентитет, отпорност-карактер),</a:t>
            </a:r>
            <a:endParaRPr lang="sr-Latn-R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sr-Cyrl-R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Карактерне особине,</a:t>
            </a:r>
            <a:r>
              <a:rPr lang="sr-Cyrl-R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(агресивност, егоизам, егоцентризам, депривационе особине, темперамент),</a:t>
            </a:r>
            <a:endParaRPr lang="sr-Latn-R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sr-Cyrl-R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Емоције, </a:t>
            </a:r>
            <a:r>
              <a:rPr lang="sr-Cyrl-R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(емоционалне блокаде, емоционални поремећаји, емоционална незрелост),</a:t>
            </a:r>
            <a:endParaRPr lang="sr-Latn-R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sr-Cyrl-R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Мотиви. </a:t>
            </a:r>
            <a:endParaRPr lang="sr-Latn-R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AutoNum type="arabicPeriod"/>
            </a:pP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9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55149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r-Cyrl-RS" sz="3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Психопатолошки </a:t>
            </a:r>
            <a:r>
              <a:rPr lang="sr-Cyrl-RS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фактори,</a:t>
            </a:r>
            <a:r>
              <a:rPr lang="sr-Cyrl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(разне менталне дефектности, душевна заосталост, душевне болести, неурозе, психопатије итд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b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sr-Cyrl-RS" sz="3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Социјални фактори .</a:t>
            </a:r>
            <a:endParaRPr lang="sr-Latn-R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sr-Cyrl-R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Теорија социјалне средине, </a:t>
            </a:r>
            <a:r>
              <a:rPr lang="sr-Cyrl-R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(посматрање свеукупних друштвених услова),</a:t>
            </a:r>
            <a:endParaRPr lang="sr-Latn-R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sr-Cyrl-R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Културолошке теорије, </a:t>
            </a:r>
            <a:r>
              <a:rPr lang="sr-Cyrl-R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(Теорија културног конфликта, Теорија поткултура (субкултура) и контракултура </a:t>
            </a:r>
            <a:r>
              <a:rPr lang="sr-Cyrl-R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>
              <a:buFont typeface="+mj-lt"/>
              <a:buAutoNum type="arabicPeriod"/>
            </a:pPr>
            <a:endParaRPr lang="sr-Cyrl-R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3" lvl="1" indent="0">
              <a:buNone/>
            </a:pPr>
            <a:r>
              <a:rPr lang="sr-Cyrl-R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Сиромаштво, транзиција, стање аномије и друштвених конфликта, кризна стања, незапосленост, корупција, лош образовни систем, лоши васпитни систем, лош здравствени систем, криза породице, негативни медијски утицаји, пропадање морала и основних вредности друштва, пропадање културног система вредности, општа деградација врлина, итд.                                  </a:t>
            </a:r>
            <a:r>
              <a:rPr lang="sr-Cyrl-RS" sz="2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КРИЗА СОЦИЈАЛИЗАЦИЈЕ</a:t>
            </a:r>
            <a:endParaRPr lang="sr-Cyrl-RS" sz="3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604657" y="6240781"/>
            <a:ext cx="2612572" cy="3107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7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24" y="469790"/>
            <a:ext cx="11543361" cy="638821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r-Cyrl-R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ФЕНОМЕНОЛОГИЈА, </a:t>
            </a:r>
            <a:r>
              <a:rPr lang="sr-Cyrl-R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изучавање и класификациј</a:t>
            </a:r>
            <a:r>
              <a:rPr lang="sr-Latn-C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Cyrl-R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свих појавних облика неке појаве. На које све начине нека појава може да се испољава.</a:t>
            </a:r>
          </a:p>
          <a:p>
            <a:pPr marL="0" indent="0">
              <a:buNone/>
            </a:pPr>
            <a:endParaRPr lang="sr-Cyrl-R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 можемо класификовати социопатолошке појаве?</a:t>
            </a:r>
            <a:endParaRPr lang="sr-Latn-R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84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11" y="301624"/>
            <a:ext cx="10515600" cy="6257219"/>
          </a:xfrm>
        </p:spPr>
        <p:txBody>
          <a:bodyPr>
            <a:normAutofit/>
          </a:bodyPr>
          <a:lstStyle/>
          <a:p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Велика разуђеност критеријума:</a:t>
            </a:r>
          </a:p>
          <a:p>
            <a:pPr marL="514350" indent="-514350">
              <a:buAutoNum type="arabicPeriod"/>
            </a:pPr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По степену друштвене штетности </a:t>
            </a:r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(асоцијалне, анти-социјалне и социо-патолошке појаве, деликнвенција и криминалитет).</a:t>
            </a:r>
          </a:p>
          <a:p>
            <a:pPr marL="514350" indent="-514350">
              <a:buAutoNum type="arabicPeriod"/>
            </a:pPr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По  критеријуму историјског настанка </a:t>
            </a:r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(традиционале и савремене девијанте појаве).</a:t>
            </a:r>
          </a:p>
          <a:p>
            <a:pPr marL="514350" indent="-514350">
              <a:buAutoNum type="arabicPeriod"/>
            </a:pPr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По томе да ли претежно делују на групе или индивидуе (</a:t>
            </a:r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индивидуалне или групне патолошке појаве).</a:t>
            </a:r>
          </a:p>
          <a:p>
            <a:pPr marL="514350" indent="-514350">
              <a:buAutoNum type="arabicPeriod"/>
            </a:pPr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По томе да ли су предвиђене у прописима неког друштва </a:t>
            </a:r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(правом санкционисана или несанкционисана понашања).</a:t>
            </a:r>
          </a:p>
          <a:p>
            <a:pPr marL="514350" indent="-514350">
              <a:buAutoNum type="arabicPeriod"/>
            </a:pPr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По карактеристикама штетности појаве </a:t>
            </a:r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(биолошке, психолошке, социолошке, сложене социопатолошке појаве).</a:t>
            </a:r>
          </a:p>
          <a:p>
            <a:pPr marL="514350" indent="-514350">
              <a:buAutoNum type="arabicPeriod"/>
            </a:pPr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Итд.</a:t>
            </a:r>
          </a:p>
          <a:p>
            <a:pPr marL="0" indent="0">
              <a:buNone/>
            </a:pPr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Постоји неограничен број могућих критеријума.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8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25" y="469789"/>
            <a:ext cx="10515600" cy="6257581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sr-Cyrl-R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Криминалитет</a:t>
            </a:r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R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Деликти насиља,</a:t>
            </a:r>
            <a:endParaRPr lang="sr-Latn-R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Имовински деликти,</a:t>
            </a:r>
            <a:endParaRPr lang="sr-Latn-R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Привредни деликти,</a:t>
            </a:r>
            <a:endParaRPr lang="sr-Latn-R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Организовани криминалитет,</a:t>
            </a:r>
            <a:endParaRPr lang="sr-Latn-R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Сексуални деликти,</a:t>
            </a:r>
            <a:endParaRPr lang="sr-Latn-R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Саобраћајна деликвенција,</a:t>
            </a:r>
            <a:endParaRPr lang="sr-Latn-R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Компјутерски криминалитет,</a:t>
            </a:r>
            <a:endParaRPr lang="sr-Latn-R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Малолетничка деликвенција,</a:t>
            </a:r>
            <a:endParaRPr lang="sr-Latn-R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Еколошки криминалитет.</a:t>
            </a:r>
            <a:endParaRPr lang="sr-Latn-R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sr-Latn-RS" sz="2400" dirty="0"/>
          </a:p>
          <a:p>
            <a:endParaRPr lang="sr-Latn-R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86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25" y="469789"/>
            <a:ext cx="10515600" cy="625758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r-Cyrl-R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Болести </a:t>
            </a:r>
            <a:r>
              <a:rPr lang="sr-Cyrl-R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зависности:</a:t>
            </a:r>
            <a:endParaRPr lang="sr-Latn-R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sr-Latn-R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Алкохолизам, 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Cyrl-R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Наркоманија.</a:t>
            </a:r>
            <a:endParaRPr lang="sr-Latn-R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sr-Cyrl-RS" sz="2400" dirty="0" smtClean="0"/>
          </a:p>
          <a:p>
            <a:pPr marL="0" indent="0" algn="just">
              <a:buNone/>
            </a:pP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 је са другим облицима зависности? Зависност од дувана, друштвених мрежа, порнографског садржаја итд.</a:t>
            </a:r>
            <a:endParaRPr lang="sr-Latn-R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23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225" y="0"/>
            <a:ext cx="12027774" cy="702128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sr-Latn-RS" sz="2400" dirty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sr-Cyrl-R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Ментално-социјалне девијације</a:t>
            </a:r>
            <a:endParaRPr lang="sr-Latn-RS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sr-Cyrl-R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Проституција,</a:t>
            </a:r>
            <a:endParaRPr lang="sr-Latn-RS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sr-Cyrl-R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Скитничење,</a:t>
            </a:r>
            <a:endParaRPr lang="sr-Latn-RS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sr-Cyrl-R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Беспосличарење,</a:t>
            </a:r>
            <a:endParaRPr lang="sr-Latn-RS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sr-Cyrl-R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Просјачење,</a:t>
            </a:r>
            <a:endParaRPr lang="sr-Latn-RS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sr-Cyrl-R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Коцка,</a:t>
            </a:r>
            <a:endParaRPr lang="sr-Latn-RS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sr-Cyrl-R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Сексуалне девијације                       </a:t>
            </a:r>
            <a:endParaRPr lang="sr-Latn-RS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buFont typeface="+mj-lt"/>
              <a:buAutoNum type="arabicPeriod"/>
            </a:pPr>
            <a:r>
              <a:rPr lang="sr-Cyrl-R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Сексуалне инверзије         </a:t>
            </a:r>
            <a:endParaRPr lang="sr-Latn-RS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buFont typeface="+mj-lt"/>
              <a:buAutoNum type="arabicPeriod"/>
            </a:pPr>
            <a:r>
              <a:rPr lang="sr-Cyrl-R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Хомосексуализам,</a:t>
            </a:r>
            <a:endParaRPr lang="sr-Latn-RS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buFont typeface="+mj-lt"/>
              <a:buAutoNum type="arabicPeriod"/>
            </a:pPr>
            <a:r>
              <a:rPr lang="sr-Cyrl-R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Педофилија,</a:t>
            </a:r>
            <a:endParaRPr lang="sr-Latn-RS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buFont typeface="+mj-lt"/>
              <a:buAutoNum type="arabicPeriod"/>
            </a:pPr>
            <a:r>
              <a:rPr lang="sr-Cyrl-R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Геронтофилија,</a:t>
            </a:r>
            <a:endParaRPr lang="sr-Latn-RS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buFont typeface="+mj-lt"/>
              <a:buAutoNum type="arabicPeriod"/>
            </a:pPr>
            <a:r>
              <a:rPr lang="sr-Cyrl-R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Некрофилија,</a:t>
            </a:r>
            <a:endParaRPr lang="sr-Latn-RS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buFont typeface="+mj-lt"/>
              <a:buAutoNum type="arabicPeriod"/>
            </a:pPr>
            <a:r>
              <a:rPr lang="sr-Cyrl-R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Зоофилија,</a:t>
            </a:r>
            <a:endParaRPr lang="sr-Latn-RS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R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4414" y="3706585"/>
            <a:ext cx="8686800" cy="346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07000"/>
              </a:lnSpc>
            </a:pPr>
            <a:r>
              <a:rPr lang="sr-Cyrl-R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Сексуалне перверзије</a:t>
            </a:r>
            <a:endParaRPr lang="sr-Latn-RS" sz="2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buFont typeface="+mj-lt"/>
              <a:buAutoNum type="arabicPeriod"/>
            </a:pPr>
            <a:r>
              <a:rPr lang="sr-Cyrl-R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Садизам,</a:t>
            </a:r>
            <a:endParaRPr lang="sr-Latn-RS" sz="2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buFont typeface="+mj-lt"/>
              <a:buAutoNum type="arabicPeriod"/>
            </a:pPr>
            <a:r>
              <a:rPr lang="sr-Cyrl-R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Мазохизам,</a:t>
            </a:r>
            <a:endParaRPr lang="sr-Latn-RS" sz="2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buFont typeface="+mj-lt"/>
              <a:buAutoNum type="arabicPeriod"/>
            </a:pPr>
            <a:r>
              <a:rPr lang="sr-Cyrl-R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Егзибиционизам,</a:t>
            </a:r>
            <a:endParaRPr lang="sr-Latn-RS" sz="2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buFont typeface="+mj-lt"/>
              <a:buAutoNum type="arabicPeriod"/>
            </a:pPr>
            <a:r>
              <a:rPr lang="sr-Cyrl-R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Фетишизам,</a:t>
            </a:r>
            <a:endParaRPr lang="sr-Latn-RS" sz="2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buFont typeface="+mj-lt"/>
              <a:buAutoNum type="arabicPeriod"/>
            </a:pPr>
            <a:r>
              <a:rPr lang="sr-Cyrl-R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Трансвестизам,</a:t>
            </a:r>
            <a:endParaRPr lang="sr-Latn-RS" sz="2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sr-Cyrl-R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Воајерство.</a:t>
            </a:r>
            <a:endParaRPr lang="sr-Latn-RS" sz="2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RS" sz="2500" dirty="0"/>
          </a:p>
        </p:txBody>
      </p:sp>
    </p:spTree>
    <p:extLst>
      <p:ext uri="{BB962C8B-B14F-4D97-AF65-F5344CB8AC3E}">
        <p14:creationId xmlns:p14="http://schemas.microsoft.com/office/powerpoint/2010/main" val="12755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0"/>
            <a:ext cx="11854543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R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sr-Cyrl-R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Самоубиства </a:t>
            </a:r>
            <a:r>
              <a:rPr lang="sr-Cyrl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покушаји </a:t>
            </a:r>
            <a:r>
              <a:rPr lang="sr-Cyrl-R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самоубиства</a:t>
            </a:r>
          </a:p>
          <a:p>
            <a:pPr marL="0" lvl="0" indent="0">
              <a:buNone/>
            </a:pPr>
            <a:endParaRPr lang="sr-Cyrl-R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Зашто се самоубиства сматрају социопатолошким појавама? У чему се огледа њихова негативност и деструктивност?</a:t>
            </a:r>
            <a:endParaRPr lang="sr-Latn-R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28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25" y="469790"/>
            <a:ext cx="10515600" cy="5662996"/>
          </a:xfrm>
        </p:spPr>
        <p:txBody>
          <a:bodyPr>
            <a:normAutofit/>
          </a:bodyPr>
          <a:lstStyle/>
          <a:p>
            <a:r>
              <a:rPr lang="sr-Cyrl-R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социјалне патологије су социјалне девијације.</a:t>
            </a:r>
          </a:p>
          <a:p>
            <a:endParaRPr lang="sr-Cyrl-RS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 су социјалне девијације, </a:t>
            </a:r>
            <a:r>
              <a:rPr lang="sr-Cyrl-RS" sz="3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 уопште значи девијантно?</a:t>
            </a:r>
          </a:p>
          <a:p>
            <a:endParaRPr lang="sr-Cyrl-RS" sz="35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ДЕВИЈАНТНО=НЕНОРМАЛНО</a:t>
            </a:r>
          </a:p>
          <a:p>
            <a:endParaRPr lang="sr-Cyrl-RS" sz="35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шта је ненормално?</a:t>
            </a:r>
            <a:endParaRPr lang="sr-Latn-R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78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25" y="469790"/>
            <a:ext cx="10515600" cy="6183258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3000"/>
              </a:spcBef>
            </a:pPr>
            <a:r>
              <a:rPr lang="sr-Cyrl-R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Девијантно значи свако одступање од неког </a:t>
            </a:r>
            <a:r>
              <a:rPr lang="sr-Cyrl-R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утврђеног стандарда, вредности, правила или норме.</a:t>
            </a:r>
          </a:p>
          <a:p>
            <a:pPr algn="just">
              <a:spcBef>
                <a:spcPts val="3000"/>
              </a:spcBef>
            </a:pPr>
            <a:r>
              <a:rPr lang="sr-Cyrl-R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Девијантно је свако оно понашање које одступа од усвојених групних или универзалних облика понашања.</a:t>
            </a:r>
          </a:p>
          <a:p>
            <a:pPr algn="just">
              <a:spcBef>
                <a:spcPts val="3000"/>
              </a:spcBef>
            </a:pPr>
            <a:r>
              <a:rPr lang="sr-Cyrl-R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Свако оно понашање које одступа од статистичког просека је девијантно.</a:t>
            </a:r>
          </a:p>
          <a:p>
            <a:pPr algn="just">
              <a:spcBef>
                <a:spcPts val="3000"/>
              </a:spcBef>
            </a:pPr>
            <a:r>
              <a:rPr lang="sr-Cyrl-R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Девијантно је свако понашање које одступа од онога што је прописано законским нормама.</a:t>
            </a:r>
            <a:endParaRPr lang="sr-Latn-R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35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25" y="469789"/>
            <a:ext cx="10515600" cy="5519531"/>
          </a:xfrm>
        </p:spPr>
        <p:txBody>
          <a:bodyPr>
            <a:noAutofit/>
          </a:bodyPr>
          <a:lstStyle/>
          <a:p>
            <a:pPr algn="just">
              <a:spcBef>
                <a:spcPts val="3000"/>
              </a:spcBef>
            </a:pPr>
            <a:r>
              <a:rPr lang="sr-Cyrl-R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ДЕВИЈАНТНО ЈЕ СВАКО ОНО ПОНАШАЊЕ КОЈЕ ИЗАЗИВА ДРУШТВЕНУ РЕАКЦИЈУ, односно које неко друштво посматра као девијантно.</a:t>
            </a:r>
          </a:p>
          <a:p>
            <a:pPr algn="just">
              <a:spcBef>
                <a:spcPts val="3000"/>
              </a:spcBef>
            </a:pPr>
            <a:r>
              <a:rPr lang="sr-Cyrl-R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Свако одступање од вредности неког друштва и њихово неприхватање се сматра девијантним.</a:t>
            </a:r>
          </a:p>
          <a:p>
            <a:pPr algn="just">
              <a:spcBef>
                <a:spcPts val="3000"/>
              </a:spcBef>
            </a:pPr>
            <a:r>
              <a:rPr lang="sr-Cyrl-R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социјалним девијацијама подразумевамо ону врсту појединачног и групног понашања која имају за последицу понашања која су </a:t>
            </a:r>
            <a:r>
              <a:rPr lang="sr-Cyrl-RS" sz="3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деструктивна за </a:t>
            </a:r>
            <a:r>
              <a:rPr lang="sr-Cyrl-RS" sz="3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друштво</a:t>
            </a:r>
            <a:r>
              <a:rPr lang="sr-Latn-RS" sz="3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35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RS" sz="35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које друштво сматра за такве). </a:t>
            </a:r>
            <a:endParaRPr lang="sr-Latn-RS" sz="35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9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2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25" y="469789"/>
            <a:ext cx="10515600" cy="6750817"/>
          </a:xfrm>
        </p:spPr>
        <p:txBody>
          <a:bodyPr>
            <a:normAutofit/>
          </a:bodyPr>
          <a:lstStyle/>
          <a:p>
            <a:r>
              <a:rPr lang="sr-Cyrl-RS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Општи критеријуми девијантности:</a:t>
            </a:r>
          </a:p>
          <a:p>
            <a:pPr marL="971550" lvl="1" indent="-514350" algn="just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sr-Cyrl-R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Одступање од уобичајеног, редовног и устаљеног, </a:t>
            </a:r>
            <a:r>
              <a:rPr lang="sr-Cyrl-RS" sz="3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односно  нарушавање основних </a:t>
            </a:r>
            <a:r>
              <a:rPr lang="sr-Cyrl-RS" sz="3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вредности друштва</a:t>
            </a:r>
            <a:r>
              <a:rPr lang="sr-Cyrl-R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71550" lvl="1" indent="-514350" algn="just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sr-Cyrl-R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Таква „алтернативна“ понашање имају </a:t>
            </a:r>
            <a:r>
              <a:rPr lang="sr-Cyrl-R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реалне или перципиране штетне </a:t>
            </a:r>
            <a:r>
              <a:rPr lang="sr-Cyrl-R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последице по друштво (а самим ти и појединца),</a:t>
            </a:r>
          </a:p>
          <a:p>
            <a:pPr marL="971550" lvl="1" indent="-514350" algn="just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sr-Cyrl-R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 понашање прати неки вид друштвене реакције, било формалне (санкција) било неформалне (презир, оговарање, моралне санкције итд.) </a:t>
            </a:r>
            <a:endParaRPr lang="sr-Latn-R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64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17000" t="36000" r="28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490" y="688154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r-Cyrl-R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Cyrl-R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НЕКИ ОСНОВНИ ПОЈМОВИ</a:t>
            </a:r>
            <a:endParaRPr lang="sr-Latn-R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5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25" y="469789"/>
            <a:ext cx="10515600" cy="62147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ЕТИОЛОГИЈА, </a:t>
            </a:r>
            <a:r>
              <a:rPr lang="sr-Cyrl-R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део </a:t>
            </a:r>
            <a:r>
              <a:rPr lang="sr-Cyrl-R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неке дисциплине које се бави одређивањем УСЛОВА/ФАКТОРА (услови, узроци, поводи) неке појаве. Односно утврђује који су то фактори који су довели до тога да нека појава настане и да буде баш таква каква је </a:t>
            </a:r>
            <a:r>
              <a:rPr lang="sr-Cyrl-R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(да има одређене карактеристике).</a:t>
            </a:r>
            <a:endParaRPr lang="sr-Latn-R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43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25" y="469789"/>
            <a:ext cx="10515600" cy="608866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r-Cyrl-R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 девијантности </a:t>
            </a:r>
            <a:r>
              <a:rPr lang="sr-Cyrl-R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 сви они чиниоци (услови, узроци, поводи) општег или посебног значаја, ендогени или егзогени, директног или индиректног утицаја, психолошке, биолошке или социјалне природе који утичу на настанак и садржину девијантних појава као и њихов међусобни однос.</a:t>
            </a:r>
            <a:endParaRPr lang="sr-Latn-RS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66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25" y="469789"/>
            <a:ext cx="10515600" cy="6892707"/>
          </a:xfrm>
        </p:spPr>
        <p:txBody>
          <a:bodyPr>
            <a:normAutofit/>
          </a:bodyPr>
          <a:lstStyle/>
          <a:p>
            <a:pPr algn="just"/>
            <a:r>
              <a:rPr lang="sr-Cyrl-R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УЗРОК</a:t>
            </a:r>
            <a:r>
              <a:rPr lang="sr-Cyrl-R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је скуп </a:t>
            </a:r>
            <a:r>
              <a:rPr lang="sr-Cyrl-R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нужних</a:t>
            </a:r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услова </a:t>
            </a:r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којих појава не може да настане. Они су неопходни и када год се стекну </a:t>
            </a: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појава </a:t>
            </a:r>
            <a:r>
              <a:rPr lang="sr-Cyrl-R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увек</a:t>
            </a: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настаје.</a:t>
            </a:r>
            <a:endParaRPr lang="sr-Latn-R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</a:t>
            </a:r>
            <a:r>
              <a:rPr lang="sr-Cyrl-R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јесу </a:t>
            </a:r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 они фактори који на било који начин обликују или усмеравају неку појаву, који доприносе да се она манифестује или развија на овај или онај начин </a:t>
            </a:r>
            <a:r>
              <a:rPr lang="sr-Cyrl-R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 који нису довољни да </a:t>
            </a:r>
            <a:r>
              <a:rPr lang="sr-Cyrl-R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 </a:t>
            </a:r>
            <a:r>
              <a:rPr lang="sr-Cyrl-R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произведу</a:t>
            </a:r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ПОВОД</a:t>
            </a:r>
            <a:r>
              <a:rPr lang="sr-Cyrl-R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је </a:t>
            </a:r>
            <a:r>
              <a:rPr lang="sr-Cyrl-R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непосредни окидач</a:t>
            </a:r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услов који представља директан-непосредан разлог, „изговор“ настанка неке појаве. </a:t>
            </a:r>
            <a:endParaRPr lang="sr-Latn-R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81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787</Words>
  <Application>Microsoft Office PowerPoint</Application>
  <PresentationFormat>Custom</PresentationFormat>
  <Paragraphs>91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Социјална патологија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Социјална патологија</dc:title>
  <dc:creator>Nikola Lakobrija</dc:creator>
  <cp:lastModifiedBy>Nikola Lakobrija</cp:lastModifiedBy>
  <cp:revision>17</cp:revision>
  <dcterms:created xsi:type="dcterms:W3CDTF">2019-02-21T06:32:39Z</dcterms:created>
  <dcterms:modified xsi:type="dcterms:W3CDTF">2022-03-08T06:44:14Z</dcterms:modified>
</cp:coreProperties>
</file>