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16758-AFF1-4828-BD88-E580F0F1B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20FD-F83D-49B9-9CEB-ADADEE265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B8546-D6CE-42DB-8835-CD686776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273FC-3083-4D6A-BC61-1FDCF1AC2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C3EE7-59CE-4D81-ACE7-8500D426F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6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E4F5-8C6E-4F24-9896-486D15DF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FF804F-4DCB-4B25-808D-5CE8BEA8A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6ECED-E44A-4AB5-BC98-48DBC6709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36C71-69E5-4523-9622-1AE4711FC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6F526-1392-4AD5-B216-E819424A3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FD3EFC-3BD6-4CF0-9CF5-0D1995437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AA883-02C4-45CC-814C-C3614DE01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A76EC-831C-40E9-A5D6-DF3C07366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771F1-20A0-43B4-BB67-E676455A5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C1183-1296-406C-91F9-FB2E38BC8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A960-30CF-4EC0-9ED1-D32BE19BA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893F1-88E4-4243-BC86-D52F7F7C2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96A7D-6F6A-4EA0-AA5C-F8291D705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7B5FD-26EF-457D-909B-B1114F72B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58ADE-6F4A-4D94-835C-301031239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AA901-D579-4B82-A609-1A7ADAD82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3BF5A-0B1B-4F60-B0F9-E5A56BED8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FC7C9-AA19-466F-BAE5-F312BA266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77C73-C380-4E9B-853A-BE2469516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BF1BA-2545-40A2-9F31-4A3345538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3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1D4A9-36A4-407B-8B6C-86A0C3926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10CC2-8CEC-4D25-A6A6-89DD669CF1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A56DF-D22F-4BCE-81FA-1033953F3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4C6CC-DC4E-4C6C-90C2-35C4627C4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01746-A7DF-4E01-9358-B2E82AED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82E26-54E6-4FB1-BFB1-51D7F347F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5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0B527-7300-4A54-ABE7-8D6857048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3D778-07AF-4CA8-921D-1F47CB0C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D806E-22E5-4425-9881-6FED9DAC2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366738-CC26-474B-9413-40D4A44913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ED521E-B1AC-48D8-85DF-4EA01E26A2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61BE6D-CEFC-4E30-B25B-33C6F5655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EC66A0-D816-4C5F-A572-D0E6F59AF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5876C4-0F5A-45E6-8A3B-3D5E80DD2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A9837-9115-4BA9-84D1-BC35A8287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049167-312D-4C67-BAA7-0D71530F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71A83E-89F2-4D43-8CA8-42649EAC7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D9E474-AC44-4653-A234-61D26EF5E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8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D56127-CB59-4404-8D5D-F3070A02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F58A0-D8A8-426A-84BE-7A7C94525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C64CC-C4C3-4654-BC01-1633B300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2E14E-C402-4EF2-9F7C-F772C803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82285-16C0-4ABC-820F-654A20BE6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C417F-30F9-42C2-B1A9-D90D9EB01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2B8CE-9C2A-4BF3-9809-88D7EAF76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F6A92-49BA-4D6F-B425-DC7043E8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7549F-F95A-4AC0-8082-43EF63C5C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1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1143D-7B76-41C7-A01E-7BAF178B5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C42723-64B9-42C8-8D14-97F78D561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9687B-6B37-40E4-BF49-4EDF0CA72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6EAD98-AA84-42BC-9722-122C0B84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EC171-B499-46E8-B27D-C7A19E5BF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A4A91-A87F-4C0B-864A-8E7DCB02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0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83072B-C559-4D6E-A744-0CEA58BB2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5AD55-67D7-4818-AA58-323444B0E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D5D64-CEB6-4340-B7B4-0D261D53E8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DA2E4-A084-4486-A890-DDF5F61BEE5A}" type="datetimeFigureOut">
              <a:rPr lang="en-US" smtClean="0"/>
              <a:t>09/26/2021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DE53A-CD6F-409B-8281-E5658508D3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621ED-C03E-4E51-BF8F-2E3D6F95EC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53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2. FACTORS THAT INFLUENCE FOREIGN  </a:t>
            </a:r>
            <a:br>
              <a:rPr lang="sr-Latn-RS" dirty="0"/>
            </a:br>
            <a:r>
              <a:rPr lang="sr-Latn-RS" dirty="0"/>
              <a:t>    LANGUAGE ACQUISITION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Age</a:t>
            </a:r>
          </a:p>
          <a:p>
            <a:r>
              <a:rPr lang="sr-Latn-RS" dirty="0" err="1"/>
              <a:t>Cognitive</a:t>
            </a:r>
            <a:r>
              <a:rPr lang="sr-Latn-RS" dirty="0"/>
              <a:t> </a:t>
            </a:r>
            <a:r>
              <a:rPr lang="sr-Latn-RS" dirty="0" err="1"/>
              <a:t>factors</a:t>
            </a:r>
            <a:endParaRPr lang="sr-Latn-RS" dirty="0"/>
          </a:p>
          <a:p>
            <a:r>
              <a:rPr lang="sr-Latn-RS" dirty="0" err="1"/>
              <a:t>Affective</a:t>
            </a:r>
            <a:r>
              <a:rPr lang="sr-Latn-RS" dirty="0"/>
              <a:t> </a:t>
            </a:r>
            <a:r>
              <a:rPr lang="sr-Latn-RS" dirty="0" err="1"/>
              <a:t>factors</a:t>
            </a:r>
            <a:endParaRPr lang="sr-Latn-RS" dirty="0"/>
          </a:p>
          <a:p>
            <a:r>
              <a:rPr lang="sr-Latn-RS" dirty="0" err="1"/>
              <a:t>Motivation</a:t>
            </a:r>
            <a:endParaRPr lang="sr-Latn-RS" dirty="0"/>
          </a:p>
          <a:p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styles</a:t>
            </a:r>
            <a:endParaRPr lang="sr-Latn-RS" dirty="0"/>
          </a:p>
          <a:p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strategies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93485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2.1 Age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learners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’</a:t>
            </a:r>
            <a:r>
              <a:rPr lang="sr-Latn-RS" dirty="0" err="1"/>
              <a:t>Critical</a:t>
            </a:r>
            <a:r>
              <a:rPr lang="sr-Latn-RS" dirty="0"/>
              <a:t> </a:t>
            </a:r>
            <a:r>
              <a:rPr lang="sr-Latn-RS" dirty="0" err="1"/>
              <a:t>hypothesis</a:t>
            </a:r>
            <a:r>
              <a:rPr lang="sr-Latn-RS" dirty="0"/>
              <a:t>’ - </a:t>
            </a:r>
            <a:r>
              <a:rPr lang="en-US" dirty="0"/>
              <a:t>there is a biologically determined period in life when language can be acquired more easily</a:t>
            </a:r>
            <a:endParaRPr lang="sr-Latn-RS" dirty="0"/>
          </a:p>
          <a:p>
            <a:r>
              <a:rPr lang="sr-Latn-RS" dirty="0" err="1"/>
              <a:t>Neurological</a:t>
            </a:r>
            <a:r>
              <a:rPr lang="sr-Latn-RS" dirty="0"/>
              <a:t> </a:t>
            </a:r>
            <a:r>
              <a:rPr lang="sr-Latn-RS" dirty="0" err="1"/>
              <a:t>explanations</a:t>
            </a:r>
            <a:r>
              <a:rPr lang="sr-Latn-RS" dirty="0"/>
              <a:t>: </a:t>
            </a:r>
          </a:p>
          <a:p>
            <a:pPr lvl="1"/>
            <a:r>
              <a:rPr lang="sr-Latn-RS" dirty="0" err="1"/>
              <a:t>Lateralisation</a:t>
            </a:r>
            <a:r>
              <a:rPr lang="sr-Latn-RS" dirty="0"/>
              <a:t> </a:t>
            </a:r>
          </a:p>
          <a:p>
            <a:pPr lvl="1"/>
            <a:r>
              <a:rPr lang="sr-Latn-RS" dirty="0" err="1"/>
              <a:t>Language</a:t>
            </a:r>
            <a:r>
              <a:rPr lang="sr-Latn-RS" dirty="0"/>
              <a:t> </a:t>
            </a:r>
            <a:r>
              <a:rPr lang="sr-Latn-RS" dirty="0" err="1"/>
              <a:t>functions</a:t>
            </a:r>
            <a:r>
              <a:rPr lang="sr-Latn-RS" dirty="0"/>
              <a:t> </a:t>
            </a:r>
            <a:r>
              <a:rPr lang="sr-Latn-RS" dirty="0" err="1"/>
              <a:t>controlled</a:t>
            </a:r>
            <a:r>
              <a:rPr lang="sr-Latn-RS" dirty="0"/>
              <a:t> in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left</a:t>
            </a:r>
            <a:r>
              <a:rPr lang="sr-Latn-RS" dirty="0"/>
              <a:t> </a:t>
            </a:r>
            <a:r>
              <a:rPr lang="sr-Latn-RS" dirty="0" err="1"/>
              <a:t>hemisphere</a:t>
            </a:r>
            <a:endParaRPr lang="sr-Latn-RS" dirty="0"/>
          </a:p>
          <a:p>
            <a:pPr lvl="1"/>
            <a:r>
              <a:rPr lang="sr-Latn-RS" dirty="0" err="1"/>
              <a:t>Lateralisation</a:t>
            </a:r>
            <a:r>
              <a:rPr lang="sr-Latn-RS" dirty="0"/>
              <a:t> </a:t>
            </a:r>
            <a:r>
              <a:rPr lang="sr-Latn-RS" dirty="0" err="1"/>
              <a:t>starts</a:t>
            </a:r>
            <a:r>
              <a:rPr lang="sr-Latn-RS" dirty="0"/>
              <a:t> at </a:t>
            </a:r>
            <a:r>
              <a:rPr lang="sr-Latn-RS" dirty="0" err="1"/>
              <a:t>the</a:t>
            </a:r>
            <a:r>
              <a:rPr lang="sr-Latn-RS" dirty="0"/>
              <a:t> age </a:t>
            </a:r>
            <a:r>
              <a:rPr lang="sr-Latn-RS" dirty="0" err="1"/>
              <a:t>of</a:t>
            </a:r>
            <a:r>
              <a:rPr lang="sr-Latn-RS" dirty="0"/>
              <a:t> 2,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known</a:t>
            </a:r>
            <a:r>
              <a:rPr lang="sr-Latn-RS" dirty="0"/>
              <a:t> </a:t>
            </a:r>
            <a:r>
              <a:rPr lang="sr-Latn-RS" dirty="0" err="1"/>
              <a:t>for</a:t>
            </a:r>
            <a:r>
              <a:rPr lang="sr-Latn-RS" dirty="0"/>
              <a:t> sure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it</a:t>
            </a:r>
            <a:r>
              <a:rPr lang="sr-Latn-RS" dirty="0"/>
              <a:t> </a:t>
            </a:r>
            <a:r>
              <a:rPr lang="sr-Latn-RS" dirty="0" err="1"/>
              <a:t>finishes</a:t>
            </a:r>
            <a:r>
              <a:rPr lang="sr-Latn-RS" dirty="0"/>
              <a:t> (</a:t>
            </a:r>
            <a:r>
              <a:rPr lang="sr-Latn-RS" dirty="0" err="1"/>
              <a:t>the</a:t>
            </a:r>
            <a:r>
              <a:rPr lang="sr-Latn-RS" dirty="0"/>
              <a:t> age </a:t>
            </a:r>
            <a:r>
              <a:rPr lang="sr-Latn-RS" dirty="0" err="1"/>
              <a:t>of</a:t>
            </a:r>
            <a:r>
              <a:rPr lang="sr-Latn-RS" dirty="0"/>
              <a:t> 5?/ </a:t>
            </a:r>
            <a:r>
              <a:rPr lang="sr-Latn-RS" dirty="0" err="1"/>
              <a:t>puberty</a:t>
            </a:r>
            <a:r>
              <a:rPr lang="sr-Latn-RS" dirty="0"/>
              <a:t>?)</a:t>
            </a:r>
          </a:p>
          <a:p>
            <a:pPr lvl="1"/>
            <a:r>
              <a:rPr lang="sr-Latn-RS" dirty="0" err="1"/>
              <a:t>Assumption</a:t>
            </a:r>
            <a:r>
              <a:rPr lang="sr-Latn-RS" dirty="0"/>
              <a:t>: </a:t>
            </a:r>
            <a:r>
              <a:rPr lang="sr-Latn-RS" dirty="0" err="1"/>
              <a:t>brain</a:t>
            </a:r>
            <a:r>
              <a:rPr lang="sr-Latn-RS" dirty="0"/>
              <a:t> </a:t>
            </a:r>
            <a:r>
              <a:rPr lang="sr-Latn-RS" dirty="0" err="1"/>
              <a:t>loses</a:t>
            </a:r>
            <a:r>
              <a:rPr lang="sr-Latn-RS" dirty="0"/>
              <a:t> </a:t>
            </a:r>
            <a:r>
              <a:rPr lang="sr-Latn-RS" dirty="0" err="1"/>
              <a:t>its</a:t>
            </a:r>
            <a:r>
              <a:rPr lang="sr-Latn-RS" dirty="0"/>
              <a:t> </a:t>
            </a:r>
            <a:r>
              <a:rPr lang="sr-Latn-RS" dirty="0" err="1"/>
              <a:t>plasticity</a:t>
            </a:r>
            <a:r>
              <a:rPr lang="sr-Latn-RS" dirty="0"/>
              <a:t>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lateralisation</a:t>
            </a:r>
            <a:r>
              <a:rPr lang="sr-Latn-RS" dirty="0"/>
              <a:t> is </a:t>
            </a:r>
            <a:r>
              <a:rPr lang="sr-Latn-RS" dirty="0" err="1"/>
              <a:t>over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it</a:t>
            </a:r>
            <a:r>
              <a:rPr lang="sr-Latn-RS" dirty="0"/>
              <a:t> is more </a:t>
            </a:r>
            <a:r>
              <a:rPr lang="sr-Latn-RS" dirty="0" err="1"/>
              <a:t>difficult</a:t>
            </a:r>
            <a:r>
              <a:rPr lang="sr-Latn-RS" dirty="0"/>
              <a:t> to </a:t>
            </a:r>
            <a:r>
              <a:rPr lang="sr-Latn-RS" dirty="0" err="1"/>
              <a:t>acquire</a:t>
            </a:r>
            <a:r>
              <a:rPr lang="sr-Latn-RS" dirty="0"/>
              <a:t> a </a:t>
            </a:r>
            <a:r>
              <a:rPr lang="sr-Latn-RS" dirty="0" err="1"/>
              <a:t>foreign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endParaRPr lang="sr-Latn-RS" dirty="0"/>
          </a:p>
          <a:p>
            <a:pPr marL="457200" lvl="1" indent="0"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8783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93321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335109"/>
            <a:ext cx="8915400" cy="5117205"/>
          </a:xfrm>
        </p:spPr>
        <p:txBody>
          <a:bodyPr>
            <a:normAutofit lnSpcReduction="10000"/>
          </a:bodyPr>
          <a:lstStyle/>
          <a:p>
            <a:r>
              <a:rPr lang="sr-Latn-RS" dirty="0" err="1"/>
              <a:t>Cognitive</a:t>
            </a:r>
            <a:r>
              <a:rPr lang="sr-Latn-RS" dirty="0"/>
              <a:t> </a:t>
            </a:r>
            <a:r>
              <a:rPr lang="sr-Latn-RS" dirty="0" err="1"/>
              <a:t>explanations</a:t>
            </a:r>
            <a:r>
              <a:rPr lang="sr-Latn-RS" dirty="0"/>
              <a:t>:</a:t>
            </a:r>
          </a:p>
          <a:p>
            <a:pPr lvl="1"/>
            <a:r>
              <a:rPr lang="en-US" sz="1800" dirty="0"/>
              <a:t>human cognitive development </a:t>
            </a:r>
            <a:r>
              <a:rPr lang="sr-Latn-RS" sz="1800" dirty="0"/>
              <a:t>-</a:t>
            </a:r>
            <a:r>
              <a:rPr lang="en-US" sz="1800" dirty="0"/>
              <a:t>often related to success in</a:t>
            </a:r>
            <a:r>
              <a:rPr lang="sr-Latn-RS" sz="1800" dirty="0"/>
              <a:t> FLA</a:t>
            </a:r>
          </a:p>
          <a:p>
            <a:pPr lvl="1"/>
            <a:r>
              <a:rPr lang="en-US" sz="1800" dirty="0"/>
              <a:t>Jean Piaget</a:t>
            </a:r>
            <a:r>
              <a:rPr lang="sr-Latn-RS" sz="1800" dirty="0"/>
              <a:t>: i</a:t>
            </a:r>
            <a:r>
              <a:rPr lang="en-US" sz="1800" dirty="0" err="1"/>
              <a:t>ntensive</a:t>
            </a:r>
            <a:r>
              <a:rPr lang="en-US" sz="1800" dirty="0"/>
              <a:t> intellectual development takes place in the first sixteen years of life and goes through several stages</a:t>
            </a:r>
            <a:r>
              <a:rPr lang="sr-Latn-RS" sz="1800" dirty="0"/>
              <a:t>:</a:t>
            </a:r>
          </a:p>
          <a:p>
            <a:pPr lvl="2"/>
            <a:r>
              <a:rPr lang="sr-Latn-RS" sz="1800" i="1" dirty="0" err="1"/>
              <a:t>S</a:t>
            </a:r>
            <a:r>
              <a:rPr lang="en-US" sz="1800" i="1" dirty="0" err="1"/>
              <a:t>ensiomotor</a:t>
            </a:r>
            <a:r>
              <a:rPr lang="en-US" sz="1800" i="1" dirty="0"/>
              <a:t> stage</a:t>
            </a:r>
            <a:r>
              <a:rPr lang="sr-Latn-RS" sz="1800" i="1" dirty="0"/>
              <a:t> (</a:t>
            </a:r>
            <a:r>
              <a:rPr lang="sr-Latn-RS" sz="1800" i="1" dirty="0" err="1"/>
              <a:t>birth-the</a:t>
            </a:r>
            <a:r>
              <a:rPr lang="sr-Latn-RS" sz="1800" i="1" dirty="0"/>
              <a:t> age </a:t>
            </a:r>
            <a:r>
              <a:rPr lang="sr-Latn-RS" sz="1800" i="1" dirty="0" err="1"/>
              <a:t>of</a:t>
            </a:r>
            <a:r>
              <a:rPr lang="sr-Latn-RS" sz="1800" i="1" dirty="0"/>
              <a:t> 2)</a:t>
            </a:r>
          </a:p>
          <a:p>
            <a:pPr lvl="2"/>
            <a:r>
              <a:rPr lang="sr-Latn-RS" sz="1800" i="1" dirty="0"/>
              <a:t>P</a:t>
            </a:r>
            <a:r>
              <a:rPr lang="en-US" sz="1800" i="1" dirty="0" err="1"/>
              <a:t>reoperational</a:t>
            </a:r>
            <a:r>
              <a:rPr lang="en-US" sz="1800" i="1" dirty="0"/>
              <a:t> stage</a:t>
            </a:r>
            <a:r>
              <a:rPr lang="sr-Latn-RS" sz="1800" dirty="0"/>
              <a:t> (2-7)</a:t>
            </a:r>
          </a:p>
          <a:p>
            <a:pPr lvl="2"/>
            <a:r>
              <a:rPr lang="sr-Latn-RS" sz="1800" i="1" dirty="0" err="1"/>
              <a:t>Operational</a:t>
            </a:r>
            <a:r>
              <a:rPr lang="sr-Latn-RS" sz="1800" i="1" dirty="0"/>
              <a:t> </a:t>
            </a:r>
            <a:r>
              <a:rPr lang="sr-Latn-RS" sz="1800" i="1" dirty="0" err="1"/>
              <a:t>stage</a:t>
            </a:r>
            <a:r>
              <a:rPr lang="sr-Latn-RS" sz="1800" i="1" dirty="0"/>
              <a:t>:</a:t>
            </a:r>
          </a:p>
          <a:p>
            <a:pPr lvl="3"/>
            <a:r>
              <a:rPr lang="sr-Latn-RS" sz="1800" i="1" dirty="0"/>
              <a:t>C</a:t>
            </a:r>
            <a:r>
              <a:rPr lang="en-US" sz="1800" i="1" dirty="0" err="1"/>
              <a:t>oncrete</a:t>
            </a:r>
            <a:r>
              <a:rPr lang="en-US" sz="1800" i="1" dirty="0"/>
              <a:t> operational stage </a:t>
            </a:r>
            <a:r>
              <a:rPr lang="sr-Latn-RS" sz="1800" i="1" dirty="0"/>
              <a:t>(7-11)</a:t>
            </a:r>
          </a:p>
          <a:p>
            <a:pPr lvl="3"/>
            <a:r>
              <a:rPr lang="sr-Latn-RS" sz="1800" i="1" dirty="0" err="1"/>
              <a:t>Formal</a:t>
            </a:r>
            <a:r>
              <a:rPr lang="sr-Latn-RS" sz="1800" i="1" dirty="0"/>
              <a:t> </a:t>
            </a:r>
            <a:r>
              <a:rPr lang="sr-Latn-RS" sz="1800" i="1" dirty="0" err="1"/>
              <a:t>opetational</a:t>
            </a:r>
            <a:r>
              <a:rPr lang="sr-Latn-RS" sz="1800" i="1" dirty="0"/>
              <a:t> </a:t>
            </a:r>
            <a:r>
              <a:rPr lang="sr-Latn-RS" sz="1800" i="1" dirty="0" err="1"/>
              <a:t>stage</a:t>
            </a:r>
            <a:r>
              <a:rPr lang="sr-Latn-RS" sz="1800" i="1" dirty="0"/>
              <a:t> (11-!6) – </a:t>
            </a:r>
            <a:r>
              <a:rPr lang="sr-Latn-RS" sz="1800" i="1" dirty="0" err="1"/>
              <a:t>capable</a:t>
            </a:r>
            <a:r>
              <a:rPr lang="sr-Latn-RS" sz="1800" i="1" dirty="0"/>
              <a:t> </a:t>
            </a:r>
            <a:r>
              <a:rPr lang="sr-Latn-RS" sz="1800" i="1" dirty="0" err="1"/>
              <a:t>of</a:t>
            </a:r>
            <a:r>
              <a:rPr lang="sr-Latn-RS" sz="1800" i="1" dirty="0"/>
              <a:t> </a:t>
            </a:r>
            <a:r>
              <a:rPr lang="sr-Latn-RS" sz="1800" i="1" dirty="0" err="1"/>
              <a:t>understanding</a:t>
            </a:r>
            <a:r>
              <a:rPr lang="sr-Latn-RS" sz="1800" i="1" dirty="0"/>
              <a:t> </a:t>
            </a:r>
            <a:r>
              <a:rPr lang="sr-Latn-RS" sz="1800" i="1" dirty="0" err="1"/>
              <a:t>abstractions</a:t>
            </a:r>
            <a:r>
              <a:rPr lang="sr-Latn-RS" sz="1800" i="1" dirty="0"/>
              <a:t> (</a:t>
            </a:r>
            <a:r>
              <a:rPr lang="sr-Latn-RS" sz="1800" i="1" dirty="0" err="1"/>
              <a:t>crucial</a:t>
            </a:r>
            <a:r>
              <a:rPr lang="sr-Latn-RS" sz="1800" i="1" dirty="0"/>
              <a:t> </a:t>
            </a:r>
            <a:r>
              <a:rPr lang="sr-Latn-RS" sz="1800" i="1" dirty="0" err="1"/>
              <a:t>stage</a:t>
            </a:r>
            <a:r>
              <a:rPr lang="sr-Latn-RS" sz="1800" i="1" dirty="0"/>
              <a:t> in </a:t>
            </a:r>
            <a:r>
              <a:rPr lang="sr-Latn-RS" sz="1800" i="1" dirty="0" err="1"/>
              <a:t>leanguage</a:t>
            </a:r>
            <a:r>
              <a:rPr lang="sr-Latn-RS" sz="1800" i="1" dirty="0"/>
              <a:t> </a:t>
            </a:r>
            <a:r>
              <a:rPr lang="sr-Latn-RS" sz="1800" i="1" dirty="0" err="1"/>
              <a:t>learning</a:t>
            </a:r>
            <a:r>
              <a:rPr lang="sr-Latn-RS" sz="1800" i="1" dirty="0"/>
              <a:t>)</a:t>
            </a:r>
            <a:endParaRPr lang="sr-Latn-RS" dirty="0"/>
          </a:p>
          <a:p>
            <a:r>
              <a:rPr lang="sr-Latn-RS" dirty="0" err="1"/>
              <a:t>Studies</a:t>
            </a:r>
            <a:r>
              <a:rPr lang="sr-Latn-RS" dirty="0"/>
              <a:t> </a:t>
            </a:r>
            <a:r>
              <a:rPr lang="sr-Latn-RS" dirty="0" err="1"/>
              <a:t>investigating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succes</a:t>
            </a:r>
            <a:r>
              <a:rPr lang="sr-Latn-RS" dirty="0"/>
              <a:t> in FLA </a:t>
            </a:r>
            <a:r>
              <a:rPr lang="sr-Latn-RS" dirty="0" err="1"/>
              <a:t>showed</a:t>
            </a:r>
            <a:r>
              <a:rPr lang="sr-Latn-RS" dirty="0"/>
              <a:t> – </a:t>
            </a:r>
            <a:r>
              <a:rPr lang="sr-Latn-RS" dirty="0" err="1"/>
              <a:t>teenagers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adults</a:t>
            </a:r>
            <a:r>
              <a:rPr lang="sr-Latn-RS" dirty="0"/>
              <a:t> </a:t>
            </a:r>
            <a:r>
              <a:rPr lang="sr-Latn-RS" dirty="0" err="1"/>
              <a:t>learn</a:t>
            </a:r>
            <a:r>
              <a:rPr lang="sr-Latn-RS" dirty="0"/>
              <a:t> </a:t>
            </a:r>
            <a:r>
              <a:rPr lang="sr-Latn-RS" dirty="0" err="1"/>
              <a:t>faster</a:t>
            </a:r>
            <a:r>
              <a:rPr lang="sr-Latn-RS" dirty="0"/>
              <a:t>, </a:t>
            </a:r>
            <a:r>
              <a:rPr lang="sr-Latn-RS" dirty="0" err="1"/>
              <a:t>children</a:t>
            </a:r>
            <a:r>
              <a:rPr lang="sr-Latn-RS" dirty="0"/>
              <a:t> – </a:t>
            </a:r>
            <a:r>
              <a:rPr lang="sr-Latn-RS" dirty="0" err="1"/>
              <a:t>superior</a:t>
            </a:r>
            <a:r>
              <a:rPr lang="sr-Latn-RS" dirty="0"/>
              <a:t> </a:t>
            </a:r>
            <a:r>
              <a:rPr lang="sr-Latn-RS" dirty="0" err="1"/>
              <a:t>only</a:t>
            </a:r>
            <a:r>
              <a:rPr lang="sr-Latn-RS" dirty="0"/>
              <a:t> in </a:t>
            </a:r>
            <a:r>
              <a:rPr lang="sr-Latn-RS" dirty="0" err="1"/>
              <a:t>pronuncitaion</a:t>
            </a:r>
            <a:endParaRPr lang="sr-Latn-RS" dirty="0"/>
          </a:p>
          <a:p>
            <a:r>
              <a:rPr lang="sr-Latn-RS" dirty="0"/>
              <a:t>Age </a:t>
            </a:r>
            <a:r>
              <a:rPr lang="sr-Latn-RS" dirty="0" err="1"/>
              <a:t>does</a:t>
            </a:r>
            <a:r>
              <a:rPr lang="sr-Latn-RS" dirty="0"/>
              <a:t>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determine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success</a:t>
            </a:r>
            <a:r>
              <a:rPr lang="sr-Latn-RS" dirty="0"/>
              <a:t> in FLL, but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coice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methods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techniques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6762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2. 2 </a:t>
            </a:r>
            <a:r>
              <a:rPr lang="sr-Latn-RS" dirty="0" err="1"/>
              <a:t>Cognitive</a:t>
            </a:r>
            <a:r>
              <a:rPr lang="sr-Latn-RS" dirty="0"/>
              <a:t> </a:t>
            </a:r>
            <a:r>
              <a:rPr lang="sr-Latn-RS" dirty="0" err="1"/>
              <a:t>factors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596979"/>
            <a:ext cx="8915400" cy="502276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high IQ does not necessarily lead to effective language acquisition</a:t>
            </a:r>
            <a:endParaRPr lang="sr-Latn-RS" dirty="0"/>
          </a:p>
          <a:p>
            <a:r>
              <a:rPr lang="en-US" dirty="0"/>
              <a:t>intelligence tests include some categories that have little to do with foreign language acquisition and omit others that seem to be important in this process</a:t>
            </a:r>
            <a:endParaRPr lang="sr-Latn-RS" dirty="0"/>
          </a:p>
          <a:p>
            <a:r>
              <a:rPr lang="en-US" dirty="0"/>
              <a:t>some people have a ‘gift’ for languages and some do not</a:t>
            </a:r>
            <a:endParaRPr lang="sr-Latn-RS" dirty="0"/>
          </a:p>
          <a:p>
            <a:r>
              <a:rPr lang="sr-Latn-RS" dirty="0" err="1"/>
              <a:t>this</a:t>
            </a:r>
            <a:r>
              <a:rPr lang="sr-Latn-RS" dirty="0"/>
              <a:t> </a:t>
            </a:r>
            <a:r>
              <a:rPr lang="sr-Latn-RS" dirty="0" err="1"/>
              <a:t>special</a:t>
            </a:r>
            <a:r>
              <a:rPr lang="sr-Latn-RS" dirty="0"/>
              <a:t> ’</a:t>
            </a:r>
            <a:r>
              <a:rPr lang="sr-Latn-RS" dirty="0" err="1"/>
              <a:t>gift</a:t>
            </a:r>
            <a:r>
              <a:rPr lang="sr-Latn-RS" dirty="0"/>
              <a:t>’ - </a:t>
            </a:r>
            <a:r>
              <a:rPr lang="en-US" dirty="0"/>
              <a:t>specific cognitive learner qualities needed in</a:t>
            </a:r>
            <a:r>
              <a:rPr lang="sr-Latn-RS" dirty="0"/>
              <a:t> FLL, </a:t>
            </a:r>
            <a:r>
              <a:rPr lang="sr-Latn-RS" b="1" dirty="0" err="1"/>
              <a:t>language</a:t>
            </a:r>
            <a:r>
              <a:rPr lang="sr-Latn-RS" b="1" dirty="0"/>
              <a:t> </a:t>
            </a:r>
            <a:r>
              <a:rPr lang="sr-Latn-RS" b="1" dirty="0" err="1"/>
              <a:t>aptitude</a:t>
            </a:r>
            <a:endParaRPr lang="sr-Latn-RS" b="1" dirty="0"/>
          </a:p>
          <a:p>
            <a:r>
              <a:rPr lang="sr-Latn-RS" dirty="0"/>
              <a:t>h</a:t>
            </a:r>
            <a:r>
              <a:rPr lang="en-US" dirty="0" err="1"/>
              <a:t>igher</a:t>
            </a:r>
            <a:r>
              <a:rPr lang="en-US" dirty="0"/>
              <a:t> language aptitude is significant for an individual learner</a:t>
            </a:r>
            <a:endParaRPr lang="sr-Latn-RS" dirty="0"/>
          </a:p>
          <a:p>
            <a:r>
              <a:rPr lang="sr-Latn-RS" dirty="0"/>
              <a:t>l</a:t>
            </a:r>
            <a:r>
              <a:rPr lang="en-US" dirty="0" err="1"/>
              <a:t>anguage</a:t>
            </a:r>
            <a:r>
              <a:rPr lang="en-US" dirty="0"/>
              <a:t> aptitude tests usually focus on three features:</a:t>
            </a:r>
            <a:endParaRPr lang="sr-Latn-RS" dirty="0"/>
          </a:p>
          <a:p>
            <a:pPr lvl="1"/>
            <a:r>
              <a:rPr lang="en-US" dirty="0"/>
              <a:t>the ability to discriminate the speech sounds of a language</a:t>
            </a:r>
            <a:endParaRPr lang="sr-Latn-RS" dirty="0"/>
          </a:p>
          <a:p>
            <a:pPr lvl="1"/>
            <a:r>
              <a:rPr lang="en-US" dirty="0"/>
              <a:t>the ability to relate the speech sounds to their </a:t>
            </a:r>
            <a:r>
              <a:rPr lang="en-US" dirty="0" err="1"/>
              <a:t>graphemic</a:t>
            </a:r>
            <a:r>
              <a:rPr lang="en-US" dirty="0"/>
              <a:t> representation</a:t>
            </a:r>
            <a:endParaRPr lang="sr-Latn-RS" dirty="0"/>
          </a:p>
          <a:p>
            <a:pPr lvl="1"/>
            <a:r>
              <a:rPr lang="en-US" dirty="0"/>
              <a:t>the ability to pay attention to the formal (grammatical) characteristics of a language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8817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83110"/>
          </a:xfrm>
        </p:spPr>
        <p:txBody>
          <a:bodyPr>
            <a:normAutofit fontScale="92500" lnSpcReduction="10000"/>
          </a:bodyPr>
          <a:lstStyle/>
          <a:p>
            <a:r>
              <a:rPr lang="sr-Latn-RS" b="1" dirty="0" err="1"/>
              <a:t>Retention</a:t>
            </a:r>
            <a:r>
              <a:rPr lang="sr-Latn-RS" b="1" dirty="0"/>
              <a:t> </a:t>
            </a:r>
            <a:r>
              <a:rPr lang="sr-Latn-RS" b="1" dirty="0" err="1"/>
              <a:t>and</a:t>
            </a:r>
            <a:r>
              <a:rPr lang="sr-Latn-RS" b="1" dirty="0"/>
              <a:t> </a:t>
            </a:r>
            <a:r>
              <a:rPr lang="sr-Latn-RS" b="1" dirty="0" err="1"/>
              <a:t>forgetting</a:t>
            </a:r>
            <a:endParaRPr lang="sr-Latn-RS" b="1" dirty="0"/>
          </a:p>
          <a:p>
            <a:pPr lvl="1"/>
            <a:r>
              <a:rPr lang="sr-Latn-RS" b="1" dirty="0"/>
              <a:t> </a:t>
            </a:r>
            <a:r>
              <a:rPr lang="en-US" dirty="0"/>
              <a:t>inverse concepts denoting the natural processes that take place in any kind of learning</a:t>
            </a:r>
            <a:endParaRPr lang="sr-Latn-RS" dirty="0"/>
          </a:p>
          <a:p>
            <a:pPr lvl="1"/>
            <a:r>
              <a:rPr lang="sr-Latn-RS" dirty="0"/>
              <a:t>r</a:t>
            </a:r>
            <a:r>
              <a:rPr lang="en-US" dirty="0" err="1"/>
              <a:t>etention</a:t>
            </a:r>
            <a:r>
              <a:rPr lang="en-US" dirty="0"/>
              <a:t> </a:t>
            </a:r>
            <a:r>
              <a:rPr lang="sr-Latn-RS" dirty="0"/>
              <a:t>- </a:t>
            </a:r>
            <a:r>
              <a:rPr lang="en-US" dirty="0"/>
              <a:t>the amount of the material that is still effective after learning</a:t>
            </a:r>
            <a:endParaRPr lang="sr-Latn-RS" dirty="0"/>
          </a:p>
          <a:p>
            <a:pPr lvl="1"/>
            <a:r>
              <a:rPr lang="en-US" dirty="0"/>
              <a:t>forgetting </a:t>
            </a:r>
            <a:r>
              <a:rPr lang="sr-Latn-RS" dirty="0"/>
              <a:t>- </a:t>
            </a:r>
            <a:r>
              <a:rPr lang="en-US" dirty="0"/>
              <a:t> the amount lost</a:t>
            </a:r>
            <a:endParaRPr lang="sr-Latn-RS" dirty="0"/>
          </a:p>
          <a:p>
            <a:pPr lvl="1"/>
            <a:r>
              <a:rPr lang="en-US" dirty="0"/>
              <a:t>Hermann </a:t>
            </a:r>
            <a:r>
              <a:rPr lang="en-US" dirty="0" err="1"/>
              <a:t>Ebbinghaus</a:t>
            </a:r>
            <a:r>
              <a:rPr lang="en-US" dirty="0"/>
              <a:t> </a:t>
            </a:r>
            <a:r>
              <a:rPr lang="sr-Latn-RS" dirty="0"/>
              <a:t>(</a:t>
            </a:r>
            <a:r>
              <a:rPr lang="en-US" dirty="0"/>
              <a:t>1885</a:t>
            </a:r>
            <a:r>
              <a:rPr lang="sr-Latn-RS" dirty="0"/>
              <a:t>) </a:t>
            </a:r>
            <a:r>
              <a:rPr lang="en-US" dirty="0"/>
              <a:t>managed to describe the shape of the ’</a:t>
            </a:r>
            <a:r>
              <a:rPr lang="en-US" i="1" dirty="0"/>
              <a:t>forgetting curve’</a:t>
            </a:r>
            <a:endParaRPr lang="sr-Latn-RS" i="1" dirty="0"/>
          </a:p>
          <a:p>
            <a:pPr lvl="1"/>
            <a:r>
              <a:rPr lang="en-US" dirty="0"/>
              <a:t>people tend to halve their memory of the newly learned knowledge in a few days or weeks unless they review the learned material</a:t>
            </a:r>
            <a:endParaRPr lang="sr-Latn-RS" dirty="0"/>
          </a:p>
          <a:p>
            <a:pPr lvl="1"/>
            <a:r>
              <a:rPr lang="en-US" dirty="0"/>
              <a:t>most forgetting takes place in the first few moments after learning </a:t>
            </a:r>
            <a:endParaRPr lang="sr-Latn-RS" dirty="0"/>
          </a:p>
          <a:p>
            <a:pPr lvl="1"/>
            <a:r>
              <a:rPr lang="en-US" dirty="0"/>
              <a:t>most students show retention of 90% after 3-6 days when averagely difficult material is to be learnt</a:t>
            </a:r>
            <a:endParaRPr lang="sr-Latn-RS" b="1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42957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4" name="Čuvar mesta za sadržaj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9718" y="2382592"/>
            <a:ext cx="5565290" cy="3812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041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785870"/>
            <a:ext cx="8915400" cy="478235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factors that</a:t>
            </a:r>
            <a:r>
              <a:rPr lang="sr-Latn-RS" dirty="0"/>
              <a:t> </a:t>
            </a:r>
            <a:r>
              <a:rPr lang="en-US" dirty="0"/>
              <a:t>have a great impact on the amount of material forgotten</a:t>
            </a:r>
            <a:r>
              <a:rPr lang="sr-Latn-RS" dirty="0"/>
              <a:t>: </a:t>
            </a:r>
          </a:p>
          <a:p>
            <a:pPr lvl="1"/>
            <a:r>
              <a:rPr lang="en-US" dirty="0"/>
              <a:t>the difficulty and meaningfulness of the material being learnt</a:t>
            </a:r>
            <a:endParaRPr lang="sr-Latn-RS" dirty="0"/>
          </a:p>
          <a:p>
            <a:pPr lvl="1"/>
            <a:r>
              <a:rPr lang="en-US" dirty="0"/>
              <a:t>the representation of the material</a:t>
            </a:r>
            <a:endParaRPr lang="sr-Latn-RS" dirty="0"/>
          </a:p>
          <a:p>
            <a:pPr lvl="1"/>
            <a:r>
              <a:rPr lang="en-US" dirty="0"/>
              <a:t>physiological factors such as stress, sleep and the like</a:t>
            </a:r>
            <a:endParaRPr lang="sr-Latn-RS" dirty="0"/>
          </a:p>
          <a:p>
            <a:endParaRPr lang="sr-Latn-RS" dirty="0"/>
          </a:p>
          <a:p>
            <a:r>
              <a:rPr lang="en-US" dirty="0"/>
              <a:t>aims of teaching is to enable the necessary conditions and help learners develop the appropriate techniques that aid retention</a:t>
            </a:r>
            <a:r>
              <a:rPr lang="sr-Latn-RS" dirty="0"/>
              <a:t>:</a:t>
            </a:r>
          </a:p>
          <a:p>
            <a:pPr lvl="1"/>
            <a:r>
              <a:rPr lang="en-US" dirty="0"/>
              <a:t>present the material clearly enough so that the students can understand it well</a:t>
            </a:r>
            <a:endParaRPr lang="sr-Latn-RS" sz="1400" dirty="0"/>
          </a:p>
          <a:p>
            <a:pPr lvl="1"/>
            <a:r>
              <a:rPr lang="en-US" dirty="0"/>
              <a:t>teach their students how to improve their </a:t>
            </a:r>
            <a:r>
              <a:rPr lang="en-US" dirty="0" err="1"/>
              <a:t>memorisation</a:t>
            </a:r>
            <a:r>
              <a:rPr lang="en-US" dirty="0"/>
              <a:t> techniques</a:t>
            </a:r>
            <a:endParaRPr lang="sr-Latn-RS" sz="1400" dirty="0"/>
          </a:p>
          <a:p>
            <a:pPr lvl="1"/>
            <a:r>
              <a:rPr lang="en-US" dirty="0"/>
              <a:t>revise what was learnt at regular intervals</a:t>
            </a:r>
            <a:endParaRPr lang="sr-Latn-RS" sz="1400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122643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2. FACTORS THAT INFLUENCE FOREIGN       LANGUAGE ACQUISITION</vt:lpstr>
      <vt:lpstr>2.1 Age of learners</vt:lpstr>
      <vt:lpstr>PowerPoint Presentation</vt:lpstr>
      <vt:lpstr>2. 2 Cognitive factors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FACTORS THAT INFLUENCE FOREIGN       LANGUAGE ACQUISITION</dc:title>
  <dc:creator>Vesna Pilipovic</dc:creator>
  <cp:lastModifiedBy>Vesna Pilipovic</cp:lastModifiedBy>
  <cp:revision>1</cp:revision>
  <dcterms:created xsi:type="dcterms:W3CDTF">2020-12-14T23:48:13Z</dcterms:created>
  <dcterms:modified xsi:type="dcterms:W3CDTF">2021-09-26T10:08:37Z</dcterms:modified>
</cp:coreProperties>
</file>