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1" r:id="rId4"/>
    <p:sldId id="373" r:id="rId5"/>
    <p:sldId id="374" r:id="rId6"/>
    <p:sldId id="375" r:id="rId7"/>
    <p:sldId id="3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C2A62-0835-4BC6-A2B9-335E24D4E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8FA88-B49C-41F2-B713-7FB607C4D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50529-A6CB-4666-BEDE-9D4910449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1440E-4BA5-42E7-B9D0-B2B992A23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42918-5DEA-4CC2-9C5D-5FBC78798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E7532-99C1-430A-A014-B9D503CC8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4BDB56-12DD-42AC-AE71-F7E661861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74C4E-F1A2-42CD-9CD9-B241D94D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313AF-67A7-4F53-952C-2A5D18A1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16048-8DE9-46E3-A895-3E008C85A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5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CB6FC-CD5A-4654-888E-DD3DBEA8F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5F13F-722C-43D6-8DF9-9F2931F70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00AE-7DF2-44DB-80F5-071BF57D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BF566-F7EE-4C8A-9F46-A7B345D5A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C2D76-F676-4C89-8B10-27B6DE078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02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702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0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869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207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95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914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5251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25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DD114-4EAB-418B-A854-2E4DD0842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CD6EE-9F32-4B4A-81C2-970812F41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5A25E-0D73-40A5-92B2-E76E434A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1FBC8-B6A6-4618-9B44-170DC73D1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1718F-633A-45E9-AADA-6BC807B7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50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25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323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6135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4577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21337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981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411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39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2FAC1-B614-4D2E-99AC-29EF9FE64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212CB-5A56-4B8C-9F3F-EAF2FE40E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B5D16-07CA-473F-B48F-80B4C800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DE5C7-78B7-4430-BF23-19018CCC4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DDAC1-6AAC-4FBE-A615-2642EE391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6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17D0-2B89-4575-8249-507B47D4C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C938F-5117-4ECE-83C6-067C848F0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18005A-8865-4E7D-9478-37F7ECFD2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1DCE6-B0F4-4079-8793-839804704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169F5-A8B1-4C74-8DC8-7BBAEABA7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8AC28-0A43-41AD-A65D-703957F6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1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8B081-CC67-4311-99CE-F912076EF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32118-C4FF-48B9-A32D-3217B77FA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8EB20-9377-4393-AC6A-89A0D75F2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BA16D-9B70-4D57-AB77-5CA81FC95E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A6420F-2A6E-49F4-94A0-EF42CBE98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1E39E4-D374-4255-8E57-4D6E9B296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9B14D3-E844-4AE3-97DA-3A3500817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0EB90B-E831-4947-B677-DBA118142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06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03084-B18A-4E77-84FA-C0C959A07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ECD1AD-D300-44F2-A8EE-0D7015DC6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CB12A0-0B30-4748-B411-C70DA958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144137-8467-4939-95F1-9D0E0CB77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58B12-31CB-46A9-B9D1-7AE0A8733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813641-8B41-4382-BA83-E2DAF970E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BC1304-0395-40D3-8F7C-0257615C1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1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61BD-2ED7-4D30-879E-1FEF29E70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186BD-FE8E-43BF-8E04-F8B002662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C6ADE-5D86-4A00-8DBA-73CD307F4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A265D-F87E-4BEC-851B-385967D70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76BE6A-040E-4D88-9CD8-C4A4B4DC9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BF8AE2-9454-4390-B213-D77084977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48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E46BE-434A-4D35-9528-F91E36056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AAEEDE-637C-41A2-968A-806F60FDB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F08E6-ADD0-4730-B455-A18031E6F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B6A66C-531D-4C59-A304-11AB6E6F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6D9D6-1C61-410C-98D7-D7CFB415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1F25F-FD8F-434A-AB74-67A1CC60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4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550AB9-AF36-4854-875A-74ECBAF4F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332E0-F009-4880-8423-48B821DB7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F48E7-4FA1-4575-B1FE-214075844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1AACA-DFDF-45FB-8D4C-1FC19A199F8C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2AEDA-5AB6-407E-A986-A8DDEC44F0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7FDCE-DA97-4912-AC72-32B73C34D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253E7-2BA4-425A-8C79-E712D6D5B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27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00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95D7F-2C11-4EC7-B548-5C6EBA64BA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/>
              <a:t>Motivation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1E8D5-D3FE-459F-85F5-634E91C749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89212" y="245165"/>
            <a:ext cx="8911687" cy="61622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2.4 </a:t>
            </a:r>
            <a:r>
              <a:rPr lang="sr-Latn-RS" dirty="0" err="1"/>
              <a:t>Motivation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795131" y="861390"/>
            <a:ext cx="11396870" cy="5367131"/>
          </a:xfrm>
        </p:spPr>
        <p:txBody>
          <a:bodyPr>
            <a:noAutofit/>
          </a:bodyPr>
          <a:lstStyle/>
          <a:p>
            <a:r>
              <a:rPr lang="en-US" sz="2000" dirty="0"/>
              <a:t>an affective factor that supports and gives persistence to the learner’s striving for a goal</a:t>
            </a:r>
            <a:endParaRPr lang="sr-Latn-RS" sz="2000" dirty="0"/>
          </a:p>
          <a:p>
            <a:r>
              <a:rPr lang="en-US" sz="2000" dirty="0"/>
              <a:t>one of the crucial factors in this process</a:t>
            </a:r>
            <a:endParaRPr lang="sr-Latn-RS" sz="2000" dirty="0"/>
          </a:p>
          <a:p>
            <a:r>
              <a:rPr lang="sr-Latn-RS" sz="2000" b="1" u="sng" dirty="0" err="1"/>
              <a:t>The</a:t>
            </a:r>
            <a:r>
              <a:rPr lang="sr-Latn-RS" sz="2000" b="1" u="sng" dirty="0"/>
              <a:t> </a:t>
            </a:r>
            <a:r>
              <a:rPr lang="sr-Latn-RS" sz="2000" b="1" u="sng" dirty="0" err="1"/>
              <a:t>Socio-Educational</a:t>
            </a:r>
            <a:r>
              <a:rPr lang="sr-Latn-RS" sz="2000" b="1" u="sng" dirty="0"/>
              <a:t> Model </a:t>
            </a:r>
            <a:r>
              <a:rPr lang="sr-Latn-RS" sz="2000" u="sng" dirty="0"/>
              <a:t>(</a:t>
            </a:r>
            <a:r>
              <a:rPr lang="sr-Latn-RS" sz="2000" u="sng" dirty="0" err="1"/>
              <a:t>Gardner</a:t>
            </a:r>
            <a:r>
              <a:rPr lang="sr-Latn-RS" sz="2000" u="sng" dirty="0"/>
              <a:t> % </a:t>
            </a:r>
            <a:r>
              <a:rPr lang="sr-Latn-RS" sz="2000" u="sng" dirty="0" err="1"/>
              <a:t>Lambert</a:t>
            </a:r>
            <a:r>
              <a:rPr lang="sr-Latn-RS" sz="2000" u="sng" dirty="0"/>
              <a:t>) </a:t>
            </a:r>
            <a:r>
              <a:rPr lang="sr-Latn-RS" sz="2000" u="sng" dirty="0" err="1"/>
              <a:t>focuses</a:t>
            </a:r>
            <a:r>
              <a:rPr lang="sr-Latn-RS" sz="2000" u="sng" dirty="0"/>
              <a:t> on </a:t>
            </a:r>
            <a:r>
              <a:rPr lang="sr-Latn-RS" sz="2000" u="sng" dirty="0" err="1"/>
              <a:t>the</a:t>
            </a:r>
            <a:r>
              <a:rPr lang="sr-Latn-RS" sz="2000" u="sng" dirty="0"/>
              <a:t> </a:t>
            </a:r>
            <a:r>
              <a:rPr lang="sr-Latn-RS" sz="2000" u="sng" dirty="0" err="1"/>
              <a:t>socio-cultural</a:t>
            </a:r>
            <a:r>
              <a:rPr lang="sr-Latn-RS" sz="2000" u="sng" dirty="0"/>
              <a:t> </a:t>
            </a:r>
            <a:r>
              <a:rPr lang="sr-Latn-RS" sz="2000" u="sng" dirty="0" err="1"/>
              <a:t>context</a:t>
            </a:r>
            <a:r>
              <a:rPr lang="sr-Latn-RS" sz="2000" u="sng" dirty="0"/>
              <a:t> on </a:t>
            </a:r>
            <a:r>
              <a:rPr lang="sr-Latn-RS" sz="2000" u="sng" dirty="0" err="1"/>
              <a:t>learning</a:t>
            </a:r>
            <a:r>
              <a:rPr lang="sr-Latn-RS" sz="2000" u="sng" dirty="0"/>
              <a:t> </a:t>
            </a:r>
            <a:r>
              <a:rPr lang="sr-Latn-RS" sz="2000" u="sng" dirty="0" err="1"/>
              <a:t>and</a:t>
            </a:r>
            <a:r>
              <a:rPr lang="sr-Latn-RS" sz="2000" u="sng" dirty="0"/>
              <a:t> is </a:t>
            </a:r>
            <a:r>
              <a:rPr lang="sr-Latn-RS" sz="2000" u="sng" dirty="0" err="1"/>
              <a:t>often</a:t>
            </a:r>
            <a:r>
              <a:rPr lang="sr-Latn-RS" sz="2000" u="sng" dirty="0"/>
              <a:t> </a:t>
            </a:r>
            <a:r>
              <a:rPr lang="sr-Latn-RS" sz="2000" u="sng" dirty="0" err="1"/>
              <a:t>simplified</a:t>
            </a:r>
            <a:endParaRPr lang="sr-Latn-RS" sz="2000" u="sng" dirty="0"/>
          </a:p>
          <a:p>
            <a:pPr lvl="1"/>
            <a:r>
              <a:rPr lang="sr-Latn-RS" sz="2000" u="sng" dirty="0" err="1"/>
              <a:t>integrative</a:t>
            </a:r>
            <a:r>
              <a:rPr lang="sr-Latn-RS" sz="2000" u="sng" dirty="0"/>
              <a:t> </a:t>
            </a:r>
            <a:r>
              <a:rPr lang="sr-Latn-RS" sz="2000" u="sng" dirty="0" err="1"/>
              <a:t>motivation</a:t>
            </a:r>
            <a:r>
              <a:rPr lang="sr-Latn-RS" sz="2000" u="sng" dirty="0"/>
              <a:t> </a:t>
            </a:r>
            <a:r>
              <a:rPr lang="sr-Latn-RS" sz="2000" dirty="0"/>
              <a:t>- </a:t>
            </a:r>
            <a:r>
              <a:rPr lang="en-US" sz="2000" dirty="0"/>
              <a:t>when the learner wishes to identify with the culture of the target language community</a:t>
            </a:r>
            <a:endParaRPr lang="sr-Latn-RS" sz="2000" dirty="0"/>
          </a:p>
          <a:p>
            <a:pPr lvl="1"/>
            <a:r>
              <a:rPr lang="sr-Latn-RS" sz="2000" u="sng" dirty="0"/>
              <a:t>instrumental </a:t>
            </a:r>
            <a:r>
              <a:rPr lang="sr-Latn-RS" sz="2000" u="sng" dirty="0" err="1"/>
              <a:t>motivation</a:t>
            </a:r>
            <a:r>
              <a:rPr lang="sr-Latn-RS" sz="2000" u="sng" dirty="0"/>
              <a:t> </a:t>
            </a:r>
            <a:r>
              <a:rPr lang="sr-Latn-RS" sz="2000" dirty="0"/>
              <a:t>- </a:t>
            </a:r>
            <a:r>
              <a:rPr lang="en-US" sz="2000" dirty="0"/>
              <a:t>when the learner’s goals for learning the language are functional</a:t>
            </a:r>
            <a:endParaRPr lang="sr-Latn-RS" sz="2000" u="sng" dirty="0"/>
          </a:p>
          <a:p>
            <a:r>
              <a:rPr lang="sr-Latn-RS" sz="2000" dirty="0"/>
              <a:t>In </a:t>
            </a:r>
            <a:r>
              <a:rPr lang="sr-Latn-RS" sz="2000" dirty="0" err="1"/>
              <a:t>spite</a:t>
            </a:r>
            <a:r>
              <a:rPr lang="sr-Latn-RS" sz="2000" dirty="0"/>
              <a:t> </a:t>
            </a:r>
            <a:r>
              <a:rPr lang="sr-Latn-RS" sz="2000" dirty="0" err="1"/>
              <a:t>of</a:t>
            </a:r>
            <a:r>
              <a:rPr lang="sr-Latn-RS" sz="2000" dirty="0"/>
              <a:t> </a:t>
            </a:r>
            <a:r>
              <a:rPr lang="sr-Latn-RS" sz="2000" dirty="0" err="1"/>
              <a:t>low</a:t>
            </a:r>
            <a:r>
              <a:rPr lang="sr-Latn-RS" sz="2000" dirty="0"/>
              <a:t> </a:t>
            </a:r>
            <a:r>
              <a:rPr lang="sr-Latn-RS" sz="2000" dirty="0" err="1"/>
              <a:t>aptitude</a:t>
            </a:r>
            <a:r>
              <a:rPr lang="sr-Latn-RS" sz="2000" dirty="0"/>
              <a:t>, some </a:t>
            </a:r>
            <a:r>
              <a:rPr lang="sr-Latn-RS" sz="2000" dirty="0" err="1"/>
              <a:t>learners</a:t>
            </a:r>
            <a:r>
              <a:rPr lang="sr-Latn-RS" sz="2000" dirty="0"/>
              <a:t> </a:t>
            </a:r>
            <a:r>
              <a:rPr lang="sr-Latn-RS" sz="2000" dirty="0" err="1"/>
              <a:t>achive</a:t>
            </a:r>
            <a:r>
              <a:rPr lang="sr-Latn-RS" sz="2000" dirty="0"/>
              <a:t> </a:t>
            </a:r>
            <a:r>
              <a:rPr lang="sr-Latn-RS" sz="2000" dirty="0" err="1"/>
              <a:t>success</a:t>
            </a:r>
            <a:r>
              <a:rPr lang="sr-Latn-RS" sz="2000" dirty="0"/>
              <a:t> due to </a:t>
            </a:r>
            <a:r>
              <a:rPr lang="sr-Latn-RS" sz="2000" dirty="0" err="1"/>
              <a:t>integrative</a:t>
            </a:r>
            <a:r>
              <a:rPr lang="sr-Latn-RS" sz="2000" dirty="0"/>
              <a:t> </a:t>
            </a:r>
            <a:r>
              <a:rPr lang="sr-Latn-RS" sz="2000" dirty="0" err="1"/>
              <a:t>motivation</a:t>
            </a:r>
            <a:r>
              <a:rPr lang="sr-Latn-RS" sz="2000" dirty="0"/>
              <a:t> </a:t>
            </a:r>
            <a:r>
              <a:rPr lang="sr-Latn-RS" sz="2000" dirty="0" err="1"/>
              <a:t>that</a:t>
            </a:r>
            <a:r>
              <a:rPr lang="sr-Latn-RS" sz="2000" dirty="0"/>
              <a:t> </a:t>
            </a:r>
            <a:r>
              <a:rPr lang="sr-Latn-RS" sz="2000" dirty="0" err="1"/>
              <a:t>consists</a:t>
            </a:r>
            <a:r>
              <a:rPr lang="sr-Latn-RS" sz="2000" dirty="0"/>
              <a:t> </a:t>
            </a:r>
            <a:r>
              <a:rPr lang="sr-Latn-RS" sz="2000" dirty="0" err="1"/>
              <a:t>of</a:t>
            </a:r>
            <a:r>
              <a:rPr lang="sr-Latn-RS" sz="2000" dirty="0"/>
              <a:t>:</a:t>
            </a:r>
          </a:p>
          <a:p>
            <a:pPr lvl="1"/>
            <a:r>
              <a:rPr lang="en-GB" sz="2000" i="1" dirty="0" err="1"/>
              <a:t>integrativeness</a:t>
            </a:r>
            <a:r>
              <a:rPr lang="en-GB" sz="2000" dirty="0"/>
              <a:t> (interest in foreign languages, attitudes towards a foreign language community and willingness to interact with the members of the community), </a:t>
            </a:r>
            <a:endParaRPr lang="sr-Latn-RS" sz="2000" dirty="0"/>
          </a:p>
          <a:p>
            <a:pPr lvl="1"/>
            <a:r>
              <a:rPr lang="en-GB" sz="2000" i="1" dirty="0"/>
              <a:t>attitudes towards the learning situation</a:t>
            </a:r>
            <a:r>
              <a:rPr lang="en-GB" sz="2000" dirty="0"/>
              <a:t> (in other words – towards the course and the teacher) and </a:t>
            </a:r>
            <a:endParaRPr lang="sr-Latn-RS" sz="2000" dirty="0"/>
          </a:p>
          <a:p>
            <a:pPr lvl="1"/>
            <a:r>
              <a:rPr lang="en-GB" sz="2000" i="1" dirty="0"/>
              <a:t>motivation</a:t>
            </a:r>
            <a:r>
              <a:rPr lang="en-GB" sz="2000" dirty="0"/>
              <a:t> (effort, desire and attitudes towards learning). </a:t>
            </a:r>
            <a:endParaRPr lang="sr-Latn-RS" sz="2000" u="sng" dirty="0"/>
          </a:p>
        </p:txBody>
      </p:sp>
    </p:spTree>
    <p:extLst>
      <p:ext uri="{BB962C8B-B14F-4D97-AF65-F5344CB8AC3E}">
        <p14:creationId xmlns:p14="http://schemas.microsoft.com/office/powerpoint/2010/main" val="33713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4300AA-7BC0-4A6F-9D72-FDBB7086A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54DA223-61CE-4E8C-89E7-84908B392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b="1" u="sng" dirty="0" err="1"/>
              <a:t>The</a:t>
            </a:r>
            <a:r>
              <a:rPr lang="sr-Latn-RS" sz="2000" b="1" u="sng" dirty="0"/>
              <a:t> </a:t>
            </a:r>
            <a:r>
              <a:rPr lang="sr-Latn-RS" sz="2000" b="1" u="sng" dirty="0" err="1"/>
              <a:t>Self-Determination</a:t>
            </a:r>
            <a:r>
              <a:rPr lang="sr-Latn-RS" sz="2000" b="1" u="sng" dirty="0"/>
              <a:t> </a:t>
            </a:r>
            <a:r>
              <a:rPr lang="sr-Latn-RS" sz="2000" b="1" u="sng" dirty="0" err="1"/>
              <a:t>theory</a:t>
            </a:r>
            <a:r>
              <a:rPr lang="sr-Latn-RS" sz="2000" b="1" u="sng" dirty="0"/>
              <a:t> </a:t>
            </a:r>
            <a:r>
              <a:rPr lang="en-GB" sz="2000" dirty="0"/>
              <a:t>(Deci 1975, Deci &amp; Ryan 1985) </a:t>
            </a:r>
            <a:r>
              <a:rPr lang="sr-Latn-RS" sz="2000" dirty="0" err="1"/>
              <a:t>even</a:t>
            </a:r>
            <a:r>
              <a:rPr lang="sr-Latn-RS" sz="2000" dirty="0"/>
              <a:t> more </a:t>
            </a:r>
            <a:r>
              <a:rPr lang="sr-Latn-RS" sz="2000" dirty="0" err="1"/>
              <a:t>relevant</a:t>
            </a:r>
            <a:r>
              <a:rPr lang="sr-Latn-RS" sz="2000" dirty="0"/>
              <a:t> in </a:t>
            </a:r>
            <a:r>
              <a:rPr lang="sr-Latn-RS" sz="2000" dirty="0" err="1"/>
              <a:t>classroom</a:t>
            </a:r>
            <a:r>
              <a:rPr lang="sr-Latn-RS" sz="2000" dirty="0"/>
              <a:t> </a:t>
            </a:r>
            <a:r>
              <a:rPr lang="sr-Latn-RS" sz="2000" dirty="0" err="1"/>
              <a:t>learning</a:t>
            </a:r>
            <a:r>
              <a:rPr lang="sr-Latn-RS" sz="2000" dirty="0"/>
              <a:t>:</a:t>
            </a:r>
          </a:p>
          <a:p>
            <a:pPr lvl="1"/>
            <a:r>
              <a:rPr lang="sr-Latn-RS" sz="2000" u="sng" dirty="0"/>
              <a:t> </a:t>
            </a:r>
            <a:r>
              <a:rPr lang="sr-Latn-RS" sz="2000" u="sng" dirty="0" err="1"/>
              <a:t>intrinsic</a:t>
            </a:r>
            <a:r>
              <a:rPr lang="sr-Latn-RS" sz="2000" u="sng" dirty="0"/>
              <a:t> </a:t>
            </a:r>
            <a:r>
              <a:rPr lang="sr-Latn-RS" sz="2000" u="sng" dirty="0" err="1"/>
              <a:t>motivation</a:t>
            </a:r>
            <a:r>
              <a:rPr lang="sr-Latn-RS" sz="2000" u="sng" dirty="0"/>
              <a:t> </a:t>
            </a:r>
            <a:r>
              <a:rPr lang="sr-Latn-RS" sz="2000" dirty="0"/>
              <a:t>- </a:t>
            </a:r>
            <a:r>
              <a:rPr lang="en-US" sz="2000" dirty="0"/>
              <a:t>there is no apparent reward except the activity itself</a:t>
            </a:r>
            <a:r>
              <a:rPr lang="sr-Latn-RS" sz="2000" dirty="0"/>
              <a:t> (</a:t>
            </a:r>
            <a:r>
              <a:rPr lang="en-US" sz="2000" dirty="0"/>
              <a:t>results in knowledge that is much longer </a:t>
            </a:r>
            <a:r>
              <a:rPr lang="en-US" sz="2000" dirty="0" err="1"/>
              <a:t>reta</a:t>
            </a:r>
            <a:r>
              <a:rPr lang="sr-Latn-RS" sz="2000" dirty="0" err="1"/>
              <a:t>ined</a:t>
            </a:r>
            <a:r>
              <a:rPr lang="sr-Latn-RS" sz="2000" dirty="0"/>
              <a:t>)</a:t>
            </a:r>
          </a:p>
          <a:p>
            <a:pPr lvl="1"/>
            <a:r>
              <a:rPr lang="sr-Latn-RS" sz="2000" dirty="0" err="1"/>
              <a:t>extrinsic</a:t>
            </a:r>
            <a:r>
              <a:rPr lang="sr-Latn-RS" sz="2000" dirty="0"/>
              <a:t> </a:t>
            </a:r>
            <a:r>
              <a:rPr lang="sr-Latn-RS" sz="2000" dirty="0" err="1"/>
              <a:t>motivation</a:t>
            </a:r>
            <a:r>
              <a:rPr lang="sr-Latn-RS" sz="2000" dirty="0"/>
              <a:t> – </a:t>
            </a:r>
            <a:r>
              <a:rPr lang="sr-Latn-RS" sz="2000" dirty="0" err="1"/>
              <a:t>the</a:t>
            </a:r>
            <a:r>
              <a:rPr lang="sr-Latn-RS" sz="2000" dirty="0"/>
              <a:t> </a:t>
            </a:r>
            <a:r>
              <a:rPr lang="en-US" sz="2000" dirty="0"/>
              <a:t>completion</a:t>
            </a:r>
            <a:r>
              <a:rPr lang="sr-Latn-RS" sz="2000" dirty="0"/>
              <a:t> </a:t>
            </a:r>
            <a:r>
              <a:rPr lang="sr-Latn-RS" sz="2000" dirty="0" err="1"/>
              <a:t>of</a:t>
            </a:r>
            <a:r>
              <a:rPr lang="sr-Latn-RS" sz="2000" dirty="0"/>
              <a:t> </a:t>
            </a:r>
            <a:r>
              <a:rPr lang="sr-Latn-RS" sz="2000" dirty="0" err="1"/>
              <a:t>the</a:t>
            </a:r>
            <a:r>
              <a:rPr lang="sr-Latn-RS" sz="2000" dirty="0"/>
              <a:t> </a:t>
            </a:r>
            <a:r>
              <a:rPr lang="sr-Latn-RS" sz="2000" dirty="0" err="1"/>
              <a:t>activity</a:t>
            </a:r>
            <a:r>
              <a:rPr lang="en-US" sz="2000" dirty="0"/>
              <a:t> leads to rewards from outside the self</a:t>
            </a:r>
            <a:endParaRPr lang="sr-Latn-RS" sz="2000" dirty="0"/>
          </a:p>
          <a:p>
            <a:r>
              <a:rPr lang="sr-Latn-RS" sz="2000" dirty="0" err="1"/>
              <a:t>Intrinsic</a:t>
            </a:r>
            <a:r>
              <a:rPr lang="sr-Latn-RS" sz="2000" dirty="0"/>
              <a:t> </a:t>
            </a:r>
            <a:r>
              <a:rPr lang="sr-Latn-RS" sz="2000" dirty="0" err="1"/>
              <a:t>motivation</a:t>
            </a:r>
            <a:r>
              <a:rPr lang="sr-Latn-RS" sz="2000" dirty="0"/>
              <a:t> is </a:t>
            </a:r>
            <a:r>
              <a:rPr lang="sr-Latn-RS" sz="2000" dirty="0" err="1"/>
              <a:t>often</a:t>
            </a:r>
            <a:r>
              <a:rPr lang="sr-Latn-RS" sz="2000" dirty="0"/>
              <a:t> </a:t>
            </a:r>
            <a:r>
              <a:rPr lang="sr-Latn-RS" sz="2000" dirty="0" err="1"/>
              <a:t>considered</a:t>
            </a:r>
            <a:r>
              <a:rPr lang="sr-Latn-RS" sz="2000" dirty="0"/>
              <a:t> to be more </a:t>
            </a:r>
            <a:r>
              <a:rPr lang="sr-Latn-RS" sz="2000" dirty="0" err="1"/>
              <a:t>powerful</a:t>
            </a:r>
            <a:endParaRPr lang="sr-Latn-RS" sz="2000" dirty="0"/>
          </a:p>
          <a:p>
            <a:r>
              <a:rPr lang="sr-Latn-RS" sz="2000" dirty="0" err="1"/>
              <a:t>Any</a:t>
            </a:r>
            <a:r>
              <a:rPr lang="sr-Latn-RS" sz="2000" dirty="0"/>
              <a:t> </a:t>
            </a:r>
            <a:r>
              <a:rPr lang="sr-Latn-RS" sz="2000" dirty="0" err="1"/>
              <a:t>sort</a:t>
            </a:r>
            <a:r>
              <a:rPr lang="sr-Latn-RS" sz="2000" dirty="0"/>
              <a:t> </a:t>
            </a:r>
            <a:r>
              <a:rPr lang="sr-Latn-RS" sz="2000" dirty="0" err="1"/>
              <a:t>better</a:t>
            </a:r>
            <a:r>
              <a:rPr lang="sr-Latn-RS" sz="2000" dirty="0"/>
              <a:t> </a:t>
            </a:r>
            <a:r>
              <a:rPr lang="sr-Latn-RS" sz="2000" dirty="0" err="1"/>
              <a:t>than</a:t>
            </a:r>
            <a:r>
              <a:rPr lang="sr-Latn-RS" sz="2000" dirty="0"/>
              <a:t> no </a:t>
            </a:r>
            <a:r>
              <a:rPr lang="sr-Latn-RS" sz="2000" dirty="0" err="1"/>
              <a:t>motivation</a:t>
            </a:r>
            <a:r>
              <a:rPr lang="sr-Latn-RS" sz="2000" dirty="0"/>
              <a:t> at </a:t>
            </a:r>
            <a:r>
              <a:rPr lang="sr-Latn-RS" sz="2000" dirty="0" err="1"/>
              <a:t>all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314829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6DE6E5-194F-49C5-93BC-8A4C39557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graphicFrame>
        <p:nvGraphicFramePr>
          <p:cNvPr id="4" name="Čuvar mesta za sadržaj 3">
            <a:extLst>
              <a:ext uri="{FF2B5EF4-FFF2-40B4-BE49-F238E27FC236}">
                <a16:creationId xmlns:a16="http://schemas.microsoft.com/office/drawing/2014/main" id="{09E8AD0A-2EB6-4365-9B2D-88A430540C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86610" y="1431235"/>
          <a:ext cx="9210261" cy="4929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9409">
                  <a:extLst>
                    <a:ext uri="{9D8B030D-6E8A-4147-A177-3AD203B41FA5}">
                      <a16:colId xmlns:a16="http://schemas.microsoft.com/office/drawing/2014/main" val="2836746377"/>
                    </a:ext>
                  </a:extLst>
                </a:gridCol>
                <a:gridCol w="3070426">
                  <a:extLst>
                    <a:ext uri="{9D8B030D-6E8A-4147-A177-3AD203B41FA5}">
                      <a16:colId xmlns:a16="http://schemas.microsoft.com/office/drawing/2014/main" val="3285335054"/>
                    </a:ext>
                  </a:extLst>
                </a:gridCol>
                <a:gridCol w="3070426">
                  <a:extLst>
                    <a:ext uri="{9D8B030D-6E8A-4147-A177-3AD203B41FA5}">
                      <a16:colId xmlns:a16="http://schemas.microsoft.com/office/drawing/2014/main" val="3594431411"/>
                    </a:ext>
                  </a:extLst>
                </a:gridCol>
              </a:tblGrid>
              <a:tr h="4084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INTRINSIC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EXTRINSIC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8640724"/>
                  </a:ext>
                </a:extLst>
              </a:tr>
              <a:tr h="24363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INTEGRATIVE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L2 learner wishes to integrate with the L2 culture (e.g., for immigration or marriage)</a:t>
                      </a:r>
                      <a:endParaRPr lang="sr-Latn-R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Someone else wishes the L2 learner to know the L2 for integrative reasons (e.g., Japanese parents send kids to Japanese-language school)</a:t>
                      </a:r>
                      <a:endParaRPr lang="sr-Latn-R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2493967"/>
                  </a:ext>
                </a:extLst>
              </a:tr>
              <a:tr h="208501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INSTRUMENTAL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L2 learner wishes to achieve goals utilizing L2 (e. g., for a career)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External power wants L2 learner to learn L2 (e.g., corporation sends Japanese businessman to US for language training)</a:t>
                      </a:r>
                      <a:endParaRPr lang="sr-Latn-R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3502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55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A21AA4-05F6-4491-A8D5-34EB8162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2592925" y="424070"/>
            <a:ext cx="8911687" cy="200040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6D6936E-BFA5-4DCD-80EF-9713F5C62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861391"/>
            <a:ext cx="8915400" cy="5764696"/>
          </a:xfrm>
        </p:spPr>
        <p:txBody>
          <a:bodyPr>
            <a:normAutofit/>
          </a:bodyPr>
          <a:lstStyle/>
          <a:p>
            <a:r>
              <a:rPr lang="sr-Latn-RS" b="1" dirty="0" err="1"/>
              <a:t>The</a:t>
            </a:r>
            <a:r>
              <a:rPr lang="sr-Latn-RS" b="1" dirty="0"/>
              <a:t> </a:t>
            </a:r>
            <a:r>
              <a:rPr lang="sr-Latn-RS" b="1" dirty="0" err="1"/>
              <a:t>Process</a:t>
            </a:r>
            <a:r>
              <a:rPr lang="sr-Latn-RS" b="1" dirty="0"/>
              <a:t> Model </a:t>
            </a:r>
            <a:r>
              <a:rPr lang="sr-Latn-RS" b="1" dirty="0" err="1"/>
              <a:t>of</a:t>
            </a:r>
            <a:r>
              <a:rPr lang="sr-Latn-RS" b="1" dirty="0"/>
              <a:t> </a:t>
            </a:r>
            <a:r>
              <a:rPr lang="sr-Latn-RS" b="1" dirty="0" err="1"/>
              <a:t>Motivation</a:t>
            </a:r>
            <a:r>
              <a:rPr lang="sr-Latn-RS" b="1" dirty="0"/>
              <a:t> </a:t>
            </a:r>
            <a:r>
              <a:rPr lang="en-GB" dirty="0"/>
              <a:t>(</a:t>
            </a:r>
            <a:r>
              <a:rPr lang="en-GB" dirty="0" err="1"/>
              <a:t>Dörnyei</a:t>
            </a:r>
            <a:r>
              <a:rPr lang="en-GB" dirty="0"/>
              <a:t> 2000, 2001)</a:t>
            </a:r>
            <a:r>
              <a:rPr lang="sr-Latn-RS" dirty="0"/>
              <a:t> –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extent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quality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motivation</a:t>
            </a:r>
            <a:r>
              <a:rPr lang="sr-Latn-RS" dirty="0"/>
              <a:t> </a:t>
            </a:r>
            <a:r>
              <a:rPr lang="sr-Latn-RS" dirty="0" err="1"/>
              <a:t>change</a:t>
            </a:r>
            <a:r>
              <a:rPr lang="sr-Latn-RS" dirty="0"/>
              <a:t> </a:t>
            </a:r>
            <a:r>
              <a:rPr lang="sr-Latn-RS" dirty="0" err="1"/>
              <a:t>during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long</a:t>
            </a:r>
            <a:r>
              <a:rPr lang="sr-Latn-RS" dirty="0"/>
              <a:t> </a:t>
            </a:r>
            <a:r>
              <a:rPr lang="sr-Latn-RS" dirty="0" err="1"/>
              <a:t>process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.</a:t>
            </a:r>
          </a:p>
          <a:p>
            <a:r>
              <a:rPr lang="sr-Latn-RS" dirty="0" err="1"/>
              <a:t>Three</a:t>
            </a:r>
            <a:r>
              <a:rPr lang="sr-Latn-RS" dirty="0"/>
              <a:t> </a:t>
            </a:r>
            <a:r>
              <a:rPr lang="sr-Latn-RS" dirty="0" err="1"/>
              <a:t>chronological</a:t>
            </a:r>
            <a:r>
              <a:rPr lang="sr-Latn-RS" dirty="0"/>
              <a:t> </a:t>
            </a:r>
            <a:r>
              <a:rPr lang="sr-Latn-RS" dirty="0" err="1"/>
              <a:t>stages</a:t>
            </a:r>
            <a:r>
              <a:rPr lang="sr-Latn-RS" dirty="0"/>
              <a:t>:</a:t>
            </a:r>
          </a:p>
          <a:p>
            <a:pPr lvl="1"/>
            <a:r>
              <a:rPr lang="en-GB" i="1" dirty="0"/>
              <a:t>The </a:t>
            </a:r>
            <a:r>
              <a:rPr lang="en-GB" i="1" dirty="0" err="1"/>
              <a:t>preactional</a:t>
            </a:r>
            <a:r>
              <a:rPr lang="en-GB" i="1" dirty="0"/>
              <a:t> stage (choice motivation)</a:t>
            </a:r>
            <a:r>
              <a:rPr lang="en-GB" dirty="0"/>
              <a:t> involves the choice to begin learning the language, setting goals and launching actions</a:t>
            </a:r>
            <a:r>
              <a:rPr lang="sr-Latn-RS" dirty="0"/>
              <a:t>; </a:t>
            </a:r>
            <a:r>
              <a:rPr lang="en-GB" dirty="0"/>
              <a:t>the main motivational influences </a:t>
            </a:r>
            <a:r>
              <a:rPr lang="sr-Latn-RS" dirty="0"/>
              <a:t>-</a:t>
            </a:r>
            <a:r>
              <a:rPr lang="en-GB" dirty="0"/>
              <a:t> the attitudes towards the foreign language and its speakers, learners’ beliefs and expectations and support they get from the environment.</a:t>
            </a:r>
            <a:endParaRPr lang="sr-Latn-RS" sz="1400" dirty="0"/>
          </a:p>
          <a:p>
            <a:pPr lvl="1"/>
            <a:r>
              <a:rPr lang="en-GB" i="1" dirty="0"/>
              <a:t>The actional stage (executive motivation)</a:t>
            </a:r>
            <a:r>
              <a:rPr lang="en-GB" dirty="0"/>
              <a:t> </a:t>
            </a:r>
            <a:r>
              <a:rPr lang="sr-Latn-RS" dirty="0"/>
              <a:t>-</a:t>
            </a:r>
            <a:r>
              <a:rPr lang="en-GB" dirty="0"/>
              <a:t> maintaining and protecting motivation by generating and carrying out subtasks, appraising one’s achievement and self-regulating. Motivational influences</a:t>
            </a:r>
            <a:r>
              <a:rPr lang="sr-Latn-RS" dirty="0"/>
              <a:t> - </a:t>
            </a:r>
            <a:r>
              <a:rPr lang="en-GB" dirty="0"/>
              <a:t> the quality of the learning experience, the influence of the learner group, teachers or parents, a sense of autonomy, classroom rewards </a:t>
            </a:r>
            <a:endParaRPr lang="sr-Latn-RS" dirty="0"/>
          </a:p>
          <a:p>
            <a:pPr lvl="1"/>
            <a:r>
              <a:rPr lang="en-GB" i="1" dirty="0"/>
              <a:t>The </a:t>
            </a:r>
            <a:r>
              <a:rPr lang="en-GB" i="1" dirty="0" err="1"/>
              <a:t>postactional</a:t>
            </a:r>
            <a:r>
              <a:rPr lang="en-GB" i="1" dirty="0"/>
              <a:t> stage (motivational retrospection)</a:t>
            </a:r>
            <a:r>
              <a:rPr lang="en-GB" dirty="0"/>
              <a:t> </a:t>
            </a:r>
            <a:r>
              <a:rPr lang="sr-Latn-RS" dirty="0"/>
              <a:t>-</a:t>
            </a:r>
            <a:r>
              <a:rPr lang="en-GB" dirty="0"/>
              <a:t> the learner’s evaluation of the learning process and outcomes</a:t>
            </a:r>
            <a:r>
              <a:rPr lang="sr-Latn-RS" dirty="0"/>
              <a:t> - </a:t>
            </a:r>
            <a:r>
              <a:rPr lang="en-GB" dirty="0"/>
              <a:t>the way students process their learning experience determines the kind of activities they will be motivated to pursue in the future</a:t>
            </a:r>
            <a:r>
              <a:rPr lang="sr-Latn-RS" dirty="0"/>
              <a:t>; </a:t>
            </a:r>
            <a:r>
              <a:rPr lang="en-GB" dirty="0"/>
              <a:t>the main motivational influences </a:t>
            </a:r>
            <a:r>
              <a:rPr lang="sr-Latn-RS" dirty="0"/>
              <a:t>-</a:t>
            </a:r>
            <a:r>
              <a:rPr lang="en-GB" dirty="0"/>
              <a:t> received feedback (such as praise or grades), self-concept beliefs and the attributions that learners form.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3380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16048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244958"/>
            <a:ext cx="8915400" cy="58191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dirty="0"/>
          </a:p>
          <a:p>
            <a:r>
              <a:rPr lang="sr-Latn-RS" dirty="0" err="1"/>
              <a:t>Keys</a:t>
            </a:r>
            <a:r>
              <a:rPr lang="sr-Latn-RS" dirty="0"/>
              <a:t> to </a:t>
            </a:r>
            <a:r>
              <a:rPr lang="sr-Latn-RS" dirty="0" err="1"/>
              <a:t>raising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’ </a:t>
            </a:r>
            <a:r>
              <a:rPr lang="sr-Latn-RS" dirty="0" err="1"/>
              <a:t>motivation</a:t>
            </a:r>
            <a:r>
              <a:rPr lang="sr-Latn-RS" dirty="0"/>
              <a:t>:</a:t>
            </a:r>
          </a:p>
          <a:p>
            <a:pPr lvl="1"/>
            <a:r>
              <a:rPr lang="sr-Latn-RS" sz="1800" dirty="0" err="1"/>
              <a:t>Appropriate</a:t>
            </a:r>
            <a:r>
              <a:rPr lang="sr-Latn-RS" sz="1800" dirty="0"/>
              <a:t> </a:t>
            </a:r>
            <a:r>
              <a:rPr lang="sr-Latn-RS" sz="1800" dirty="0" err="1"/>
              <a:t>teacher’s</a:t>
            </a:r>
            <a:r>
              <a:rPr lang="sr-Latn-RS" sz="1800" dirty="0"/>
              <a:t> </a:t>
            </a:r>
            <a:r>
              <a:rPr lang="sr-Latn-RS" sz="1800" dirty="0" err="1"/>
              <a:t>behaviour</a:t>
            </a:r>
            <a:r>
              <a:rPr lang="sr-Latn-RS" sz="1800" dirty="0"/>
              <a:t> (</a:t>
            </a:r>
            <a:r>
              <a:rPr lang="sr-Latn-RS" sz="1800" dirty="0" err="1"/>
              <a:t>enthusiasm</a:t>
            </a:r>
            <a:r>
              <a:rPr lang="sr-Latn-RS" sz="1800" dirty="0"/>
              <a:t>, </a:t>
            </a:r>
            <a:r>
              <a:rPr lang="sr-Latn-RS" sz="1800" dirty="0" err="1"/>
              <a:t>cooperation</a:t>
            </a:r>
            <a:r>
              <a:rPr lang="sr-Latn-RS" sz="1800" dirty="0"/>
              <a:t> </a:t>
            </a:r>
            <a:r>
              <a:rPr lang="sr-Latn-RS" sz="1800" dirty="0" err="1"/>
              <a:t>with</a:t>
            </a:r>
            <a:r>
              <a:rPr lang="sr-Latn-RS" sz="1800" dirty="0"/>
              <a:t> </a:t>
            </a:r>
            <a:r>
              <a:rPr lang="sr-Latn-RS" sz="1800" dirty="0" err="1"/>
              <a:t>students</a:t>
            </a:r>
            <a:r>
              <a:rPr lang="sr-Latn-RS" sz="1800" dirty="0"/>
              <a:t> </a:t>
            </a:r>
            <a:r>
              <a:rPr lang="sr-Latn-RS" sz="1800" dirty="0" err="1"/>
              <a:t>and</a:t>
            </a:r>
            <a:r>
              <a:rPr lang="sr-Latn-RS" sz="1800" dirty="0"/>
              <a:t> </a:t>
            </a:r>
            <a:r>
              <a:rPr lang="sr-Latn-RS" sz="1800" dirty="0" err="1"/>
              <a:t>their</a:t>
            </a:r>
            <a:r>
              <a:rPr lang="sr-Latn-RS" sz="1800" dirty="0"/>
              <a:t> </a:t>
            </a:r>
            <a:r>
              <a:rPr lang="sr-Latn-RS" sz="1800" dirty="0" err="1"/>
              <a:t>parents</a:t>
            </a:r>
            <a:r>
              <a:rPr lang="sr-Latn-RS" sz="1800" dirty="0"/>
              <a:t>)</a:t>
            </a:r>
          </a:p>
          <a:p>
            <a:pPr lvl="1"/>
            <a:r>
              <a:rPr lang="sr-Latn-RS" sz="1800" dirty="0"/>
              <a:t>C</a:t>
            </a:r>
            <a:r>
              <a:rPr lang="en-US" sz="1800" dirty="0" err="1"/>
              <a:t>reating</a:t>
            </a:r>
            <a:r>
              <a:rPr lang="en-US" sz="1800" dirty="0"/>
              <a:t> a safe and friendly atmosphere</a:t>
            </a:r>
            <a:endParaRPr lang="sr-Latn-RS" sz="1800" dirty="0"/>
          </a:p>
          <a:p>
            <a:pPr lvl="1"/>
            <a:r>
              <a:rPr lang="sr-Latn-RS" sz="1800" dirty="0"/>
              <a:t>C</a:t>
            </a:r>
            <a:r>
              <a:rPr lang="en-US" sz="1800" dirty="0" err="1"/>
              <a:t>reating</a:t>
            </a:r>
            <a:r>
              <a:rPr lang="en-US" sz="1800" dirty="0"/>
              <a:t> situations in which students feel the sense of accomplishment </a:t>
            </a:r>
            <a:endParaRPr lang="sr-Latn-RS" sz="1800" dirty="0"/>
          </a:p>
          <a:p>
            <a:pPr lvl="1"/>
            <a:r>
              <a:rPr lang="sr-Latn-RS" sz="1800" dirty="0"/>
              <a:t>C</a:t>
            </a:r>
            <a:r>
              <a:rPr lang="en-US" sz="1800" dirty="0" err="1"/>
              <a:t>onnecting</a:t>
            </a:r>
            <a:r>
              <a:rPr lang="en-US" sz="1800" dirty="0"/>
              <a:t> language learning to interest outside the class</a:t>
            </a:r>
            <a:endParaRPr lang="sr-Latn-RS" sz="1800" dirty="0"/>
          </a:p>
          <a:p>
            <a:pPr lvl="1"/>
            <a:r>
              <a:rPr lang="sr-Latn-RS" sz="1800" dirty="0"/>
              <a:t>K</a:t>
            </a:r>
            <a:r>
              <a:rPr lang="en-US" sz="1800" dirty="0" err="1"/>
              <a:t>eeping</a:t>
            </a:r>
            <a:r>
              <a:rPr lang="en-US" sz="1800" dirty="0"/>
              <a:t> students engaged</a:t>
            </a:r>
            <a:endParaRPr lang="sr-Latn-RS" sz="1800" dirty="0"/>
          </a:p>
          <a:p>
            <a:pPr lvl="1"/>
            <a:r>
              <a:rPr lang="sr-Latn-RS" sz="1800" dirty="0"/>
              <a:t>V</a:t>
            </a:r>
            <a:r>
              <a:rPr lang="en-US" sz="1800" dirty="0" err="1"/>
              <a:t>arying</a:t>
            </a:r>
            <a:r>
              <a:rPr lang="en-US" sz="1800" dirty="0"/>
              <a:t> the activities in the classroom</a:t>
            </a:r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151607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565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Motivation</vt:lpstr>
      <vt:lpstr>2.4 Motivation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</dc:title>
  <dc:creator>Vesna Pilipovic</dc:creator>
  <cp:lastModifiedBy>Vesna Pilipovic</cp:lastModifiedBy>
  <cp:revision>1</cp:revision>
  <dcterms:created xsi:type="dcterms:W3CDTF">2020-11-01T21:17:25Z</dcterms:created>
  <dcterms:modified xsi:type="dcterms:W3CDTF">2020-11-01T21:18:22Z</dcterms:modified>
</cp:coreProperties>
</file>