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11" r:id="rId4"/>
    <p:sldId id="314" r:id="rId5"/>
    <p:sldId id="315" r:id="rId6"/>
    <p:sldId id="316" r:id="rId7"/>
    <p:sldId id="31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7DA37-64F8-46FB-9D6C-0FCF7F017C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295C47-5F57-429B-9123-F3397E6A63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58B2A-9FEB-49B7-83CC-09A0BBBC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2EA53-2193-416D-BB8C-A088D2FD363F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1BEB9-2A71-4081-B4E7-8E5229965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4F5B1-5FB0-4B16-A438-2E670037C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6E81-B35A-409B-9117-424844F18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649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2EB30-D6FD-462D-B556-9293AB50D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CE5B57-16C8-401D-988C-759C434699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CF526-AEC5-43D5-9BB9-CB77995E8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2EA53-2193-416D-BB8C-A088D2FD363F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017E1F-7DD0-4958-B6AB-D9AB56925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8D39B-C8A6-4543-A209-74E1B3187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6E81-B35A-409B-9117-424844F18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84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26B055-A714-4765-A533-7AC448FB0F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AB1B14-64B9-492A-B7F0-2FEF73EE09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CBB9B-7FD2-4ADE-983E-ED02E2188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2EA53-2193-416D-BB8C-A088D2FD363F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02E4A-A27A-41F1-AF51-B6D281870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45065-EFBA-4DD6-88D9-6181EE634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6E81-B35A-409B-9117-424844F18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7606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Kliknite i uredite stil podnaslova mastera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2316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643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466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236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3442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3391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129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902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F3ADA-91ED-4039-B27B-BC1181039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2F99F-BD68-48D3-9581-66F37FE4A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E5C52-07C1-4BA1-AACF-81364BB43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2EA53-2193-416D-BB8C-A088D2FD363F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5E9B0-EFD1-4DF3-BD05-BEEFD46B8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67F91-71B2-4705-AC72-21D5F4104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6E81-B35A-409B-9117-424844F18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5271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r-Latn-CS"/>
              <a:t>Kliknite na ikonu i dodajte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0858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nat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4603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71023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8399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ponuđenim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77400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čno ili neta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2968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0220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463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69BBC-F1F1-4397-BE9B-587A59FFC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0B0380-E55C-402A-BA3A-5988E408A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CF1B15-09A4-4E96-AFA8-E9FCB4842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2EA53-2193-416D-BB8C-A088D2FD363F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CEB4D-3840-4CEE-88A1-5C1B457CA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5281C-77AA-4407-9260-285DF1075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6E81-B35A-409B-9117-424844F18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9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12219-BDC0-4D5D-BF81-BA47F4552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929CB-96DD-4B7D-B2D7-49102D86C8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7AD16-CF9A-40DA-88E8-626F5521C1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D8054C-D613-4395-B896-9DECB369A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2EA53-2193-416D-BB8C-A088D2FD363F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5B704B-2F90-48D8-BC84-39A22C660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85C2D2-5554-4433-98EF-D21B2726E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6E81-B35A-409B-9117-424844F18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082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C684D-6C77-4944-B282-3AE63CEE5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2C399C-1FCA-44A6-A3A3-1C16E611D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2CAC56-F92F-479B-B143-AF93D119E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0C12A7-EDF3-4EB7-A37C-2C660E275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9AB06D-091F-4AB7-BE53-952CEB266E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7458C-9D92-42C4-9F85-47A7DED34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2EA53-2193-416D-BB8C-A088D2FD363F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4FCBB7-714C-49C5-ADB0-892A8CB4A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F97C0C-0F64-4D35-B0CB-EBA621B3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6E81-B35A-409B-9117-424844F18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921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A4BDC-516A-43B4-8063-AE49699EB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0EBC6C-B643-4BA3-8A6D-0E7F10805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2EA53-2193-416D-BB8C-A088D2FD363F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91A9E9-FB37-44B2-A348-5AA5F79D9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2CD762-3E43-4B9C-A35E-1019634D5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6E81-B35A-409B-9117-424844F18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02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14C86F-30E4-4C67-B000-781472626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2EA53-2193-416D-BB8C-A088D2FD363F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AC7456-C350-4A7D-9CA3-FC013083D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5B2D5A-7088-4E1E-A384-215599F56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6E81-B35A-409B-9117-424844F18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351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6EDCC-5595-4145-A248-F29EF97A0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A98B7-2AFD-4F4B-9B24-ABD41965D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8AC330-0E55-41F0-89E7-AE6C9C24F4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11A3BD-8C3A-4568-8FA7-A07D573A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2EA53-2193-416D-BB8C-A088D2FD363F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B64011-7851-44E8-A731-BC1799EAD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66E74-D1EB-4BC9-9DF6-F9B546FD6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6E81-B35A-409B-9117-424844F18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311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25FA5-AFDC-4FAF-B4D3-32C5A72D6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5B5A4A-05EC-4F3C-90B9-2EA8583B35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216581-5781-465A-8A19-30E4BFA69C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F84549-E77E-44A5-97E1-0D0D9EE0F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2EA53-2193-416D-BB8C-A088D2FD363F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F9DDE6-20C4-4FAB-89BE-05AF3B556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8A2088-2DBD-4D31-A50A-58CDFBC20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6E81-B35A-409B-9117-424844F18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859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DCE84B-B95F-4E87-8EE7-32AC5BDC6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A32202-F077-4C2B-B8C6-3760A8326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1715B9-FE17-4E4C-9862-4834A25018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2EA53-2193-416D-BB8C-A088D2FD363F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EC997-41B4-45AF-8E6F-E187222FF9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15E45-E02B-4CAA-BCA7-5745308723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86E81-B35A-409B-9117-424844F18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658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188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DE1BE-B9AB-4302-93D9-F258181A5C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dirty="0"/>
              <a:t>Syllabus, content ordering, workplan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EBD97B-34D3-4609-B3BF-D0055AC4CE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200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3. CONTENT OF TEACHNING</a:t>
            </a:r>
            <a:br>
              <a:rPr lang="sr-Latn-RS" dirty="0"/>
            </a:br>
            <a:r>
              <a:rPr lang="sr-Latn-RS" dirty="0"/>
              <a:t>3.1 </a:t>
            </a:r>
            <a:r>
              <a:rPr lang="sr-Latn-RS" dirty="0" err="1"/>
              <a:t>Syllabus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92925" y="2380342"/>
            <a:ext cx="8915400" cy="3777622"/>
          </a:xfrm>
        </p:spPr>
        <p:txBody>
          <a:bodyPr>
            <a:normAutofit/>
          </a:bodyPr>
          <a:lstStyle/>
          <a:p>
            <a:r>
              <a:rPr lang="en-US" b="1" dirty="0"/>
              <a:t>the selection and ordering of the language items that should be taught</a:t>
            </a:r>
            <a:endParaRPr lang="sr-Latn-RS" b="1" dirty="0"/>
          </a:p>
          <a:p>
            <a:r>
              <a:rPr lang="sr-Latn-RS" dirty="0"/>
              <a:t>In most </a:t>
            </a:r>
            <a:r>
              <a:rPr lang="sr-Latn-RS" dirty="0" err="1"/>
              <a:t>approaches</a:t>
            </a:r>
            <a:r>
              <a:rPr lang="sr-Latn-RS" dirty="0"/>
              <a:t>, </a:t>
            </a:r>
            <a:r>
              <a:rPr lang="en-US" dirty="0"/>
              <a:t>a structural syllabus </a:t>
            </a:r>
            <a:r>
              <a:rPr lang="sr-Latn-RS" dirty="0" err="1"/>
              <a:t>used</a:t>
            </a:r>
            <a:endParaRPr lang="sr-Latn-RS" dirty="0"/>
          </a:p>
          <a:p>
            <a:pPr marL="342900" lvl="1" indent="-342900"/>
            <a:r>
              <a:rPr lang="sr-Latn-RS" sz="1800" dirty="0"/>
              <a:t>a </a:t>
            </a:r>
            <a:r>
              <a:rPr lang="sr-Latn-RS" sz="1800" dirty="0" err="1"/>
              <a:t>structural</a:t>
            </a:r>
            <a:r>
              <a:rPr lang="sr-Latn-RS" sz="1800" dirty="0"/>
              <a:t> </a:t>
            </a:r>
            <a:r>
              <a:rPr lang="sr-Latn-RS" sz="1800" dirty="0" err="1"/>
              <a:t>syllabus</a:t>
            </a:r>
            <a:r>
              <a:rPr lang="sr-Latn-RS" sz="1800" dirty="0"/>
              <a:t> is </a:t>
            </a:r>
            <a:r>
              <a:rPr lang="sr-Latn-RS" sz="1800" dirty="0" err="1"/>
              <a:t>orga</a:t>
            </a:r>
            <a:r>
              <a:rPr lang="en-US" sz="1800" dirty="0" err="1"/>
              <a:t>nised</a:t>
            </a:r>
            <a:r>
              <a:rPr lang="en-US" sz="1800" dirty="0"/>
              <a:t> around sequenced grammatical items </a:t>
            </a:r>
            <a:r>
              <a:rPr lang="sr-Latn-RS" sz="1800" dirty="0"/>
              <a:t>(</a:t>
            </a:r>
            <a:r>
              <a:rPr lang="en-US" sz="1800" dirty="0"/>
              <a:t>aimed at developing linguistic </a:t>
            </a:r>
            <a:r>
              <a:rPr lang="en-US" sz="1800" dirty="0" err="1"/>
              <a:t>competen</a:t>
            </a:r>
            <a:r>
              <a:rPr lang="sr-Latn-RS" sz="1800" dirty="0" err="1"/>
              <a:t>ence</a:t>
            </a:r>
            <a:r>
              <a:rPr lang="sr-Latn-RS" sz="1800" dirty="0"/>
              <a:t>)</a:t>
            </a:r>
            <a:r>
              <a:rPr lang="en-US" sz="1800" dirty="0"/>
              <a:t> </a:t>
            </a:r>
            <a:endParaRPr lang="sr-Latn-RS" sz="1800" dirty="0"/>
          </a:p>
          <a:p>
            <a:pPr marL="742950" lvl="2" indent="-342900"/>
            <a:r>
              <a:rPr lang="en-US" sz="1800" dirty="0"/>
              <a:t>main idea </a:t>
            </a:r>
            <a:r>
              <a:rPr lang="sr-Latn-RS" sz="1800" dirty="0"/>
              <a:t>- </a:t>
            </a:r>
            <a:r>
              <a:rPr lang="en-US" sz="1800" dirty="0"/>
              <a:t>learning and </a:t>
            </a:r>
            <a:r>
              <a:rPr lang="en-US" sz="1800" dirty="0" err="1"/>
              <a:t>practising</a:t>
            </a:r>
            <a:r>
              <a:rPr lang="en-US" sz="1800" dirty="0"/>
              <a:t> grammar is a good preparation for further communication</a:t>
            </a:r>
            <a:endParaRPr lang="sr-Latn-RS" sz="1800" dirty="0"/>
          </a:p>
          <a:p>
            <a:pPr marL="742950" lvl="2" indent="-342900"/>
            <a:r>
              <a:rPr lang="en-US" sz="1800" dirty="0"/>
              <a:t>considered efficient in providing detailed knowledge of the language</a:t>
            </a:r>
            <a:endParaRPr lang="sr-Latn-RS" sz="1800" dirty="0"/>
          </a:p>
          <a:p>
            <a:pPr marL="742950" lvl="2" indent="-342900"/>
            <a:r>
              <a:rPr lang="en-US" sz="1800" dirty="0"/>
              <a:t>knowledge </a:t>
            </a:r>
            <a:r>
              <a:rPr lang="sr-Latn-RS" sz="1800" dirty="0"/>
              <a:t>-</a:t>
            </a:r>
            <a:r>
              <a:rPr lang="en-US" sz="1800" dirty="0"/>
              <a:t> sometimes not sufficient if the learners fail to integrate it and use it successfully in practical situations</a:t>
            </a:r>
            <a:endParaRPr lang="sr-Latn-RS" sz="1800" dirty="0"/>
          </a:p>
          <a:p>
            <a:pPr marL="0" indent="0">
              <a:buNone/>
            </a:pPr>
            <a:endParaRPr lang="sr-Latn-RS" sz="1800" dirty="0"/>
          </a:p>
        </p:txBody>
      </p:sp>
    </p:spTree>
    <p:extLst>
      <p:ext uri="{BB962C8B-B14F-4D97-AF65-F5344CB8AC3E}">
        <p14:creationId xmlns:p14="http://schemas.microsoft.com/office/powerpoint/2010/main" val="3345757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a</a:t>
            </a:r>
            <a:r>
              <a:rPr lang="en-US" dirty="0"/>
              <a:t> notional-functional </a:t>
            </a:r>
            <a:r>
              <a:rPr lang="sr-Latn-RS" dirty="0" err="1"/>
              <a:t>syllabus</a:t>
            </a:r>
            <a:r>
              <a:rPr lang="sr-Latn-RS" dirty="0"/>
              <a:t> is </a:t>
            </a:r>
            <a:r>
              <a:rPr lang="en-US" dirty="0" err="1"/>
              <a:t>organised</a:t>
            </a:r>
            <a:r>
              <a:rPr lang="en-US" dirty="0"/>
              <a:t> around notions (meanings such as age, time location, etc.) and functions (greetings, requests and other social transactions) while grammar structures should be taught just as a means to fulfill certain functions.</a:t>
            </a:r>
            <a:endParaRPr lang="sr-Latn-RS" dirty="0"/>
          </a:p>
          <a:p>
            <a:pPr lvl="1"/>
            <a:r>
              <a:rPr lang="en-US" sz="1800" dirty="0"/>
              <a:t>aimed at achieving communicative </a:t>
            </a:r>
            <a:r>
              <a:rPr lang="en-US" sz="1800" dirty="0" err="1"/>
              <a:t>performanc</a:t>
            </a:r>
            <a:r>
              <a:rPr lang="sr-Latn-RS" sz="1800" dirty="0"/>
              <a:t>e</a:t>
            </a:r>
          </a:p>
          <a:p>
            <a:pPr lvl="1"/>
            <a:r>
              <a:rPr lang="en-US" sz="1800" dirty="0"/>
              <a:t>may be focused too much on providing performance units in purely communicative </a:t>
            </a:r>
            <a:r>
              <a:rPr lang="en-US" sz="1800" dirty="0" err="1"/>
              <a:t>activi</a:t>
            </a:r>
            <a:r>
              <a:rPr lang="sr-Latn-RS" sz="1800" dirty="0" err="1"/>
              <a:t>ties</a:t>
            </a:r>
            <a:endParaRPr lang="sr-Latn-RS" sz="1800" dirty="0"/>
          </a:p>
          <a:p>
            <a:pPr lvl="1"/>
            <a:r>
              <a:rPr lang="en-US" sz="1800" dirty="0"/>
              <a:t>learners fail to acquire the underlying system of rules</a:t>
            </a:r>
            <a:endParaRPr lang="sr-Latn-RS" sz="1800" dirty="0"/>
          </a:p>
        </p:txBody>
      </p:sp>
    </p:spTree>
    <p:extLst>
      <p:ext uri="{BB962C8B-B14F-4D97-AF65-F5344CB8AC3E}">
        <p14:creationId xmlns:p14="http://schemas.microsoft.com/office/powerpoint/2010/main" val="3794477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89212" y="-203204"/>
            <a:ext cx="8911687" cy="1280890"/>
          </a:xfrm>
        </p:spPr>
        <p:txBody>
          <a:bodyPr/>
          <a:lstStyle/>
          <a:p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5499" y="1077686"/>
            <a:ext cx="8915400" cy="5780314"/>
          </a:xfrm>
        </p:spPr>
        <p:txBody>
          <a:bodyPr>
            <a:normAutofit/>
          </a:bodyPr>
          <a:lstStyle/>
          <a:p>
            <a:r>
              <a:rPr lang="en-US" i="1" dirty="0"/>
              <a:t>The Common European Framework</a:t>
            </a:r>
            <a:r>
              <a:rPr lang="en-US" dirty="0"/>
              <a:t> (CEF)</a:t>
            </a:r>
            <a:r>
              <a:rPr lang="sr-Latn-RS" dirty="0"/>
              <a:t> </a:t>
            </a:r>
            <a:r>
              <a:rPr lang="en-US" dirty="0"/>
              <a:t>has had a lot of influence over syllabus design in Europe</a:t>
            </a:r>
            <a:endParaRPr lang="sr-Latn-RS" dirty="0"/>
          </a:p>
          <a:p>
            <a:r>
              <a:rPr lang="sr-Latn-RS" dirty="0"/>
              <a:t>i</a:t>
            </a:r>
            <a:r>
              <a:rPr lang="en-US" dirty="0"/>
              <a:t>t describes the content of a language course and defines the levels achieved</a:t>
            </a:r>
            <a:endParaRPr lang="sr-Latn-RS" dirty="0"/>
          </a:p>
          <a:p>
            <a:pPr lvl="1"/>
            <a:r>
              <a:rPr lang="en-US" sz="1800" b="1" dirty="0"/>
              <a:t>C2 </a:t>
            </a:r>
            <a:r>
              <a:rPr lang="en-US" sz="1800" dirty="0"/>
              <a:t>- Mastery (Nearly native speaker level)</a:t>
            </a:r>
            <a:endParaRPr lang="sr-Latn-RS" sz="1800" dirty="0"/>
          </a:p>
          <a:p>
            <a:pPr lvl="1"/>
            <a:r>
              <a:rPr lang="en-US" sz="1800" b="1" dirty="0"/>
              <a:t>C1 </a:t>
            </a:r>
            <a:r>
              <a:rPr lang="en-US" sz="1800" dirty="0"/>
              <a:t>- Operational proficiency (Advanced)</a:t>
            </a:r>
            <a:endParaRPr lang="sr-Latn-RS" sz="1800" dirty="0"/>
          </a:p>
          <a:p>
            <a:pPr lvl="1"/>
            <a:r>
              <a:rPr lang="en-US" sz="1800" b="1" dirty="0"/>
              <a:t>B2 </a:t>
            </a:r>
            <a:r>
              <a:rPr lang="en-US" sz="1800" dirty="0"/>
              <a:t>- Vantage (Upper-Intermediate)</a:t>
            </a:r>
            <a:endParaRPr lang="sr-Latn-RS" sz="1800" dirty="0"/>
          </a:p>
          <a:p>
            <a:pPr lvl="1"/>
            <a:r>
              <a:rPr lang="en-US" sz="1800" b="1" dirty="0"/>
              <a:t>B1 </a:t>
            </a:r>
            <a:r>
              <a:rPr lang="en-US" sz="1800" dirty="0"/>
              <a:t>- Threshold (Intermediate)</a:t>
            </a:r>
            <a:endParaRPr lang="sr-Latn-RS" sz="1800" dirty="0"/>
          </a:p>
          <a:p>
            <a:pPr lvl="1"/>
            <a:r>
              <a:rPr lang="en-US" sz="1800" b="1" dirty="0"/>
              <a:t>A2 </a:t>
            </a:r>
            <a:r>
              <a:rPr lang="en-US" sz="1800" dirty="0"/>
              <a:t>- </a:t>
            </a:r>
            <a:r>
              <a:rPr lang="en-US" sz="1800" dirty="0" err="1"/>
              <a:t>Waystage</a:t>
            </a:r>
            <a:r>
              <a:rPr lang="en-US" sz="1800" dirty="0"/>
              <a:t> (Pre-Intermediate)</a:t>
            </a:r>
            <a:endParaRPr lang="sr-Latn-RS" sz="1800" dirty="0"/>
          </a:p>
          <a:p>
            <a:pPr lvl="1"/>
            <a:r>
              <a:rPr lang="en-US" sz="1800" b="1" dirty="0"/>
              <a:t>A1 </a:t>
            </a:r>
            <a:r>
              <a:rPr lang="en-US" sz="1800" dirty="0"/>
              <a:t>- Breakthrough (Beginner/Elementary)</a:t>
            </a:r>
            <a:endParaRPr lang="sr-Latn-RS" sz="1800" dirty="0"/>
          </a:p>
          <a:p>
            <a:endParaRPr lang="sr-Latn-RS" dirty="0"/>
          </a:p>
          <a:p>
            <a:pPr lvl="1"/>
            <a:endParaRPr lang="sr-Latn-RS" sz="1800" dirty="0"/>
          </a:p>
        </p:txBody>
      </p:sp>
    </p:spTree>
    <p:extLst>
      <p:ext uri="{BB962C8B-B14F-4D97-AF65-F5344CB8AC3E}">
        <p14:creationId xmlns:p14="http://schemas.microsoft.com/office/powerpoint/2010/main" val="3500609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3. 2 </a:t>
            </a:r>
            <a:r>
              <a:rPr lang="sr-Latn-RS" dirty="0" err="1"/>
              <a:t>Content</a:t>
            </a:r>
            <a:r>
              <a:rPr lang="sr-Latn-RS" dirty="0"/>
              <a:t> </a:t>
            </a:r>
            <a:r>
              <a:rPr lang="sr-Latn-RS" dirty="0" err="1"/>
              <a:t>ordering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The content ordering of a syllabus should match the natural process of learning</a:t>
            </a:r>
            <a:endParaRPr lang="sr-Latn-RS" b="1" i="1" dirty="0"/>
          </a:p>
          <a:p>
            <a:r>
              <a:rPr lang="en-US" b="1" i="1" dirty="0"/>
              <a:t>Units in teaching should be arranged from simpler ones to more complex ones</a:t>
            </a:r>
            <a:endParaRPr lang="sr-Latn-RS" b="1" i="1" dirty="0"/>
          </a:p>
          <a:p>
            <a:r>
              <a:rPr lang="en-US" b="1" i="1" dirty="0"/>
              <a:t>Teaching should develop from what is already known to what is yet to be learnt</a:t>
            </a:r>
            <a:endParaRPr lang="sr-Latn-RS" b="1" i="1" dirty="0"/>
          </a:p>
          <a:p>
            <a:r>
              <a:rPr lang="en-US" b="1" i="1" dirty="0"/>
              <a:t>Teaching should develop from more frequently to less frequently used items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036384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3.3 </a:t>
            </a:r>
            <a:r>
              <a:rPr lang="sr-Latn-RS" dirty="0" err="1"/>
              <a:t>Work</a:t>
            </a:r>
            <a:r>
              <a:rPr lang="sr-Latn-RS" dirty="0"/>
              <a:t> plan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487612" y="1553028"/>
            <a:ext cx="8915400" cy="5304971"/>
          </a:xfrm>
        </p:spPr>
        <p:txBody>
          <a:bodyPr>
            <a:normAutofit/>
          </a:bodyPr>
          <a:lstStyle/>
          <a:p>
            <a:r>
              <a:rPr lang="en-US" dirty="0"/>
              <a:t>done by teachers and consists of day-to-day decisions on how to interpret the syllabus into a series of lessons</a:t>
            </a:r>
            <a:endParaRPr lang="sr-Latn-RS" dirty="0"/>
          </a:p>
          <a:p>
            <a:r>
              <a:rPr lang="en-US" dirty="0"/>
              <a:t>teachers are expected to present their work plans based on the syllabus prior to the beginning of the course</a:t>
            </a:r>
            <a:endParaRPr lang="sr-Latn-RS" dirty="0"/>
          </a:p>
          <a:p>
            <a:r>
              <a:rPr lang="en-US" dirty="0"/>
              <a:t>involves selecting the items to be covered and arranging them within the period available</a:t>
            </a:r>
            <a:endParaRPr lang="sr-Latn-RS" dirty="0"/>
          </a:p>
          <a:p>
            <a:r>
              <a:rPr lang="en-US" dirty="0"/>
              <a:t>can be more or less detailed</a:t>
            </a:r>
            <a:endParaRPr lang="sr-Latn-RS" dirty="0"/>
          </a:p>
          <a:p>
            <a:r>
              <a:rPr lang="sr-Latn-RS" dirty="0" err="1"/>
              <a:t>should</a:t>
            </a:r>
            <a:r>
              <a:rPr lang="sr-Latn-RS" dirty="0"/>
              <a:t> </a:t>
            </a:r>
            <a:r>
              <a:rPr lang="sr-Latn-RS" dirty="0" err="1"/>
              <a:t>include</a:t>
            </a:r>
            <a:r>
              <a:rPr lang="sr-Latn-RS" dirty="0"/>
              <a:t> </a:t>
            </a:r>
            <a:r>
              <a:rPr lang="sr-Latn-RS" dirty="0" err="1"/>
              <a:t>various</a:t>
            </a:r>
            <a:r>
              <a:rPr lang="sr-Latn-RS" dirty="0"/>
              <a:t> </a:t>
            </a:r>
            <a:r>
              <a:rPr lang="sr-Latn-RS" dirty="0" err="1"/>
              <a:t>activities</a:t>
            </a:r>
            <a:r>
              <a:rPr lang="sr-Latn-RS" dirty="0"/>
              <a:t> </a:t>
            </a:r>
          </a:p>
          <a:p>
            <a:r>
              <a:rPr lang="sr-Latn-RS" dirty="0" err="1"/>
              <a:t>purposes</a:t>
            </a:r>
            <a:r>
              <a:rPr lang="sr-Latn-RS" dirty="0"/>
              <a:t>: </a:t>
            </a:r>
          </a:p>
          <a:p>
            <a:pPr lvl="1"/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teacher</a:t>
            </a:r>
            <a:r>
              <a:rPr lang="sr-Latn-RS" dirty="0"/>
              <a:t> </a:t>
            </a:r>
            <a:r>
              <a:rPr lang="en-US" dirty="0"/>
              <a:t>has time to develop ideas and prepare the resource materials well in advance</a:t>
            </a:r>
            <a:endParaRPr lang="sr-Latn-RS" dirty="0"/>
          </a:p>
          <a:p>
            <a:pPr lvl="1"/>
            <a:r>
              <a:rPr lang="sr-Latn-RS" dirty="0" err="1"/>
              <a:t>if</a:t>
            </a:r>
            <a:r>
              <a:rPr lang="sr-Latn-RS" dirty="0"/>
              <a:t> </a:t>
            </a:r>
            <a:r>
              <a:rPr lang="sr-Latn-RS" dirty="0" err="1"/>
              <a:t>absent</a:t>
            </a:r>
            <a:r>
              <a:rPr lang="sr-Latn-RS" dirty="0"/>
              <a:t> </a:t>
            </a:r>
            <a:r>
              <a:rPr lang="sr-Latn-RS" dirty="0" err="1"/>
              <a:t>or</a:t>
            </a:r>
            <a:r>
              <a:rPr lang="sr-Latn-RS" dirty="0"/>
              <a:t> </a:t>
            </a:r>
            <a:r>
              <a:rPr lang="sr-Latn-RS" dirty="0" err="1"/>
              <a:t>sharing</a:t>
            </a:r>
            <a:r>
              <a:rPr lang="sr-Latn-RS" dirty="0"/>
              <a:t> </a:t>
            </a:r>
            <a:r>
              <a:rPr lang="sr-Latn-RS" dirty="0" err="1"/>
              <a:t>classes</a:t>
            </a:r>
            <a:r>
              <a:rPr lang="sr-Latn-RS" dirty="0"/>
              <a:t>,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teacher</a:t>
            </a:r>
            <a:r>
              <a:rPr lang="sr-Latn-RS" dirty="0"/>
              <a:t> </a:t>
            </a:r>
            <a:r>
              <a:rPr lang="sr-Latn-RS" dirty="0" err="1"/>
              <a:t>provides</a:t>
            </a:r>
            <a:r>
              <a:rPr lang="sr-Latn-RS" dirty="0"/>
              <a:t> </a:t>
            </a:r>
            <a:r>
              <a:rPr lang="sr-Latn-RS" dirty="0" err="1"/>
              <a:t>guidelines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what</a:t>
            </a:r>
            <a:r>
              <a:rPr lang="sr-Latn-RS" dirty="0"/>
              <a:t> </a:t>
            </a:r>
            <a:r>
              <a:rPr lang="sr-Latn-RS" dirty="0" err="1"/>
              <a:t>work</a:t>
            </a:r>
            <a:r>
              <a:rPr lang="sr-Latn-RS" dirty="0"/>
              <a:t> </a:t>
            </a:r>
            <a:r>
              <a:rPr lang="sr-Latn-RS" dirty="0" err="1"/>
              <a:t>was</a:t>
            </a:r>
            <a:r>
              <a:rPr lang="sr-Latn-RS" dirty="0"/>
              <a:t> </a:t>
            </a:r>
            <a:r>
              <a:rPr lang="sr-Latn-RS" dirty="0" err="1"/>
              <a:t>planned</a:t>
            </a:r>
            <a:endParaRPr lang="sr-Latn-RS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76597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račak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395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Wingdings 3</vt:lpstr>
      <vt:lpstr>Office Theme</vt:lpstr>
      <vt:lpstr>Tračak</vt:lpstr>
      <vt:lpstr>Syllabus, content ordering, workplan</vt:lpstr>
      <vt:lpstr>3. CONTENT OF TEACHNING 3.1 Syllabus</vt:lpstr>
      <vt:lpstr>PowerPoint Presentation</vt:lpstr>
      <vt:lpstr>PowerPoint Presentation</vt:lpstr>
      <vt:lpstr>3. 2 Content ordering</vt:lpstr>
      <vt:lpstr>3.3 Work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Syllabus, content ordering, workplan</dc:title>
  <dc:creator>Vesna Pilipovic</dc:creator>
  <cp:lastModifiedBy>Vesna Pilipovic</cp:lastModifiedBy>
  <cp:revision>1</cp:revision>
  <dcterms:created xsi:type="dcterms:W3CDTF">2020-11-14T18:01:19Z</dcterms:created>
  <dcterms:modified xsi:type="dcterms:W3CDTF">2020-11-14T18:03:41Z</dcterms:modified>
</cp:coreProperties>
</file>