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2" r:id="rId18"/>
    <p:sldId id="275" r:id="rId19"/>
    <p:sldId id="273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9DA4-3B85-4991-87DE-84C5B92FFCCB}" type="datetimeFigureOut">
              <a:rPr lang="sr-Latn-RS" smtClean="0"/>
              <a:t>19.4.2021.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1810-C966-4186-9090-C784B51F1A3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1102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9DA4-3B85-4991-87DE-84C5B92FFCCB}" type="datetimeFigureOut">
              <a:rPr lang="sr-Latn-RS" smtClean="0"/>
              <a:t>19.4.2021.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1810-C966-4186-9090-C784B51F1A3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2995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9DA4-3B85-4991-87DE-84C5B92FFCCB}" type="datetimeFigureOut">
              <a:rPr lang="sr-Latn-RS" smtClean="0"/>
              <a:t>19.4.2021.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1810-C966-4186-9090-C784B51F1A3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9578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9DA4-3B85-4991-87DE-84C5B92FFCCB}" type="datetimeFigureOut">
              <a:rPr lang="sr-Latn-RS" smtClean="0"/>
              <a:t>19.4.2021.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1810-C966-4186-9090-C784B51F1A3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0106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9DA4-3B85-4991-87DE-84C5B92FFCCB}" type="datetimeFigureOut">
              <a:rPr lang="sr-Latn-RS" smtClean="0"/>
              <a:t>19.4.2021.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1810-C966-4186-9090-C784B51F1A3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1536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9DA4-3B85-4991-87DE-84C5B92FFCCB}" type="datetimeFigureOut">
              <a:rPr lang="sr-Latn-RS" smtClean="0"/>
              <a:t>19.4.2021.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1810-C966-4186-9090-C784B51F1A3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6918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9DA4-3B85-4991-87DE-84C5B92FFCCB}" type="datetimeFigureOut">
              <a:rPr lang="sr-Latn-RS" smtClean="0"/>
              <a:t>19.4.2021.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1810-C966-4186-9090-C784B51F1A3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4911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9DA4-3B85-4991-87DE-84C5B92FFCCB}" type="datetimeFigureOut">
              <a:rPr lang="sr-Latn-RS" smtClean="0"/>
              <a:t>19.4.2021.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1810-C966-4186-9090-C784B51F1A3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4403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9DA4-3B85-4991-87DE-84C5B92FFCCB}" type="datetimeFigureOut">
              <a:rPr lang="sr-Latn-RS" smtClean="0"/>
              <a:t>19.4.2021.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1810-C966-4186-9090-C784B51F1A3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00575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9DA4-3B85-4991-87DE-84C5B92FFCCB}" type="datetimeFigureOut">
              <a:rPr lang="sr-Latn-RS" smtClean="0"/>
              <a:t>19.4.2021.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1810-C966-4186-9090-C784B51F1A3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6267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9DA4-3B85-4991-87DE-84C5B92FFCCB}" type="datetimeFigureOut">
              <a:rPr lang="sr-Latn-RS" smtClean="0"/>
              <a:t>19.4.2021.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1810-C966-4186-9090-C784B51F1A3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3409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19DA4-3B85-4991-87DE-84C5B92FFCCB}" type="datetimeFigureOut">
              <a:rPr lang="sr-Latn-RS" smtClean="0"/>
              <a:t>19.4.2021.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81810-C966-4186-9090-C784B51F1A3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5087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14489" y="767644"/>
            <a:ext cx="7586133" cy="1340768"/>
          </a:xfrm>
        </p:spPr>
        <p:txBody>
          <a:bodyPr>
            <a:noAutofit/>
          </a:bodyPr>
          <a:lstStyle/>
          <a:p>
            <a:r>
              <a:rPr lang="sr-Cyrl-RS" sz="7000" b="1" u="sng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АЛКОХОЛИЗАМ</a:t>
            </a:r>
            <a:endParaRPr lang="sr-Latn-RS" sz="7000" b="1" u="sng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281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sr-Cyrl-RS" b="1" dirty="0" smtClean="0"/>
              <a:t>Ко је алкохоличар?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4181"/>
            <a:ext cx="12192000" cy="5300004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Да ли постоји алкохоличарска личност, као неко ко је предиспоиспониран алкохолизму?</a:t>
            </a:r>
          </a:p>
          <a:p>
            <a:r>
              <a:rPr lang="sr-Cyrl-RS" b="1" dirty="0" smtClean="0"/>
              <a:t>НЕ ПОСТОЈИ!</a:t>
            </a:r>
          </a:p>
          <a:p>
            <a:r>
              <a:rPr lang="sr-Cyrl-RS" dirty="0" smtClean="0"/>
              <a:t>Али постоје неке карактеристичне особине које се по </a:t>
            </a:r>
            <a:endParaRPr lang="en-US" dirty="0" smtClean="0"/>
          </a:p>
          <a:p>
            <a:pPr marL="0" indent="0">
              <a:buNone/>
            </a:pPr>
            <a:r>
              <a:rPr lang="sr-Cyrl-RS" dirty="0" smtClean="0"/>
              <a:t>правилу јављају код алкохоличара: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Ниска толеранција на фрустрације,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Нарцизам и егзибиционизам,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Социјално изолована личност,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Мањак самоконтроле и толеранције,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Емоционална незрелост, несигурност, инфантилне тенденције,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Разна неуротична и психотична стања….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04582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sr-Cyrl-RS" b="1" dirty="0" smtClean="0"/>
              <a:t>ВРСТЕ АЛКОХОЛИЧАРА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8854"/>
            <a:ext cx="12192000" cy="5679146"/>
          </a:xfrm>
        </p:spPr>
        <p:txBody>
          <a:bodyPr>
            <a:normAutofit fontScale="85000" lnSpcReduction="20000"/>
          </a:bodyPr>
          <a:lstStyle/>
          <a:p>
            <a:r>
              <a:rPr lang="sr-Cyrl-R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ЈЕЛИНЕКОВА ТИПОЛОГИЈА: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r-Cyrl-RS" b="1" dirty="0" smtClean="0"/>
              <a:t>АЛФА, </a:t>
            </a:r>
            <a:r>
              <a:rPr lang="sr-Cyrl-RS" dirty="0" smtClean="0"/>
              <a:t>психички зависна лица која имају потпуно контролу </a:t>
            </a:r>
            <a:endParaRPr lang="en-US" dirty="0" smtClean="0"/>
          </a:p>
          <a:p>
            <a:pPr marL="0" indent="0" algn="just">
              <a:buNone/>
            </a:pPr>
            <a:r>
              <a:rPr lang="sr-Cyrl-RS" dirty="0" smtClean="0"/>
              <a:t>над својим понашањем. Пију редовно, имају потребу, али </a:t>
            </a:r>
            <a:endParaRPr lang="en-US" dirty="0" smtClean="0"/>
          </a:p>
          <a:p>
            <a:pPr marL="0" indent="0" algn="just">
              <a:buNone/>
            </a:pPr>
            <a:r>
              <a:rPr lang="sr-Cyrl-RS" dirty="0" smtClean="0"/>
              <a:t>нема неких већих негативних последица.</a:t>
            </a:r>
          </a:p>
          <a:p>
            <a:pPr marL="514350" indent="-514350" algn="just">
              <a:buFont typeface="+mj-lt"/>
              <a:buAutoNum type="arabicPeriod" startAt="2"/>
            </a:pPr>
            <a:r>
              <a:rPr lang="sr-Cyrl-RS" b="1" dirty="0" smtClean="0"/>
              <a:t>БЕТА, </a:t>
            </a:r>
            <a:r>
              <a:rPr lang="sr-Cyrl-RS" dirty="0" smtClean="0"/>
              <a:t>тзв. </a:t>
            </a:r>
            <a:r>
              <a:rPr lang="sr-Cyrl-RS" dirty="0"/>
              <a:t>п</a:t>
            </a:r>
            <a:r>
              <a:rPr lang="sr-Cyrl-RS" dirty="0" smtClean="0"/>
              <a:t>ригодни пијанци, релативно често се опијају, </a:t>
            </a:r>
            <a:endParaRPr lang="en-US" dirty="0" smtClean="0"/>
          </a:p>
          <a:p>
            <a:pPr marL="0" indent="0" algn="just">
              <a:buNone/>
            </a:pPr>
            <a:r>
              <a:rPr lang="sr-Cyrl-RS" dirty="0" smtClean="0"/>
              <a:t>али код њих још нема неких значајнијих негативни </a:t>
            </a:r>
            <a:endParaRPr lang="en-US" dirty="0" smtClean="0"/>
          </a:p>
          <a:p>
            <a:pPr marL="0" indent="0" algn="just">
              <a:buNone/>
            </a:pPr>
            <a:r>
              <a:rPr lang="sr-Cyrl-RS" dirty="0" smtClean="0"/>
              <a:t>последица, нити апстиненцијалне кризе.</a:t>
            </a:r>
          </a:p>
          <a:p>
            <a:pPr marL="514350" indent="-514350" algn="just">
              <a:buFont typeface="+mj-lt"/>
              <a:buAutoNum type="arabicPeriod" startAt="3"/>
            </a:pPr>
            <a:r>
              <a:rPr lang="sr-Cyrl-RS" b="1" dirty="0" smtClean="0"/>
              <a:t>ГАМА, </a:t>
            </a:r>
            <a:r>
              <a:rPr lang="sr-Cyrl-RS" dirty="0" smtClean="0"/>
              <a:t>лица која су и физички и психички зависна и код </a:t>
            </a:r>
            <a:endParaRPr lang="en-US" dirty="0" smtClean="0"/>
          </a:p>
          <a:p>
            <a:pPr marL="0" indent="0" algn="just">
              <a:buNone/>
            </a:pPr>
            <a:r>
              <a:rPr lang="sr-Cyrl-RS" dirty="0" smtClean="0"/>
              <a:t>којих се јавља апстиненцијални синдром. Пију много,</a:t>
            </a:r>
            <a:r>
              <a:rPr lang="en-US" dirty="0" smtClean="0"/>
              <a:t> </a:t>
            </a:r>
          </a:p>
          <a:p>
            <a:pPr marL="0" indent="0" algn="just">
              <a:buNone/>
            </a:pPr>
            <a:r>
              <a:rPr lang="sr-Cyrl-RS" dirty="0" smtClean="0"/>
              <a:t>без контроле. Када попију агресивни су и насртљиви.</a:t>
            </a:r>
          </a:p>
          <a:p>
            <a:pPr marL="514350" indent="-514350" algn="just">
              <a:buFont typeface="+mj-lt"/>
              <a:buAutoNum type="arabicPeriod" startAt="4"/>
            </a:pPr>
            <a:r>
              <a:rPr lang="sr-Cyrl-RS" b="1" dirty="0" smtClean="0"/>
              <a:t>ДЕЛТА, </a:t>
            </a:r>
            <a:r>
              <a:rPr lang="sr-Cyrl-RS" dirty="0" smtClean="0"/>
              <a:t>долази до развоја резистентности због </a:t>
            </a:r>
            <a:endParaRPr lang="en-US" dirty="0" smtClean="0"/>
          </a:p>
          <a:p>
            <a:pPr marL="0" indent="0" algn="just">
              <a:buNone/>
            </a:pPr>
            <a:r>
              <a:rPr lang="sr-Cyrl-RS" dirty="0" smtClean="0"/>
              <a:t>константног пијанства. Константно пијанство са већ развијеним негативним последицама.</a:t>
            </a:r>
          </a:p>
          <a:p>
            <a:pPr marL="514350" indent="-514350" algn="just">
              <a:buFont typeface="+mj-lt"/>
              <a:buAutoNum type="arabicPeriod" startAt="5"/>
            </a:pPr>
            <a:r>
              <a:rPr lang="sr-Cyrl-RS" b="1" dirty="0" smtClean="0"/>
              <a:t>ЕПСИЛОН, </a:t>
            </a:r>
            <a:r>
              <a:rPr lang="sr-Cyrl-RS" dirty="0" smtClean="0"/>
              <a:t>толико често су толико пијани да већ наступају озбиљне амнезије. Алкохол је једина сврха и смисао живота. 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5541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940800" cy="66048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026" y="-1"/>
            <a:ext cx="8488286" cy="6434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09956" cy="6884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126" y="-2"/>
            <a:ext cx="6457186" cy="3996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7157156" cy="68327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045" y="-51629"/>
            <a:ext cx="9584268" cy="69501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" y="-63737"/>
            <a:ext cx="6807200" cy="68964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" y="-63737"/>
            <a:ext cx="4976701" cy="69622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822" y="-63737"/>
            <a:ext cx="4786491" cy="692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8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70" y="0"/>
            <a:ext cx="10515600" cy="1325563"/>
          </a:xfrm>
        </p:spPr>
        <p:txBody>
          <a:bodyPr/>
          <a:lstStyle/>
          <a:p>
            <a:r>
              <a:rPr lang="sr-Cyrl-RS" b="1" dirty="0" smtClean="0"/>
              <a:t>ФАКТОРИ АЛКОХОЛИЗМА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5200"/>
            <a:ext cx="12192000" cy="5862800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sr-Cyrl-RS" b="1" dirty="0" smtClean="0"/>
              <a:t>БИОЛОШКИ</a:t>
            </a:r>
            <a:r>
              <a:rPr lang="sr-Cyrl-RS" dirty="0" smtClean="0"/>
              <a:t>, генетика, поремећај у раду жлезда, </a:t>
            </a:r>
          </a:p>
          <a:p>
            <a:pPr marL="0" indent="0" algn="just">
              <a:buNone/>
            </a:pPr>
            <a:r>
              <a:rPr lang="sr-Cyrl-RS" dirty="0" smtClean="0"/>
              <a:t>поремећај у раду метаболизма, одсуство витамина Б, </a:t>
            </a:r>
          </a:p>
          <a:p>
            <a:pPr marL="0" indent="0" algn="just">
              <a:buNone/>
            </a:pPr>
            <a:r>
              <a:rPr lang="sr-Cyrl-RS" dirty="0" smtClean="0"/>
              <a:t>дисфункција хипоталамуса, урођена осетљивост итд.</a:t>
            </a:r>
          </a:p>
          <a:p>
            <a:pPr marL="514350" indent="-514350" algn="just">
              <a:buFont typeface="+mj-lt"/>
              <a:buAutoNum type="arabicPeriod"/>
            </a:pPr>
            <a:endParaRPr lang="sr-Cyrl-RS" dirty="0" smtClean="0"/>
          </a:p>
          <a:p>
            <a:pPr marL="514350" indent="-514350" algn="just">
              <a:buFont typeface="+mj-lt"/>
              <a:buAutoNum type="arabicPeriod" startAt="2"/>
            </a:pPr>
            <a:r>
              <a:rPr lang="sr-Cyrl-RS" b="1" dirty="0" smtClean="0"/>
              <a:t>ПСИХОЛО</a:t>
            </a:r>
            <a:r>
              <a:rPr lang="sr-Cyrl-RS" b="1" dirty="0"/>
              <a:t>Ш</a:t>
            </a:r>
            <a:r>
              <a:rPr lang="sr-Cyrl-RS" b="1" dirty="0" smtClean="0"/>
              <a:t>КИ, </a:t>
            </a:r>
            <a:r>
              <a:rPr lang="sr-Cyrl-RS" dirty="0" smtClean="0"/>
              <a:t>имитација околине, перверзија нагона, </a:t>
            </a:r>
          </a:p>
          <a:p>
            <a:pPr marL="0" indent="0" algn="just">
              <a:buNone/>
            </a:pPr>
            <a:r>
              <a:rPr lang="sr-Cyrl-RS" dirty="0" smtClean="0"/>
              <a:t>неуспех у емоционалном развоју појединца, проблеми у </a:t>
            </a:r>
          </a:p>
          <a:p>
            <a:pPr marL="0" indent="0" algn="just">
              <a:buNone/>
            </a:pPr>
            <a:r>
              <a:rPr lang="sr-Cyrl-RS" dirty="0" smtClean="0"/>
              <a:t>душевном развоју и сазревању који даље проузрокују проблеме </a:t>
            </a:r>
          </a:p>
          <a:p>
            <a:pPr marL="0" indent="0" algn="just">
              <a:buNone/>
            </a:pPr>
            <a:r>
              <a:rPr lang="sr-Cyrl-RS" dirty="0" smtClean="0"/>
              <a:t>адаптације и развоја итд.</a:t>
            </a:r>
          </a:p>
          <a:p>
            <a:pPr marL="514350" indent="-514350" algn="just">
              <a:buFont typeface="+mj-lt"/>
              <a:buAutoNum type="arabicPeriod"/>
            </a:pPr>
            <a:endParaRPr lang="sr-Cyrl-RS" dirty="0" smtClean="0"/>
          </a:p>
          <a:p>
            <a:pPr marL="514350" indent="-514350" algn="just">
              <a:buFont typeface="+mj-lt"/>
              <a:buAutoNum type="arabicPeriod" startAt="3"/>
            </a:pPr>
            <a:r>
              <a:rPr lang="sr-Cyrl-RS" b="1" dirty="0" smtClean="0"/>
              <a:t>СОЦИОЛОШКИ, </a:t>
            </a:r>
            <a:r>
              <a:rPr lang="sr-Cyrl-RS" dirty="0" smtClean="0"/>
              <a:t>утицај околине (култура, сиромаштво, </a:t>
            </a:r>
          </a:p>
          <a:p>
            <a:pPr marL="0" indent="0" algn="just">
              <a:buNone/>
            </a:pPr>
            <a:r>
              <a:rPr lang="sr-Cyrl-RS" dirty="0"/>
              <a:t>с</a:t>
            </a:r>
            <a:r>
              <a:rPr lang="sr-Cyrl-RS" dirty="0" smtClean="0"/>
              <a:t>тање аномија, миграције), толерантан однос друштва, отуђујући утицај </a:t>
            </a:r>
          </a:p>
          <a:p>
            <a:pPr marL="0" indent="0" algn="just">
              <a:buNone/>
            </a:pPr>
            <a:r>
              <a:rPr lang="sr-Cyrl-RS" dirty="0" smtClean="0"/>
              <a:t>савременог друштва, распад вредности и норми, итд.</a:t>
            </a:r>
          </a:p>
          <a:p>
            <a:pPr marL="514350" indent="-514350" algn="just">
              <a:buFont typeface="+mj-lt"/>
              <a:buAutoNum type="arabicPeriod"/>
            </a:pPr>
            <a:endParaRPr lang="sr-Cyrl-RS" b="1" dirty="0"/>
          </a:p>
          <a:p>
            <a:pPr marL="514350" indent="-514350" algn="just">
              <a:buFont typeface="+mj-lt"/>
              <a:buAutoNum type="arabicPeriod" startAt="4"/>
            </a:pPr>
            <a:r>
              <a:rPr lang="sr-Cyrl-RS" b="1" dirty="0" smtClean="0"/>
              <a:t>КОМБИНАЦИЈА, </a:t>
            </a:r>
            <a:r>
              <a:rPr lang="sr-Cyrl-RS" dirty="0" smtClean="0"/>
              <a:t>социолошки фактори су најважнији али тек сви фактори заједно дају праву слику о разлозима настанка и суштини појаве.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349459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sr-Cyrl-RS" b="1" dirty="0" smtClean="0"/>
              <a:t>АЛКОХОЛИЧАРСКА ПОРОДИЦА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7838"/>
            <a:ext cx="12192000" cy="5760162"/>
          </a:xfrm>
        </p:spPr>
        <p:txBody>
          <a:bodyPr/>
          <a:lstStyle/>
          <a:p>
            <a:r>
              <a:rPr lang="sr-Cyrl-RS" dirty="0" smtClean="0"/>
              <a:t>Шта се сматра под „алкохоличарском породицом“?</a:t>
            </a:r>
          </a:p>
          <a:p>
            <a:pPr algn="just"/>
            <a:endParaRPr lang="sr-Cyrl-RS" dirty="0"/>
          </a:p>
          <a:p>
            <a:pPr algn="just"/>
            <a:r>
              <a:rPr lang="sr-Cyrl-RS" b="1" dirty="0" smtClean="0"/>
              <a:t>ПОРОДИЦА АЛКОХОЛИЧАРА, </a:t>
            </a:r>
            <a:r>
              <a:rPr lang="sr-Cyrl-RS" dirty="0" smtClean="0"/>
              <a:t>породица у којој је </a:t>
            </a:r>
            <a:endParaRPr lang="sr-Latn-RS" dirty="0" smtClean="0"/>
          </a:p>
          <a:p>
            <a:pPr marL="0" indent="0" algn="just">
              <a:buNone/>
            </a:pPr>
            <a:r>
              <a:rPr lang="sr-Cyrl-RS" dirty="0" smtClean="0"/>
              <a:t>један члан алкохоличар, а остали чланови трпе.</a:t>
            </a:r>
          </a:p>
          <a:p>
            <a:pPr algn="just"/>
            <a:endParaRPr lang="sr-Cyrl-RS" b="1" dirty="0"/>
          </a:p>
          <a:p>
            <a:pPr algn="just"/>
            <a:r>
              <a:rPr lang="sr-Cyrl-RS" b="1" dirty="0" smtClean="0"/>
              <a:t>АЛКОХОЛИЧАРСКА ПОРОДИЦА, </a:t>
            </a:r>
            <a:r>
              <a:rPr lang="sr-Cyrl-RS" dirty="0" smtClean="0"/>
              <a:t>породица у којој је</a:t>
            </a:r>
            <a:endParaRPr lang="sr-Latn-RS" dirty="0" smtClean="0"/>
          </a:p>
          <a:p>
            <a:pPr marL="0" indent="0" algn="just">
              <a:buNone/>
            </a:pPr>
            <a:r>
              <a:rPr lang="sr-Cyrl-RS" dirty="0" smtClean="0"/>
              <a:t> више лица зависно од алкохола (по правилу родитељи) </a:t>
            </a:r>
            <a:endParaRPr lang="sr-Latn-RS" dirty="0"/>
          </a:p>
          <a:p>
            <a:pPr marL="0" indent="0" algn="just">
              <a:buNone/>
            </a:pPr>
            <a:r>
              <a:rPr lang="sr-Cyrl-RS" dirty="0" smtClean="0"/>
              <a:t>па су и негативне последице ( пре свега по децу) знатно горе.</a:t>
            </a:r>
          </a:p>
          <a:p>
            <a:endParaRPr lang="sr-Cyrl-RS" b="1" dirty="0"/>
          </a:p>
          <a:p>
            <a:pPr marL="0" indent="0">
              <a:buNone/>
            </a:pP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136864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943184" cy="1325563"/>
          </a:xfrm>
        </p:spPr>
        <p:txBody>
          <a:bodyPr/>
          <a:lstStyle/>
          <a:p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Прилагођавање породице на алкохоличара: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9175"/>
            <a:ext cx="12192000" cy="6040081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sr-Cyrl-RS" sz="4000" b="1" dirty="0" smtClean="0"/>
              <a:t>Не прихватање проблема, </a:t>
            </a:r>
            <a:r>
              <a:rPr lang="sr-Cyrl-RS" sz="4000" dirty="0" smtClean="0"/>
              <a:t>заташкава </a:t>
            </a:r>
            <a:endParaRPr lang="sr-Latn-RS" sz="4000" dirty="0" smtClean="0"/>
          </a:p>
          <a:p>
            <a:pPr marL="0" indent="0" algn="just">
              <a:buNone/>
            </a:pPr>
            <a:r>
              <a:rPr lang="sr-Cyrl-RS" sz="4000" dirty="0" smtClean="0"/>
              <a:t>се и не признаје.</a:t>
            </a:r>
          </a:p>
          <a:p>
            <a:pPr marL="742950" indent="-742950" algn="just">
              <a:buFont typeface="+mj-lt"/>
              <a:buAutoNum type="arabicPeriod" startAt="2"/>
            </a:pPr>
            <a:r>
              <a:rPr lang="sr-Cyrl-RS" sz="4000" b="1" dirty="0" smtClean="0"/>
              <a:t>Елиминација проблема, </a:t>
            </a:r>
            <a:r>
              <a:rPr lang="sr-Cyrl-RS" sz="4000" dirty="0" smtClean="0"/>
              <a:t>супруга чува </a:t>
            </a:r>
            <a:endParaRPr lang="sr-Latn-RS" sz="4000" dirty="0" smtClean="0"/>
          </a:p>
          <a:p>
            <a:pPr marL="0" indent="0" algn="just">
              <a:buNone/>
            </a:pPr>
            <a:r>
              <a:rPr lang="sr-Cyrl-RS" sz="4000" dirty="0" smtClean="0"/>
              <a:t>тајну и одвраћа мужа од пијења колико </a:t>
            </a:r>
            <a:endParaRPr lang="sr-Latn-RS" sz="4000" dirty="0"/>
          </a:p>
          <a:p>
            <a:pPr marL="0" indent="0" algn="just">
              <a:buNone/>
            </a:pPr>
            <a:r>
              <a:rPr lang="sr-Cyrl-RS" sz="4000" dirty="0" smtClean="0"/>
              <a:t>може. Почетак социјалне изолације.</a:t>
            </a:r>
          </a:p>
          <a:p>
            <a:pPr marL="93663" indent="-93663">
              <a:buFont typeface="+mj-lt"/>
              <a:buAutoNum type="arabicPeriod" startAt="3"/>
            </a:pPr>
            <a:r>
              <a:rPr lang="sr-Cyrl-RS" sz="4000" b="1" dirty="0" smtClean="0"/>
              <a:t>Прогресивна емоционалне дезинтеграција, </a:t>
            </a:r>
            <a:r>
              <a:rPr lang="sr-Cyrl-RS" sz="4000" dirty="0" smtClean="0"/>
              <a:t>сукоби и свађе постају једини породични садржај. Проблем алкохолизма избија из породице и постаје знан у окружењу. </a:t>
            </a:r>
            <a:r>
              <a:rPr lang="sr-Cyrl-RS" sz="4000" u="sng" dirty="0" smtClean="0"/>
              <a:t>Почињу значајни проблеми</a:t>
            </a:r>
            <a:r>
              <a:rPr lang="sr-Cyrl-RS" sz="4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555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rabicPeriod" startAt="4"/>
            </a:pPr>
            <a:r>
              <a:rPr lang="sr-Cyrl-RS" sz="3500" b="1" dirty="0"/>
              <a:t>Покушај реинтеграције, </a:t>
            </a:r>
            <a:r>
              <a:rPr lang="sr-Cyrl-RS" sz="3500" dirty="0"/>
              <a:t>жена прети да ће напустити мужа, уз њу стају деца, а муж обећава да ће се </a:t>
            </a:r>
            <a:r>
              <a:rPr lang="sr-Cyrl-RS" sz="3500" dirty="0" smtClean="0"/>
              <a:t>поправити, </a:t>
            </a:r>
            <a:r>
              <a:rPr lang="sr-Cyrl-RS" sz="3500" dirty="0"/>
              <a:t>а то и покушава. </a:t>
            </a:r>
            <a:endParaRPr lang="en-US" sz="3500" dirty="0" smtClean="0"/>
          </a:p>
          <a:p>
            <a:pPr marL="0" indent="0" algn="just">
              <a:buNone/>
            </a:pPr>
            <a:r>
              <a:rPr lang="sr-Cyrl-RS" sz="35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Најчешће </a:t>
            </a:r>
            <a:r>
              <a:rPr lang="sr-Cyrl-RS" sz="35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даје резултате али је зато правило.</a:t>
            </a:r>
          </a:p>
          <a:p>
            <a:pPr marL="514350" indent="-514350" algn="just">
              <a:buFont typeface="+mj-lt"/>
              <a:buAutoNum type="arabicPeriod" startAt="5"/>
            </a:pPr>
            <a:r>
              <a:rPr lang="sr-Cyrl-RS" sz="3500" b="1" dirty="0"/>
              <a:t>Бежање од проблема,</a:t>
            </a:r>
            <a:r>
              <a:rPr lang="sr-Cyrl-RS" sz="3500" dirty="0"/>
              <a:t> долази до схватања </a:t>
            </a:r>
            <a:endParaRPr lang="sr-Latn-RS" sz="3500" dirty="0" smtClean="0"/>
          </a:p>
          <a:p>
            <a:pPr marL="0" indent="0" algn="just">
              <a:buNone/>
            </a:pPr>
            <a:r>
              <a:rPr lang="sr-Cyrl-RS" sz="3500" dirty="0" smtClean="0"/>
              <a:t>да </a:t>
            </a:r>
            <a:r>
              <a:rPr lang="sr-Cyrl-RS" sz="3500" dirty="0"/>
              <a:t>је проблем нерешив и почиње да се </a:t>
            </a:r>
            <a:endParaRPr lang="sr-Latn-RS" sz="3500" dirty="0" smtClean="0"/>
          </a:p>
          <a:p>
            <a:pPr marL="0" indent="0" algn="just">
              <a:buNone/>
            </a:pPr>
            <a:r>
              <a:rPr lang="sr-Cyrl-RS" sz="3500" dirty="0" smtClean="0"/>
              <a:t>као </a:t>
            </a:r>
            <a:r>
              <a:rPr lang="sr-Cyrl-RS" sz="3500" dirty="0"/>
              <a:t>такав прихвата. Увод у </a:t>
            </a:r>
            <a:r>
              <a:rPr lang="sr-Cyrl-RS" sz="3500" dirty="0" smtClean="0"/>
              <a:t>наредну </a:t>
            </a:r>
            <a:r>
              <a:rPr lang="sr-Cyrl-RS" sz="3500" dirty="0"/>
              <a:t>фазу.</a:t>
            </a:r>
          </a:p>
          <a:p>
            <a:pPr marL="514350" indent="-514350" algn="just">
              <a:buFont typeface="+mj-lt"/>
              <a:buAutoNum type="arabicPeriod" startAt="6"/>
            </a:pPr>
            <a:r>
              <a:rPr lang="sr-Cyrl-RS" sz="3500" b="1" dirty="0"/>
              <a:t>Организација живота само са једним </a:t>
            </a:r>
            <a:endParaRPr lang="sr-Latn-RS" sz="3500" b="1" dirty="0" smtClean="0"/>
          </a:p>
          <a:p>
            <a:pPr marL="0" indent="0" algn="just">
              <a:buNone/>
            </a:pPr>
            <a:r>
              <a:rPr lang="sr-Cyrl-RS" sz="3500" b="1" dirty="0" smtClean="0"/>
              <a:t>родитељем</a:t>
            </a:r>
            <a:r>
              <a:rPr lang="sr-Cyrl-RS" sz="3500" b="1" dirty="0"/>
              <a:t>, </a:t>
            </a:r>
            <a:r>
              <a:rPr lang="sr-Cyrl-RS" sz="3500" dirty="0"/>
              <a:t> жена одлази из домаћинства са децом </a:t>
            </a:r>
            <a:endParaRPr lang="sr-Latn-RS" sz="3500" dirty="0" smtClean="0"/>
          </a:p>
          <a:p>
            <a:pPr marL="0" indent="0" algn="just">
              <a:buNone/>
            </a:pPr>
            <a:r>
              <a:rPr lang="sr-Cyrl-RS" sz="3500" dirty="0" smtClean="0"/>
              <a:t>и </a:t>
            </a:r>
            <a:r>
              <a:rPr lang="sr-Cyrl-RS" sz="3500" dirty="0"/>
              <a:t>често се и разводи од супруга. Организује се </a:t>
            </a:r>
            <a:endParaRPr lang="sr-Latn-RS" sz="3500" dirty="0" smtClean="0"/>
          </a:p>
          <a:p>
            <a:pPr marL="0" indent="0" algn="just">
              <a:buNone/>
            </a:pPr>
            <a:r>
              <a:rPr lang="sr-Cyrl-RS" sz="3500" dirty="0" smtClean="0"/>
              <a:t>породични </a:t>
            </a:r>
            <a:r>
              <a:rPr lang="sr-Cyrl-RS" sz="3500" dirty="0"/>
              <a:t>живот испочетка.  </a:t>
            </a:r>
          </a:p>
          <a:p>
            <a:pPr marL="514350" indent="-514350" algn="just">
              <a:buFont typeface="+mj-lt"/>
              <a:buAutoNum type="arabicPeriod" startAt="7"/>
            </a:pPr>
            <a:r>
              <a:rPr lang="sr-Cyrl-RS" sz="3500" b="1" dirty="0"/>
              <a:t>Фаза реорганизације, </a:t>
            </a:r>
            <a:r>
              <a:rPr lang="sr-Cyrl-RS" sz="3500" dirty="0"/>
              <a:t>јако ретка у пракси где се супружник лечи, схвата где је погрешио и покушава искрено да исправи ствари.</a:t>
            </a:r>
            <a:endParaRPr lang="sr-Latn-RS" sz="3500" b="1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46799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sr-Cyrl-RS" b="1" dirty="0" smtClean="0"/>
              <a:t>Алкохолизам жена</a:t>
            </a:r>
            <a:endParaRPr lang="sr-Latn-R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082927"/>
              </p:ext>
            </p:extLst>
          </p:nvPr>
        </p:nvGraphicFramePr>
        <p:xfrm>
          <a:off x="0" y="1190625"/>
          <a:ext cx="12192000" cy="5536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76279038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320907370"/>
                    </a:ext>
                  </a:extLst>
                </a:gridCol>
              </a:tblGrid>
              <a:tr h="608118">
                <a:tc>
                  <a:txBody>
                    <a:bodyPr/>
                    <a:lstStyle/>
                    <a:p>
                      <a:pPr algn="ctr"/>
                      <a:r>
                        <a:rPr lang="sr-Cyrl-RS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МУШКАРЦИ</a:t>
                      </a:r>
                      <a:endParaRPr lang="sr-Latn-RS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ЖЕНЕ</a:t>
                      </a:r>
                      <a:endParaRPr lang="sr-Latn-RS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3333003"/>
                  </a:ext>
                </a:extLst>
              </a:tr>
              <a:tr h="608118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Из</a:t>
                      </a:r>
                      <a:r>
                        <a:rPr lang="sr-Cyrl-RS" baseline="0" dirty="0" smtClean="0"/>
                        <a:t> свих социјалних средина</a:t>
                      </a:r>
                      <a:endParaRPr lang="sr-Latn-R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Најчешће из маргиналних друштвених слојева</a:t>
                      </a:r>
                      <a:endParaRPr lang="sr-Latn-R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466139"/>
                  </a:ext>
                </a:extLst>
              </a:tr>
              <a:tr h="608118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Почињу између 15.</a:t>
                      </a:r>
                      <a:r>
                        <a:rPr lang="sr-Cyrl-RS" baseline="0" dirty="0" smtClean="0"/>
                        <a:t> и 20. године</a:t>
                      </a:r>
                      <a:endParaRPr lang="sr-Latn-R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После 20. године</a:t>
                      </a:r>
                      <a:endParaRPr lang="sr-Latn-R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2213370"/>
                  </a:ext>
                </a:extLst>
              </a:tr>
              <a:tr h="608118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Ритуална потреба која прераста у зависност</a:t>
                      </a:r>
                      <a:endParaRPr lang="sr-Latn-R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Опијају се да би отклониле стрес и напетост</a:t>
                      </a:r>
                      <a:r>
                        <a:rPr lang="sr-Cyrl-RS" baseline="0" dirty="0" smtClean="0"/>
                        <a:t> што прераста у зависност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3825632"/>
                  </a:ext>
                </a:extLst>
              </a:tr>
              <a:tr h="608118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Пију ритуално,</a:t>
                      </a:r>
                      <a:r>
                        <a:rPr lang="sr-Cyrl-RS" baseline="0" dirty="0" smtClean="0"/>
                        <a:t> јавно и отворено</a:t>
                      </a:r>
                      <a:endParaRPr lang="sr-Latn-R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Пију релативно контролисано</a:t>
                      </a:r>
                      <a:r>
                        <a:rPr lang="sr-Cyrl-RS" baseline="0" dirty="0" smtClean="0"/>
                        <a:t> и скривено</a:t>
                      </a:r>
                      <a:endParaRPr lang="sr-Latn-R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2906018"/>
                  </a:ext>
                </a:extLst>
              </a:tr>
              <a:tr h="608118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Имају</a:t>
                      </a:r>
                      <a:r>
                        <a:rPr lang="sr-Cyrl-RS" baseline="0" dirty="0" smtClean="0"/>
                        <a:t> дужи „стаж“</a:t>
                      </a:r>
                      <a:endParaRPr lang="sr-Latn-R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Много брже постају зависне</a:t>
                      </a:r>
                      <a:endParaRPr lang="sr-Latn-R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6478397"/>
                  </a:ext>
                </a:extLst>
              </a:tr>
              <a:tr h="608118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Друштвено прихватљиво,</a:t>
                      </a:r>
                      <a:r>
                        <a:rPr lang="sr-Cyrl-RS" baseline="0" dirty="0" smtClean="0"/>
                        <a:t> чак и „подстицано“ </a:t>
                      </a:r>
                      <a:endParaRPr lang="sr-Latn-R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Много</a:t>
                      </a:r>
                      <a:r>
                        <a:rPr lang="sr-Cyrl-RS" baseline="0" dirty="0" smtClean="0"/>
                        <a:t> више стигматизовано него у случају мушкараца</a:t>
                      </a:r>
                      <a:endParaRPr lang="sr-Latn-R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6324970"/>
                  </a:ext>
                </a:extLst>
              </a:tr>
              <a:tr h="608118">
                <a:tc>
                  <a:txBody>
                    <a:bodyPr/>
                    <a:lstStyle/>
                    <a:p>
                      <a:pPr algn="ctr"/>
                      <a:endParaRPr lang="sr-Latn-R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Продукује</a:t>
                      </a:r>
                      <a:r>
                        <a:rPr lang="sr-Cyrl-RS" baseline="0" dirty="0" smtClean="0"/>
                        <a:t> више негативнијих последица</a:t>
                      </a:r>
                    </a:p>
                    <a:p>
                      <a:pPr algn="ctr"/>
                      <a:endParaRPr lang="sr-Latn-R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8775138"/>
                  </a:ext>
                </a:extLst>
              </a:tr>
              <a:tr h="608118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3 мушкарца</a:t>
                      </a:r>
                      <a:endParaRPr lang="sr-Latn-R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1 жена</a:t>
                      </a:r>
                      <a:endParaRPr lang="sr-Latn-R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695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26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74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miley Face 3"/>
          <p:cNvSpPr/>
          <p:nvPr/>
        </p:nvSpPr>
        <p:spPr>
          <a:xfrm>
            <a:off x="2640564" y="419878"/>
            <a:ext cx="6130212" cy="569167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8808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ПОЈАМ АЛКОХОЛИЗМА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8786"/>
            <a:ext cx="12192000" cy="5389214"/>
          </a:xfrm>
        </p:spPr>
        <p:txBody>
          <a:bodyPr>
            <a:normAutofit lnSpcReduction="10000"/>
          </a:bodyPr>
          <a:lstStyle/>
          <a:p>
            <a:pPr algn="just"/>
            <a:r>
              <a:rPr lang="sr-Cyrl-RS" sz="3000" dirty="0" smtClean="0"/>
              <a:t>Алкохоличар јесте личност зависна од алкохола, са </a:t>
            </a:r>
            <a:endParaRPr lang="en-US" sz="3000" dirty="0" smtClean="0"/>
          </a:p>
          <a:p>
            <a:pPr marL="0" indent="0" algn="just">
              <a:buNone/>
            </a:pPr>
            <a:r>
              <a:rPr lang="sr-Cyrl-RS" sz="3000" dirty="0" smtClean="0"/>
              <a:t>последицама на физичком, психичком и социјалном нивоу.</a:t>
            </a:r>
          </a:p>
          <a:p>
            <a:pPr algn="just"/>
            <a:endParaRPr lang="sr-Cyrl-RS" sz="3000" dirty="0"/>
          </a:p>
          <a:p>
            <a:pPr algn="just"/>
            <a:r>
              <a:rPr lang="sr-Cyrl-RS" sz="3000" dirty="0" smtClean="0"/>
              <a:t>Алкохолизам је свака употреба алкохолних напитака </a:t>
            </a:r>
            <a:endParaRPr lang="en-US" sz="3000" dirty="0" smtClean="0"/>
          </a:p>
          <a:p>
            <a:pPr marL="0" indent="0" algn="just">
              <a:buNone/>
            </a:pPr>
            <a:r>
              <a:rPr lang="sr-Cyrl-RS" sz="3000" dirty="0" smtClean="0"/>
              <a:t>која узрокује штету јединки или друштву или обома.</a:t>
            </a:r>
          </a:p>
          <a:p>
            <a:pPr algn="just"/>
            <a:endParaRPr lang="sr-Cyrl-RS" sz="3000" dirty="0"/>
          </a:p>
          <a:p>
            <a:pPr algn="just"/>
            <a:r>
              <a:rPr lang="sr-Cyrl-RS" sz="3000" dirty="0" smtClean="0"/>
              <a:t>Алкохоличари су оне особе које ексцесивно пију, </a:t>
            </a:r>
            <a:endParaRPr lang="en-US" sz="3000" dirty="0" smtClean="0"/>
          </a:p>
          <a:p>
            <a:pPr marL="0" indent="0" algn="just">
              <a:buNone/>
            </a:pPr>
            <a:r>
              <a:rPr lang="sr-Cyrl-RS" sz="3000" dirty="0" smtClean="0"/>
              <a:t>постајући постепено зависне од алкохола, при чему </a:t>
            </a:r>
            <a:endParaRPr lang="en-US" sz="3000" dirty="0" smtClean="0"/>
          </a:p>
          <a:p>
            <a:pPr marL="0" indent="0" algn="just">
              <a:buNone/>
            </a:pPr>
            <a:r>
              <a:rPr lang="sr-Cyrl-RS" sz="3000" dirty="0" smtClean="0"/>
              <a:t>испољавају било отворене душевне поремећаје, било неке друге негативне физичке, психичке или социјалне последице,  било симптоме или наговештаје таквих последица.</a:t>
            </a:r>
            <a:endParaRPr lang="sr-Latn-RS" sz="3000" dirty="0"/>
          </a:p>
        </p:txBody>
      </p:sp>
    </p:spTree>
    <p:extLst>
      <p:ext uri="{BB962C8B-B14F-4D97-AF65-F5344CB8AC3E}">
        <p14:creationId xmlns:p14="http://schemas.microsoft.com/office/powerpoint/2010/main" val="279394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algn="just"/>
            <a:r>
              <a:rPr lang="sr-Cyrl-RS" sz="3300" dirty="0" smtClean="0"/>
              <a:t>Алкохолизам је хронична, прогресивна болест, стечена навиком, коју карактерише жеља за пијењем алкохола у циљу постизања субјективног задовољства.</a:t>
            </a:r>
          </a:p>
          <a:p>
            <a:pPr algn="just"/>
            <a:endParaRPr lang="sr-Cyrl-RS" sz="3300" dirty="0"/>
          </a:p>
          <a:p>
            <a:pPr algn="just"/>
            <a:r>
              <a:rPr lang="sr-Cyrl-RS" sz="3300" dirty="0" smtClean="0"/>
              <a:t>Алкохолизам је стил живота, ризичан облик </a:t>
            </a:r>
            <a:endParaRPr lang="sr-Latn-RS" sz="3300" dirty="0" smtClean="0"/>
          </a:p>
          <a:p>
            <a:pPr marL="0" indent="0" algn="just">
              <a:buNone/>
            </a:pPr>
            <a:r>
              <a:rPr lang="sr-Cyrl-RS" sz="3300" dirty="0" smtClean="0"/>
              <a:t>живљења, последица лоших односа у друштву.</a:t>
            </a:r>
          </a:p>
          <a:p>
            <a:pPr algn="just"/>
            <a:endParaRPr lang="sr-Cyrl-RS" sz="3300" dirty="0"/>
          </a:p>
          <a:p>
            <a:pPr algn="just"/>
            <a:r>
              <a:rPr lang="sr-Cyrl-RS" sz="3300" dirty="0" smtClean="0"/>
              <a:t>Алкохолизам је начин бежања од реланости и </a:t>
            </a:r>
            <a:endParaRPr lang="sr-Latn-RS" sz="3300" dirty="0" smtClean="0"/>
          </a:p>
          <a:p>
            <a:pPr marL="0" indent="0" algn="just">
              <a:buNone/>
            </a:pPr>
            <a:r>
              <a:rPr lang="sr-Cyrl-RS" sz="3300" dirty="0" smtClean="0"/>
              <a:t>средство за постизање задовољства без труда.</a:t>
            </a:r>
          </a:p>
          <a:p>
            <a:pPr algn="just"/>
            <a:endParaRPr lang="sr-Cyrl-RS" sz="3300" dirty="0"/>
          </a:p>
          <a:p>
            <a:pPr algn="just"/>
            <a:r>
              <a:rPr lang="sr-Cyrl-RS" sz="3300" dirty="0" smtClean="0"/>
              <a:t>Алкохолизам је  свако поновљено пијење без </a:t>
            </a:r>
            <a:endParaRPr lang="sr-Latn-RS" sz="3300" dirty="0" smtClean="0"/>
          </a:p>
          <a:p>
            <a:pPr marL="0" indent="0" algn="just">
              <a:buNone/>
            </a:pPr>
            <a:r>
              <a:rPr lang="sr-Cyrl-RS" sz="3300" dirty="0" smtClean="0"/>
              <a:t>обзира на количину и учесталост, које ствара одређене проблеме и потешкоће.</a:t>
            </a:r>
            <a:endParaRPr lang="sr-Latn-RS" sz="3300" dirty="0"/>
          </a:p>
        </p:txBody>
      </p:sp>
    </p:spTree>
    <p:extLst>
      <p:ext uri="{BB962C8B-B14F-4D97-AF65-F5344CB8AC3E}">
        <p14:creationId xmlns:p14="http://schemas.microsoft.com/office/powerpoint/2010/main" val="26550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ctr">
              <a:buNone/>
            </a:pPr>
            <a:endParaRPr lang="sr-Cyrl-RS" dirty="0" smtClean="0"/>
          </a:p>
          <a:p>
            <a:pPr marL="0" indent="0" algn="ctr">
              <a:buNone/>
            </a:pPr>
            <a:endParaRPr lang="sr-Cyrl-RS" dirty="0" smtClean="0"/>
          </a:p>
          <a:p>
            <a:pPr marL="0" indent="0" algn="ctr">
              <a:buNone/>
            </a:pPr>
            <a:endParaRPr lang="sr-Cyrl-RS" sz="4000" dirty="0"/>
          </a:p>
          <a:p>
            <a:pPr marL="0" indent="0">
              <a:buNone/>
            </a:pPr>
            <a:r>
              <a:rPr lang="sr-Cyrl-R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АЛКОХОЛИЗАМ ЈЕ БОЛЕСТ КОЈА ЗБОГ ПРЕКОМЕРНЕ И ДУГОТРАЈНЕ УПОТРЕБЕ АЛКОХОЛНИХ ПИЋА ДОВОДИ ДО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r-Cyrl-R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ОШТЕЋЕЊА ОРГАНА, ПОРЕМЕЋАЈА ПСИХИЧКИХ ФУНКЦИЈА, ОШТЕЋЕЊА МОРАЛНОГ ПОНАШАЊА И ДРУГИХ ВИДОВА СОЦИЈАЛНОГ ПРОПАДАЊА ПОЈЕДИНЦА АЛИ И ДРУШТВА.</a:t>
            </a:r>
            <a:endParaRPr lang="sr-Latn-R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630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945"/>
            <a:ext cx="12064482" cy="1325563"/>
          </a:xfrm>
        </p:spPr>
        <p:txBody>
          <a:bodyPr/>
          <a:lstStyle/>
          <a:p>
            <a:r>
              <a:rPr lang="sr-Cyrl-RS" dirty="0" smtClean="0"/>
              <a:t>Која је граница </a:t>
            </a:r>
            <a:r>
              <a:rPr lang="sr-Latn-RS" dirty="0" smtClean="0"/>
              <a:t>„</a:t>
            </a:r>
            <a:r>
              <a:rPr lang="sr-Cyrl-RS" dirty="0" smtClean="0"/>
              <a:t>нормалног“ пијења алкохола?</a:t>
            </a:r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508"/>
            <a:ext cx="12192000" cy="5443549"/>
          </a:xfrm>
        </p:spPr>
      </p:pic>
    </p:spTree>
    <p:extLst>
      <p:ext uri="{BB962C8B-B14F-4D97-AF65-F5344CB8AC3E}">
        <p14:creationId xmlns:p14="http://schemas.microsoft.com/office/powerpoint/2010/main" val="153508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-1"/>
            <a:ext cx="12173798" cy="6842933"/>
          </a:xfrm>
        </p:spPr>
      </p:pic>
    </p:spTree>
    <p:extLst>
      <p:ext uri="{BB962C8B-B14F-4D97-AF65-F5344CB8AC3E}">
        <p14:creationId xmlns:p14="http://schemas.microsoft.com/office/powerpoint/2010/main" val="279208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644" cy="6878641"/>
          </a:xfrm>
        </p:spPr>
      </p:pic>
    </p:spTree>
    <p:extLst>
      <p:ext uri="{BB962C8B-B14F-4D97-AF65-F5344CB8AC3E}">
        <p14:creationId xmlns:p14="http://schemas.microsoft.com/office/powerpoint/2010/main" val="39661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166" y="9069"/>
            <a:ext cx="6166624" cy="6848931"/>
          </a:xfrm>
        </p:spPr>
      </p:pic>
    </p:spTree>
    <p:extLst>
      <p:ext uri="{BB962C8B-B14F-4D97-AF65-F5344CB8AC3E}">
        <p14:creationId xmlns:p14="http://schemas.microsoft.com/office/powerpoint/2010/main" val="10834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5" name="TextBox 4"/>
          <p:cNvSpPr txBox="1"/>
          <p:nvPr/>
        </p:nvSpPr>
        <p:spPr>
          <a:xfrm>
            <a:off x="181153" y="276044"/>
            <a:ext cx="1017054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>
                <a:latin typeface="+mj-lt"/>
              </a:rPr>
              <a:t>Табела 1. Број возача под дејством алкохола у Србији 2010-2012. год:</a:t>
            </a:r>
          </a:p>
          <a:p>
            <a:endParaRPr lang="sr-Cyrl-RS" sz="1200" dirty="0">
              <a:latin typeface="+mj-lt"/>
            </a:endParaRPr>
          </a:p>
          <a:p>
            <a:endParaRPr lang="sr-Cyrl-RS" sz="1200" dirty="0" smtClean="0">
              <a:latin typeface="+mj-lt"/>
            </a:endParaRPr>
          </a:p>
          <a:p>
            <a:endParaRPr lang="sr-Cyrl-RS" sz="1200" dirty="0">
              <a:latin typeface="+mj-lt"/>
            </a:endParaRPr>
          </a:p>
          <a:p>
            <a:endParaRPr lang="sr-Cyrl-RS" sz="1200" dirty="0" smtClean="0">
              <a:latin typeface="+mj-lt"/>
            </a:endParaRPr>
          </a:p>
          <a:p>
            <a:endParaRPr lang="sr-Cyrl-RS" sz="1200" dirty="0">
              <a:latin typeface="+mj-lt"/>
            </a:endParaRPr>
          </a:p>
          <a:p>
            <a:endParaRPr lang="sr-Cyrl-RS" sz="1200" dirty="0" smtClean="0">
              <a:latin typeface="+mj-lt"/>
            </a:endParaRPr>
          </a:p>
          <a:p>
            <a:endParaRPr lang="sr-Cyrl-RS" sz="1200" dirty="0">
              <a:latin typeface="+mj-lt"/>
            </a:endParaRPr>
          </a:p>
          <a:p>
            <a:endParaRPr lang="sr-Cyrl-RS" sz="1200" dirty="0" smtClean="0">
              <a:latin typeface="+mj-lt"/>
            </a:endParaRPr>
          </a:p>
          <a:p>
            <a:endParaRPr lang="sr-Cyrl-RS" sz="1200" dirty="0">
              <a:latin typeface="+mj-lt"/>
            </a:endParaRPr>
          </a:p>
          <a:p>
            <a:endParaRPr lang="sr-Cyrl-RS" sz="1200" dirty="0" smtClean="0">
              <a:latin typeface="+mj-lt"/>
            </a:endParaRPr>
          </a:p>
          <a:p>
            <a:endParaRPr lang="sr-Cyrl-RS" sz="1200" dirty="0">
              <a:latin typeface="+mj-lt"/>
            </a:endParaRPr>
          </a:p>
          <a:p>
            <a:r>
              <a:rPr lang="sr-Cyrl-RS" sz="1200" dirty="0" smtClean="0">
                <a:latin typeface="+mj-lt"/>
              </a:rPr>
              <a:t>Извор: МУП Србије у „Политика“ : „Сваки пет у Србији пијан за воланом“, 17.04.2015.</a:t>
            </a:r>
          </a:p>
          <a:p>
            <a:endParaRPr lang="sr-Latn-RS" dirty="0">
              <a:latin typeface="+mj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76202"/>
              </p:ext>
            </p:extLst>
          </p:nvPr>
        </p:nvGraphicFramePr>
        <p:xfrm>
          <a:off x="181153" y="633715"/>
          <a:ext cx="11542144" cy="1838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768">
                  <a:extLst>
                    <a:ext uri="{9D8B030D-6E8A-4147-A177-3AD203B41FA5}">
                      <a16:colId xmlns:a16="http://schemas.microsoft.com/office/drawing/2014/main" val="789161473"/>
                    </a:ext>
                  </a:extLst>
                </a:gridCol>
                <a:gridCol w="1442768">
                  <a:extLst>
                    <a:ext uri="{9D8B030D-6E8A-4147-A177-3AD203B41FA5}">
                      <a16:colId xmlns:a16="http://schemas.microsoft.com/office/drawing/2014/main" val="1919427790"/>
                    </a:ext>
                  </a:extLst>
                </a:gridCol>
                <a:gridCol w="1442768">
                  <a:extLst>
                    <a:ext uri="{9D8B030D-6E8A-4147-A177-3AD203B41FA5}">
                      <a16:colId xmlns:a16="http://schemas.microsoft.com/office/drawing/2014/main" val="669437752"/>
                    </a:ext>
                  </a:extLst>
                </a:gridCol>
                <a:gridCol w="1442768">
                  <a:extLst>
                    <a:ext uri="{9D8B030D-6E8A-4147-A177-3AD203B41FA5}">
                      <a16:colId xmlns:a16="http://schemas.microsoft.com/office/drawing/2014/main" val="743994540"/>
                    </a:ext>
                  </a:extLst>
                </a:gridCol>
                <a:gridCol w="1442768">
                  <a:extLst>
                    <a:ext uri="{9D8B030D-6E8A-4147-A177-3AD203B41FA5}">
                      <a16:colId xmlns:a16="http://schemas.microsoft.com/office/drawing/2014/main" val="3903149657"/>
                    </a:ext>
                  </a:extLst>
                </a:gridCol>
                <a:gridCol w="1442768">
                  <a:extLst>
                    <a:ext uri="{9D8B030D-6E8A-4147-A177-3AD203B41FA5}">
                      <a16:colId xmlns:a16="http://schemas.microsoft.com/office/drawing/2014/main" val="1659556318"/>
                    </a:ext>
                  </a:extLst>
                </a:gridCol>
                <a:gridCol w="1442768">
                  <a:extLst>
                    <a:ext uri="{9D8B030D-6E8A-4147-A177-3AD203B41FA5}">
                      <a16:colId xmlns:a16="http://schemas.microsoft.com/office/drawing/2014/main" val="3434790451"/>
                    </a:ext>
                  </a:extLst>
                </a:gridCol>
                <a:gridCol w="1442768">
                  <a:extLst>
                    <a:ext uri="{9D8B030D-6E8A-4147-A177-3AD203B41FA5}">
                      <a16:colId xmlns:a16="http://schemas.microsoft.com/office/drawing/2014/main" val="1798423355"/>
                    </a:ext>
                  </a:extLst>
                </a:gridCol>
              </a:tblGrid>
              <a:tr h="710653"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>
                          <a:latin typeface="+mj-lt"/>
                        </a:rPr>
                        <a:t>Година</a:t>
                      </a:r>
                      <a:endParaRPr lang="sr-Latn-R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>
                          <a:latin typeface="+mj-lt"/>
                        </a:rPr>
                        <a:t>До</a:t>
                      </a:r>
                      <a:r>
                        <a:rPr lang="sr-Cyrl-RS" sz="1000" baseline="0" dirty="0" smtClean="0">
                          <a:latin typeface="+mj-lt"/>
                        </a:rPr>
                        <a:t> 0.3‰ алкохола у крви</a:t>
                      </a:r>
                      <a:endParaRPr lang="sr-Latn-R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0.3-0.5‰  алкохола у крви</a:t>
                      </a:r>
                      <a:endParaRPr lang="sr-Latn-RS" sz="1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sr-Latn-R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0.5-1.2‰  алкохола у крви</a:t>
                      </a:r>
                      <a:endParaRPr lang="sr-Latn-RS" sz="1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sr-Latn-R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1.2-2.0‰  алкохола у крви</a:t>
                      </a:r>
                      <a:endParaRPr lang="sr-Latn-RS" sz="1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sr-Latn-R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>
                          <a:latin typeface="+mj-lt"/>
                        </a:rPr>
                        <a:t>Више од 2.0</a:t>
                      </a:r>
                      <a:r>
                        <a:rPr lang="sr-Cyrl-RS" sz="1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‰ </a:t>
                      </a:r>
                      <a:r>
                        <a:rPr lang="de-DE" sz="1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r-Cyrl-RS" sz="1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алкохола у крви</a:t>
                      </a:r>
                      <a:endParaRPr lang="sr-Latn-R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>
                          <a:latin typeface="+mj-lt"/>
                        </a:rPr>
                        <a:t>Укупно</a:t>
                      </a:r>
                      <a:endParaRPr lang="sr-Latn-R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>
                          <a:latin typeface="+mj-lt"/>
                        </a:rPr>
                        <a:t>Одбили алкотест</a:t>
                      </a:r>
                      <a:endParaRPr lang="sr-Latn-RS" sz="10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2797088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chemeClr val="bg1"/>
                          </a:solidFill>
                          <a:latin typeface="+mj-lt"/>
                        </a:rPr>
                        <a:t>2010</a:t>
                      </a:r>
                      <a:endParaRPr lang="sr-Latn-RS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907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11.682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21.526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8.256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2.706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45.077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809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2967904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chemeClr val="bg1"/>
                          </a:solidFill>
                          <a:latin typeface="+mj-lt"/>
                        </a:rPr>
                        <a:t>2011</a:t>
                      </a:r>
                      <a:endParaRPr lang="sr-Latn-RS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889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13.314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23.135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8.425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2.335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48.098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833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541605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chemeClr val="bg1"/>
                          </a:solidFill>
                          <a:latin typeface="+mj-lt"/>
                        </a:rPr>
                        <a:t>2012</a:t>
                      </a:r>
                      <a:endParaRPr lang="sr-Latn-RS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968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14.996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25.894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8.813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1.921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52.592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866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771268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96866"/>
              </p:ext>
            </p:extLst>
          </p:nvPr>
        </p:nvGraphicFramePr>
        <p:xfrm>
          <a:off x="181153" y="3403705"/>
          <a:ext cx="11542146" cy="2692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878">
                  <a:extLst>
                    <a:ext uri="{9D8B030D-6E8A-4147-A177-3AD203B41FA5}">
                      <a16:colId xmlns:a16="http://schemas.microsoft.com/office/drawing/2014/main" val="3451187354"/>
                    </a:ext>
                  </a:extLst>
                </a:gridCol>
                <a:gridCol w="1648878">
                  <a:extLst>
                    <a:ext uri="{9D8B030D-6E8A-4147-A177-3AD203B41FA5}">
                      <a16:colId xmlns:a16="http://schemas.microsoft.com/office/drawing/2014/main" val="1046995660"/>
                    </a:ext>
                  </a:extLst>
                </a:gridCol>
                <a:gridCol w="1648878">
                  <a:extLst>
                    <a:ext uri="{9D8B030D-6E8A-4147-A177-3AD203B41FA5}">
                      <a16:colId xmlns:a16="http://schemas.microsoft.com/office/drawing/2014/main" val="1566056246"/>
                    </a:ext>
                  </a:extLst>
                </a:gridCol>
                <a:gridCol w="1648878">
                  <a:extLst>
                    <a:ext uri="{9D8B030D-6E8A-4147-A177-3AD203B41FA5}">
                      <a16:colId xmlns:a16="http://schemas.microsoft.com/office/drawing/2014/main" val="2221381477"/>
                    </a:ext>
                  </a:extLst>
                </a:gridCol>
                <a:gridCol w="1648878">
                  <a:extLst>
                    <a:ext uri="{9D8B030D-6E8A-4147-A177-3AD203B41FA5}">
                      <a16:colId xmlns:a16="http://schemas.microsoft.com/office/drawing/2014/main" val="933308618"/>
                    </a:ext>
                  </a:extLst>
                </a:gridCol>
                <a:gridCol w="1648878">
                  <a:extLst>
                    <a:ext uri="{9D8B030D-6E8A-4147-A177-3AD203B41FA5}">
                      <a16:colId xmlns:a16="http://schemas.microsoft.com/office/drawing/2014/main" val="2293091398"/>
                    </a:ext>
                  </a:extLst>
                </a:gridCol>
                <a:gridCol w="1648878">
                  <a:extLst>
                    <a:ext uri="{9D8B030D-6E8A-4147-A177-3AD203B41FA5}">
                      <a16:colId xmlns:a16="http://schemas.microsoft.com/office/drawing/2014/main" val="97623573"/>
                    </a:ext>
                  </a:extLst>
                </a:gridCol>
              </a:tblGrid>
              <a:tr h="422949">
                <a:tc rowSpan="2" gridSpan="2">
                  <a:txBody>
                    <a:bodyPr/>
                    <a:lstStyle/>
                    <a:p>
                      <a:pPr algn="ctr"/>
                      <a:endParaRPr lang="sr-Latn-RS" sz="1200" dirty="0">
                        <a:latin typeface="+mj-lt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sr-Latn-R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Свакодневно</a:t>
                      </a:r>
                      <a:endParaRPr lang="sr-Latn-RS" sz="1200" b="1" kern="1200" dirty="0" smtClean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Више пута недељно</a:t>
                      </a:r>
                      <a:endParaRPr lang="sr-Latn-RS" sz="1200" dirty="0"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Више пута месечно</a:t>
                      </a:r>
                      <a:endParaRPr lang="sr-Latn-RS" sz="1200" dirty="0"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Неколико пута годишње</a:t>
                      </a:r>
                      <a:endParaRPr lang="sr-Latn-RS" sz="1200" dirty="0"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+mj-lt"/>
                        </a:rPr>
                        <a:t>Никада</a:t>
                      </a:r>
                      <a:endParaRPr lang="sr-Latn-RS" sz="1200" dirty="0"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234839"/>
                  </a:ext>
                </a:extLst>
              </a:tr>
              <a:tr h="406102">
                <a:tc gridSpan="2" vMerge="1">
                  <a:txBody>
                    <a:bodyPr/>
                    <a:lstStyle/>
                    <a:p>
                      <a:pPr algn="ctr"/>
                      <a:endParaRPr lang="sr-Latn-RS" sz="1200" dirty="0">
                        <a:latin typeface="+mj-lt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  <a:endParaRPr lang="sr-Latn-RS" sz="1200" b="1" kern="1200" dirty="0" smtClean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r-Latn-RS" sz="120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sr-Latn-RS" sz="120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sr-Latn-RS" sz="120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sr-Latn-RS" sz="12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9720958"/>
                  </a:ext>
                </a:extLst>
              </a:tr>
              <a:tr h="338359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3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Старосна категорија</a:t>
                      </a:r>
                      <a:endParaRPr lang="sr-Latn-RS" sz="1300" b="1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endParaRPr lang="sr-Latn-RS" sz="1300" b="1" dirty="0">
                        <a:latin typeface="+mj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Млади (до 35)</a:t>
                      </a:r>
                      <a:endParaRPr lang="sr-Latn-RS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7.05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36.41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29.78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12.34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14.42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05403497"/>
                  </a:ext>
                </a:extLst>
              </a:tr>
              <a:tr h="338359">
                <a:tc vMerge="1">
                  <a:txBody>
                    <a:bodyPr/>
                    <a:lstStyle/>
                    <a:p>
                      <a:endParaRPr lang="sr-Latn-R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Средњи</a:t>
                      </a:r>
                      <a:r>
                        <a:rPr lang="sr-Cyrl-RS" sz="12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(35-64)</a:t>
                      </a:r>
                      <a:endParaRPr lang="sr-Latn-RS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15.69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34.25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18.43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13.99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17.64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8524660"/>
                  </a:ext>
                </a:extLst>
              </a:tr>
              <a:tr h="338359">
                <a:tc vMerge="1">
                  <a:txBody>
                    <a:bodyPr/>
                    <a:lstStyle/>
                    <a:p>
                      <a:endParaRPr lang="sr-Latn-R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Стари (64+)</a:t>
                      </a:r>
                      <a:endParaRPr lang="sr-Latn-RS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17.21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27.50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13.65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15.57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26.06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781027"/>
                  </a:ext>
                </a:extLst>
              </a:tr>
              <a:tr h="338359">
                <a:tc rowSpan="2">
                  <a:txBody>
                    <a:bodyPr/>
                    <a:lstStyle/>
                    <a:p>
                      <a:pPr algn="ctr"/>
                      <a:r>
                        <a:rPr lang="sr-Cyrl-RS" sz="13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Пол</a:t>
                      </a:r>
                      <a:endParaRPr lang="sr-Latn-RS" sz="13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Мушки</a:t>
                      </a:r>
                      <a:endParaRPr lang="sr-Latn-RS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23.83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45.90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17.17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6.52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6.58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0884506"/>
                  </a:ext>
                </a:extLst>
              </a:tr>
              <a:tr h="338359">
                <a:tc v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Женски</a:t>
                      </a:r>
                      <a:endParaRPr lang="sr-Latn-RS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3.81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20.37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23.23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21.36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+mj-lt"/>
                        </a:rPr>
                        <a:t>31.24</a:t>
                      </a:r>
                      <a:endParaRPr lang="sr-Latn-R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065605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8626" y="3124752"/>
            <a:ext cx="1017054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>
                <a:latin typeface="+mj-lt"/>
              </a:rPr>
              <a:t>Табела 2. Присуство и учесталост употребе алкохола:</a:t>
            </a:r>
          </a:p>
          <a:p>
            <a:endParaRPr lang="sr-Cyrl-RS" sz="1200" dirty="0" smtClean="0">
              <a:latin typeface="+mj-lt"/>
            </a:endParaRPr>
          </a:p>
          <a:p>
            <a:endParaRPr lang="sr-Cyrl-RS" sz="1200" dirty="0">
              <a:latin typeface="+mj-lt"/>
            </a:endParaRPr>
          </a:p>
          <a:p>
            <a:endParaRPr lang="sr-Cyrl-RS" sz="1200" dirty="0" smtClean="0">
              <a:latin typeface="+mj-lt"/>
            </a:endParaRPr>
          </a:p>
          <a:p>
            <a:endParaRPr lang="sr-Cyrl-RS" sz="1200" dirty="0">
              <a:latin typeface="+mj-lt"/>
            </a:endParaRPr>
          </a:p>
          <a:p>
            <a:endParaRPr lang="sr-Cyrl-RS" sz="1200" dirty="0">
              <a:latin typeface="+mj-lt"/>
            </a:endParaRPr>
          </a:p>
          <a:p>
            <a:endParaRPr lang="sr-Cyrl-RS" sz="1200" dirty="0" smtClean="0">
              <a:latin typeface="+mj-lt"/>
            </a:endParaRPr>
          </a:p>
          <a:p>
            <a:endParaRPr lang="sr-Cyrl-RS" sz="1200" dirty="0">
              <a:latin typeface="+mj-lt"/>
            </a:endParaRPr>
          </a:p>
          <a:p>
            <a:endParaRPr lang="sr-Cyrl-RS" sz="1200" dirty="0" smtClean="0">
              <a:latin typeface="+mj-lt"/>
            </a:endParaRPr>
          </a:p>
          <a:p>
            <a:endParaRPr lang="sr-Cyrl-RS" sz="1200" dirty="0">
              <a:latin typeface="+mj-lt"/>
            </a:endParaRPr>
          </a:p>
          <a:p>
            <a:endParaRPr lang="sr-Cyrl-RS" sz="1200" dirty="0" smtClean="0">
              <a:latin typeface="+mj-lt"/>
            </a:endParaRPr>
          </a:p>
          <a:p>
            <a:endParaRPr lang="sr-Cyrl-RS" sz="1200" dirty="0">
              <a:latin typeface="+mj-lt"/>
            </a:endParaRPr>
          </a:p>
          <a:p>
            <a:endParaRPr lang="sr-Cyrl-RS" sz="1200" dirty="0" smtClean="0">
              <a:latin typeface="+mj-lt"/>
            </a:endParaRPr>
          </a:p>
          <a:p>
            <a:endParaRPr lang="sr-Cyrl-RS" sz="1200" dirty="0">
              <a:latin typeface="+mj-lt"/>
            </a:endParaRPr>
          </a:p>
          <a:p>
            <a:endParaRPr lang="sr-Cyrl-RS" sz="1200" dirty="0" smtClean="0">
              <a:latin typeface="+mj-lt"/>
            </a:endParaRPr>
          </a:p>
          <a:p>
            <a:endParaRPr lang="sr-Cyrl-RS" sz="1200" dirty="0">
              <a:latin typeface="+mj-lt"/>
            </a:endParaRPr>
          </a:p>
          <a:p>
            <a:r>
              <a:rPr lang="sr-Cyrl-RS" sz="1200" dirty="0" smtClean="0">
                <a:latin typeface="+mj-lt"/>
              </a:rPr>
              <a:t>Извор: МУП Србије у „Политика“ : „Сваки пет у Србији пијан за воланом“, 17.04.2015.</a:t>
            </a:r>
          </a:p>
          <a:p>
            <a:endParaRPr lang="sr-Latn-R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881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975</Words>
  <Application>Microsoft Office PowerPoint</Application>
  <PresentationFormat>Widescreen</PresentationFormat>
  <Paragraphs>211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Times New Roman</vt:lpstr>
      <vt:lpstr>Office Theme</vt:lpstr>
      <vt:lpstr>АЛКОХОЛИЗАМ</vt:lpstr>
      <vt:lpstr>ПОЈАМ АЛКОХОЛИЗМА</vt:lpstr>
      <vt:lpstr>PowerPoint Presentation</vt:lpstr>
      <vt:lpstr>PowerPoint Presentation</vt:lpstr>
      <vt:lpstr>Која је граница „нормалног“ пијења алкохола?</vt:lpstr>
      <vt:lpstr>PowerPoint Presentation</vt:lpstr>
      <vt:lpstr>PowerPoint Presentation</vt:lpstr>
      <vt:lpstr>PowerPoint Presentation</vt:lpstr>
      <vt:lpstr>PowerPoint Presentation</vt:lpstr>
      <vt:lpstr>Ко је алкохоличар?</vt:lpstr>
      <vt:lpstr>ВРСТЕ АЛКОХОЛИЧАРА</vt:lpstr>
      <vt:lpstr>PowerPoint Presentation</vt:lpstr>
      <vt:lpstr>ФАКТОРИ АЛКОХОЛИЗМА</vt:lpstr>
      <vt:lpstr>АЛКОХОЛИЧАРСКА ПОРОДИЦА</vt:lpstr>
      <vt:lpstr>Прилагођавање породице на алкохоличара:</vt:lpstr>
      <vt:lpstr>PowerPoint Presentation</vt:lpstr>
      <vt:lpstr>Алкохолизам жена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БОЛЕСТИ ЗАВИСНОСТИ</dc:title>
  <dc:creator>Nikola Lakobrija</dc:creator>
  <cp:lastModifiedBy>Nikola Lakobrija</cp:lastModifiedBy>
  <cp:revision>22</cp:revision>
  <dcterms:created xsi:type="dcterms:W3CDTF">2019-03-14T07:00:28Z</dcterms:created>
  <dcterms:modified xsi:type="dcterms:W3CDTF">2021-04-19T06:07:19Z</dcterms:modified>
</cp:coreProperties>
</file>