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8.5.2019.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102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8.5.2019.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2995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8.5.2019.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578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8.5.2019.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0106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8.5.2019.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536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8.5.2019.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6918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8.5.2019.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911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8.5.2019.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403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8.5.2019.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0057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8.5.2019.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267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8.5.2019.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3409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9DA4-3B85-4991-87DE-84C5B92FFCCB}" type="datetimeFigureOut">
              <a:rPr lang="sr-Latn-RS" smtClean="0"/>
              <a:t>8.5.2019.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087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7510" y="248355"/>
            <a:ext cx="7586133" cy="1340768"/>
          </a:xfrm>
        </p:spPr>
        <p:txBody>
          <a:bodyPr>
            <a:noAutofit/>
          </a:bodyPr>
          <a:lstStyle/>
          <a:p>
            <a:r>
              <a:rPr lang="sr-Cyrl-RS" sz="7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НАРКОМАНИЈА</a:t>
            </a:r>
            <a:endParaRPr lang="sr-Latn-RS" sz="7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28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Карактеристике </a:t>
            </a:r>
            <a:r>
              <a:rPr lang="sr-Cyrl-RS" b="1" dirty="0">
                <a:solidFill>
                  <a:schemeClr val="bg1"/>
                </a:solidFill>
              </a:rPr>
              <a:t>л</a:t>
            </a:r>
            <a:r>
              <a:rPr lang="sr-Cyrl-RS" b="1" dirty="0" smtClean="0">
                <a:solidFill>
                  <a:schemeClr val="bg1"/>
                </a:solidFill>
              </a:rPr>
              <a:t>ичности наркомана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3136"/>
            <a:ext cx="12192000" cy="57548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RS" dirty="0" smtClean="0">
                <a:solidFill>
                  <a:schemeClr val="bg1"/>
                </a:solidFill>
              </a:rPr>
              <a:t>Наркомани су примарно млађи мушкарци (20-30 година),  по правилу неожењени и без деце. Често проблематичног психичког развоја што доводи до појаве лабилне личност, поводљиве, несигурне, емотивно незреле и неповерљиве особе са израженом тежњом за брзим задовољавањем нагона односно јаком потребном за задовољством (немогућност одлагања задовољства). Реч је о асоцијалним и непоузданим особама које по правилу пате од неких поремећаја расположења, пажње или понашања. </a:t>
            </a:r>
          </a:p>
          <a:p>
            <a:pPr marL="0" indent="0" algn="ctr">
              <a:buNone/>
            </a:pPr>
            <a:r>
              <a:rPr lang="sr-Cyrl-RS" dirty="0" smtClean="0">
                <a:solidFill>
                  <a:schemeClr val="bg1"/>
                </a:solidFill>
              </a:rPr>
              <a:t>Због </a:t>
            </a:r>
            <a:r>
              <a:rPr lang="sr-Cyrl-RS" dirty="0" err="1" smtClean="0">
                <a:solidFill>
                  <a:schemeClr val="bg1"/>
                </a:solidFill>
              </a:rPr>
              <a:t>изопштености</a:t>
            </a:r>
            <a:r>
              <a:rPr lang="sr-Cyrl-RS" dirty="0" smtClean="0">
                <a:solidFill>
                  <a:schemeClr val="bg1"/>
                </a:solidFill>
              </a:rPr>
              <a:t> и потребе за идентификацијом по правилу имају јаке везе са „наркоманском групом“, односно имају посебну </a:t>
            </a:r>
            <a:r>
              <a:rPr lang="sr-Cyrl-RS" dirty="0" err="1" smtClean="0">
                <a:solidFill>
                  <a:schemeClr val="bg1"/>
                </a:solidFill>
              </a:rPr>
              <a:t>супкултуру</a:t>
            </a:r>
            <a:r>
              <a:rPr lang="sr-Cyrl-R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sr-Cyrl-RS" dirty="0" smtClean="0">
                <a:solidFill>
                  <a:schemeClr val="bg1"/>
                </a:solidFill>
              </a:rPr>
              <a:t>Веома често је реч о нетолерантним личностима, неотпорним на фрустрације који се помоћу дроге „растерећују“ и лишавају стреса.</a:t>
            </a:r>
          </a:p>
          <a:p>
            <a:pPr marL="0" indent="0" algn="ctr">
              <a:buNone/>
            </a:pPr>
            <a:r>
              <a:rPr lang="sr-Cyrl-RS" dirty="0" smtClean="0">
                <a:solidFill>
                  <a:schemeClr val="bg1"/>
                </a:solidFill>
              </a:rPr>
              <a:t>Дрогирање по правилу појачава све „мане“ у </a:t>
            </a:r>
            <a:r>
              <a:rPr lang="sr-Cyrl-RS" dirty="0">
                <a:solidFill>
                  <a:schemeClr val="bg1"/>
                </a:solidFill>
              </a:rPr>
              <a:t>л</a:t>
            </a:r>
            <a:r>
              <a:rPr lang="sr-Cyrl-RS" dirty="0" smtClean="0">
                <a:solidFill>
                  <a:schemeClr val="bg1"/>
                </a:solidFill>
              </a:rPr>
              <a:t>ичности наркомана, погоршава његов друштвени положај и здравље што га експресно гура на пут са кога нема повратка.</a:t>
            </a: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sr-Cyrl-R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УЗРОЦИ НАРКОМАНИЈЕ</a:t>
            </a:r>
            <a:endParaRPr lang="sr-Latn-R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54629"/>
            <a:ext cx="11063111" cy="456723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Cyrl-RS" b="1" u="sng" dirty="0" smtClean="0">
                <a:solidFill>
                  <a:schemeClr val="bg1"/>
                </a:solidFill>
              </a:rPr>
              <a:t>Психолошка схватања, </a:t>
            </a:r>
          </a:p>
          <a:p>
            <a:pPr marL="971550" lvl="1" indent="-514350"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Људима је лепо да се дрогирају, па понављају активности које им пријају (</a:t>
            </a:r>
            <a:r>
              <a:rPr lang="sr-Cyrl-RS" dirty="0" smtClean="0">
                <a:solidFill>
                  <a:srgbClr val="FFFF00"/>
                </a:solidFill>
              </a:rPr>
              <a:t>Условљавање</a:t>
            </a:r>
            <a:r>
              <a:rPr lang="sr-Cyrl-RS" dirty="0" smtClean="0">
                <a:solidFill>
                  <a:schemeClr val="bg1"/>
                </a:solidFill>
              </a:rPr>
              <a:t>),</a:t>
            </a:r>
          </a:p>
          <a:p>
            <a:pPr marL="971550" lvl="1" indent="-514350"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Дрога олакшава појединцима да се прилагоде стресу и фрустрацијама (</a:t>
            </a:r>
            <a:r>
              <a:rPr lang="sr-Cyrl-RS" dirty="0" smtClean="0">
                <a:solidFill>
                  <a:srgbClr val="FFFF00"/>
                </a:solidFill>
              </a:rPr>
              <a:t>Адаптација</a:t>
            </a:r>
            <a:r>
              <a:rPr lang="sr-Cyrl-RS" dirty="0" smtClean="0">
                <a:solidFill>
                  <a:schemeClr val="bg1"/>
                </a:solidFill>
              </a:rPr>
              <a:t>)</a:t>
            </a:r>
          </a:p>
          <a:p>
            <a:pPr marL="971550" lvl="1" indent="-514350"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Свако различито реагује на стрес у зависности од свог организма, окружења, научених вредност, начина реаговања, одгоја, отпорности на стрес и фрустрације. Неко не може да реагује адекватно па му је потребан „одушак“ (</a:t>
            </a:r>
            <a:r>
              <a:rPr lang="sr-Cyrl-RS" dirty="0">
                <a:solidFill>
                  <a:srgbClr val="FFFF00"/>
                </a:solidFill>
              </a:rPr>
              <a:t>Б</a:t>
            </a:r>
            <a:r>
              <a:rPr lang="sr-Cyrl-RS" dirty="0" smtClean="0">
                <a:solidFill>
                  <a:srgbClr val="FFFF00"/>
                </a:solidFill>
              </a:rPr>
              <a:t>ио-</a:t>
            </a:r>
            <a:r>
              <a:rPr lang="sr-Cyrl-RS" dirty="0" err="1" smtClean="0">
                <a:solidFill>
                  <a:srgbClr val="FFFF00"/>
                </a:solidFill>
              </a:rPr>
              <a:t>психосоцијални</a:t>
            </a:r>
            <a:r>
              <a:rPr lang="sr-Cyrl-RS" dirty="0" smtClean="0">
                <a:solidFill>
                  <a:srgbClr val="FFFF00"/>
                </a:solidFill>
              </a:rPr>
              <a:t> </a:t>
            </a:r>
            <a:r>
              <a:rPr lang="sr-Cyrl-RS" dirty="0" err="1" smtClean="0">
                <a:solidFill>
                  <a:srgbClr val="FFFF00"/>
                </a:solidFill>
              </a:rPr>
              <a:t>приструп</a:t>
            </a:r>
            <a:r>
              <a:rPr lang="sr-Cyrl-RS" dirty="0" smtClean="0">
                <a:solidFill>
                  <a:schemeClr val="bg1"/>
                </a:solidFill>
              </a:rPr>
              <a:t>)</a:t>
            </a:r>
          </a:p>
          <a:p>
            <a:pPr marL="971550" lvl="1" indent="-514350">
              <a:buAutoNum type="arabicPeriod"/>
            </a:pPr>
            <a:r>
              <a:rPr lang="sr-Cyrl-RS" dirty="0" smtClean="0">
                <a:solidFill>
                  <a:srgbClr val="FFFF00"/>
                </a:solidFill>
              </a:rPr>
              <a:t>Личност, </a:t>
            </a:r>
            <a:r>
              <a:rPr lang="sr-Cyrl-RS" dirty="0" smtClean="0">
                <a:solidFill>
                  <a:schemeClr val="bg1"/>
                </a:solidFill>
              </a:rPr>
              <a:t>односно комбинација мотива, нагона, вредности,      схватања и тако даље може да представља предиспозицију.</a:t>
            </a:r>
            <a:endParaRPr lang="sr-Latn-R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316178" cy="67620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sr-Cyrl-R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Биолошка схватања,</a:t>
            </a:r>
            <a:endParaRPr lang="sr-Cyrl-R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Узроке наркоманије виде у променама и поремећајима у функционисању метаболизма и човековог организма у целини. 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Поремећај у раду органа, жлезда, генетске предиспозиције, разни органски и други поремећаји.</a:t>
            </a:r>
          </a:p>
          <a:p>
            <a:pPr marL="0" indent="0">
              <a:buNone/>
            </a:pPr>
            <a:endParaRPr lang="sr-Cyrl-R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Cyrl-R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Медицинско-социјална схватања, 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Комбинација психолошких и биолошких схватања.  Постоје лица која просто имају одређену комбинацију биолошких и пре свега психолошких карактеристика да је опасност од конзумирања наркотика </a:t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dirty="0" smtClean="0">
                <a:solidFill>
                  <a:schemeClr val="bg1"/>
                </a:solidFill>
              </a:rPr>
              <a:t>веома изражена.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Наркомани се „регрутују“ из групе лица код којих је већ</a:t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dirty="0" smtClean="0">
                <a:solidFill>
                  <a:schemeClr val="bg1"/>
                </a:solidFill>
              </a:rPr>
              <a:t>дошло до одређених биолошко-психолошких промена.</a:t>
            </a:r>
            <a:endParaRPr lang="sr-Cyrl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316178" cy="676204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sr-Cyrl-RS" sz="33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Социолошка схаватања,</a:t>
            </a:r>
          </a:p>
          <a:p>
            <a:pPr marL="0" indent="0">
              <a:buNone/>
            </a:pPr>
            <a:r>
              <a:rPr lang="sr-Cyrl-RS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Полазе од тога да су друштво, друштвене вредности, култура, ставови и остале социјалне компоненте основи узрочник појаве наркоманије, као и свих осталих социјално патолошких и генерално девијантних појава.</a:t>
            </a:r>
          </a:p>
          <a:p>
            <a:pPr marL="0" indent="0">
              <a:buNone/>
            </a:pPr>
            <a:endParaRPr lang="sr-Cyrl-RS" sz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Cyrl-RS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Утицај средине (родитеља, вршњака, школе, породице, телевизије, културе), појаве попут незапослености, стања аномије, кризе друштва, распад традиционалног друштва, егзистенцијални проблеми, еколошки проблеми, рат и сукоби, политичке турбуленције, мањак друштвене реакције, развој криминалитета, неефикасност превенције и тако даље, све у огромној (доминантној) мери ствара плодно тло за настанак наркоманије.</a:t>
            </a:r>
            <a:endParaRPr lang="sr-Cyrl-R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733" y="139347"/>
            <a:ext cx="10515600" cy="1325563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5</a:t>
            </a:r>
            <a:r>
              <a:rPr lang="sr-Cyrl-R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ПОСЛЕДИЦЕ НАРКОМАНИЈЕ</a:t>
            </a:r>
            <a:endParaRPr lang="sr-Latn-R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842" y="1882070"/>
            <a:ext cx="10789358" cy="4778374"/>
          </a:xfrm>
        </p:spPr>
        <p:txBody>
          <a:bodyPr>
            <a:normAutofit lnSpcReduction="10000"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Последице наркоманије су бројне у сваком смислу те речи.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Грубо се могу поделити на: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b="1" dirty="0" smtClean="0">
                <a:solidFill>
                  <a:schemeClr val="bg1"/>
                </a:solidFill>
              </a:rPr>
              <a:t>ЗДРАВСТВЕНЕ </a:t>
            </a:r>
            <a:r>
              <a:rPr lang="sr-Cyrl-RS" dirty="0" smtClean="0">
                <a:solidFill>
                  <a:schemeClr val="bg1"/>
                </a:solidFill>
              </a:rPr>
              <a:t>(биолошке и психолошке),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b="1" dirty="0" smtClean="0">
                <a:solidFill>
                  <a:schemeClr val="bg1"/>
                </a:solidFill>
              </a:rPr>
              <a:t>СОЦИЈАЛНЕ </a:t>
            </a:r>
            <a:r>
              <a:rPr lang="sr-Cyrl-RS" dirty="0" smtClean="0">
                <a:solidFill>
                  <a:schemeClr val="bg1"/>
                </a:solidFill>
              </a:rPr>
              <a:t>(друштвено пропадање, распад породице, губитак социјалних веза, стигматизација, плодно тло за развој других облика социјалних девијација итд),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b="1" dirty="0" smtClean="0">
                <a:solidFill>
                  <a:schemeClr val="bg1"/>
                </a:solidFill>
              </a:rPr>
              <a:t>КРИМИНАЛНЕ </a:t>
            </a:r>
            <a:r>
              <a:rPr lang="sr-Cyrl-RS" dirty="0" smtClean="0">
                <a:solidFill>
                  <a:schemeClr val="bg1"/>
                </a:solidFill>
              </a:rPr>
              <a:t>(појава организованог и сваког другог криминалитета који је у директној или индиректној вези са појавом зависности. Чак долази и до појаве „</a:t>
            </a:r>
            <a:r>
              <a:rPr lang="sr-Cyrl-RS" dirty="0" err="1" smtClean="0">
                <a:solidFill>
                  <a:schemeClr val="bg1"/>
                </a:solidFill>
              </a:rPr>
              <a:t>нарко</a:t>
            </a:r>
            <a:r>
              <a:rPr lang="sr-Cyrl-RS" dirty="0" smtClean="0">
                <a:solidFill>
                  <a:schemeClr val="bg1"/>
                </a:solidFill>
              </a:rPr>
              <a:t>-држава“ што има утицаја и на међународне односе па и на појаву тероризма и мафије).</a:t>
            </a:r>
            <a:endParaRPr lang="sr-Latn-R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445" y="191911"/>
            <a:ext cx="10515600" cy="67789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dirty="0" smtClean="0">
                <a:solidFill>
                  <a:schemeClr val="bg1"/>
                </a:solidFill>
              </a:rPr>
              <a:t>Једини ефикасан начин сузбијања ове болести зависност, као уосталом и било које друге болести па и девијанте појаве у глобалу је превенција и превенција, и превенција и превенција и превенција и превенција и превенција,</a:t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dirty="0" smtClean="0">
                <a:solidFill>
                  <a:schemeClr val="bg1"/>
                </a:solidFill>
              </a:rPr>
              <a:t>и превенција</a:t>
            </a:r>
            <a:r>
              <a:rPr lang="sr-Cyrl-RS" dirty="0">
                <a:solidFill>
                  <a:schemeClr val="bg1"/>
                </a:solidFill>
              </a:rPr>
              <a:t>,  </a:t>
            </a:r>
            <a:endParaRPr lang="sr-Latn-R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r-Cyrl-RS" dirty="0" smtClean="0">
                <a:solidFill>
                  <a:schemeClr val="bg1"/>
                </a:solidFill>
              </a:rPr>
              <a:t> </a:t>
            </a:r>
            <a:r>
              <a:rPr lang="sr-Cyrl-RS" dirty="0">
                <a:solidFill>
                  <a:schemeClr val="bg1"/>
                </a:solidFill>
              </a:rPr>
              <a:t>и превенција,  </a:t>
            </a:r>
            <a:endParaRPr lang="sr-Latn-R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r-Cyrl-RS" dirty="0">
                <a:solidFill>
                  <a:schemeClr val="bg1"/>
                </a:solidFill>
              </a:rPr>
              <a:t>и превенција,  </a:t>
            </a:r>
            <a:endParaRPr lang="sr-Latn-R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r-Cyrl-RS" dirty="0">
                <a:solidFill>
                  <a:schemeClr val="bg1"/>
                </a:solidFill>
              </a:rPr>
              <a:t>и превенција,  </a:t>
            </a:r>
            <a:endParaRPr lang="sr-Latn-R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r-Cyrl-RS" dirty="0">
                <a:solidFill>
                  <a:schemeClr val="bg1"/>
                </a:solidFill>
              </a:rPr>
              <a:t>и превенција,  </a:t>
            </a:r>
            <a:endParaRPr lang="sr-Latn-R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r-Cyrl-RS" dirty="0">
                <a:solidFill>
                  <a:schemeClr val="bg1"/>
                </a:solidFill>
              </a:rPr>
              <a:t>и превенција,  </a:t>
            </a:r>
            <a:endParaRPr lang="sr-Latn-R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r-Cyrl-RS" dirty="0">
                <a:solidFill>
                  <a:schemeClr val="bg1"/>
                </a:solidFill>
              </a:rPr>
              <a:t>и </a:t>
            </a:r>
            <a:r>
              <a:rPr lang="sr-Cyrl-RS" dirty="0" smtClean="0">
                <a:solidFill>
                  <a:schemeClr val="bg1"/>
                </a:solidFill>
              </a:rPr>
              <a:t>превенција</a:t>
            </a:r>
          </a:p>
          <a:p>
            <a:pPr marL="0" indent="0" algn="ctr">
              <a:buNone/>
            </a:pPr>
            <a:r>
              <a:rPr lang="sr-Cyrl-RS" dirty="0">
                <a:solidFill>
                  <a:schemeClr val="bg1"/>
                </a:solidFill>
              </a:rPr>
              <a:t>и</a:t>
            </a:r>
            <a:endParaRPr lang="sr-Cyrl-R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r-Cyrl-RS" dirty="0">
                <a:solidFill>
                  <a:schemeClr val="bg1"/>
                </a:solidFill>
              </a:rPr>
              <a:t>п</a:t>
            </a:r>
            <a:r>
              <a:rPr lang="sr-Cyrl-RS" dirty="0" smtClean="0">
                <a:solidFill>
                  <a:schemeClr val="bg1"/>
                </a:solidFill>
              </a:rPr>
              <a:t>ревенција.  </a:t>
            </a:r>
            <a:endParaRPr lang="sr-Latn-R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r-Cyrl-RS" dirty="0" smtClean="0">
                <a:solidFill>
                  <a:schemeClr val="bg1"/>
                </a:solidFill>
              </a:rPr>
              <a:t> </a:t>
            </a:r>
            <a:endParaRPr lang="sr-Latn-R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sr-Cyrl-R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ПОЈАМ НАРКОМАНИЈЕ</a:t>
            </a:r>
            <a:endParaRPr lang="sr-Latn-R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978" y="1020763"/>
            <a:ext cx="9223022" cy="5617104"/>
          </a:xfrm>
          <a:noFill/>
        </p:spPr>
        <p:txBody>
          <a:bodyPr>
            <a:normAutofit lnSpcReduction="10000"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Универзална друштвена појава </a:t>
            </a:r>
            <a:r>
              <a:rPr lang="sr-Cyrl-RS" dirty="0" smtClean="0">
                <a:solidFill>
                  <a:srgbClr val="FFFF00"/>
                </a:solidFill>
              </a:rPr>
              <a:t>са свим класичним особинама болести зависности, </a:t>
            </a:r>
            <a:r>
              <a:rPr lang="sr-Cyrl-RS" dirty="0" smtClean="0">
                <a:solidFill>
                  <a:schemeClr val="bg1"/>
                </a:solidFill>
              </a:rPr>
              <a:t>епидемијског карактера.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Наркоманије јесте страст за уживањем у опојним средствима.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Наркоманија је стање периодичне или хроничне интоксикације које је штетно и за појединца и за друштво, до које долази узимањем дроге.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Наркоманија јесте облик зависност који настаје поновљеним или једновременим узимањем природне или синтетичке дроге, где долази до појаве резистенције (толеранције), зависности (физичке и психичке) и интензивних негативних последица и по појединца и по друштва.</a:t>
            </a:r>
          </a:p>
        </p:txBody>
      </p:sp>
    </p:spTree>
    <p:extLst>
      <p:ext uri="{BB962C8B-B14F-4D97-AF65-F5344CB8AC3E}">
        <p14:creationId xmlns:p14="http://schemas.microsoft.com/office/powerpoint/2010/main" val="23927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sr-Cyrl-RS" b="1" u="sng" dirty="0">
                <a:solidFill>
                  <a:schemeClr val="bg1"/>
                </a:solidFill>
              </a:rPr>
              <a:t>2</a:t>
            </a:r>
            <a:r>
              <a:rPr lang="sr-Cyrl-RS" b="1" u="sng" dirty="0" smtClean="0">
                <a:solidFill>
                  <a:schemeClr val="bg1"/>
                </a:solidFill>
              </a:rPr>
              <a:t>. ПОЈАМ ДРОГЕ</a:t>
            </a:r>
            <a:endParaRPr lang="sr-Latn-R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06662"/>
            <a:ext cx="10515600" cy="4351338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Дрога јесте природна или синтетичка супстанца                           која мења стање свести и расположење, односно </a:t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dirty="0" smtClean="0">
                <a:solidFill>
                  <a:schemeClr val="bg1"/>
                </a:solidFill>
              </a:rPr>
              <a:t>која битно утиче на понашање човека, а која по правилу </a:t>
            </a:r>
            <a:r>
              <a:rPr lang="sr-Cyrl-RS" dirty="0">
                <a:solidFill>
                  <a:schemeClr val="bg1"/>
                </a:solidFill>
              </a:rPr>
              <a:t/>
            </a:r>
            <a:br>
              <a:rPr lang="sr-Cyrl-RS" dirty="0">
                <a:solidFill>
                  <a:schemeClr val="bg1"/>
                </a:solidFill>
              </a:rPr>
            </a:br>
            <a:r>
              <a:rPr lang="sr-Cyrl-RS" dirty="0" smtClean="0">
                <a:solidFill>
                  <a:schemeClr val="bg1"/>
                </a:solidFill>
              </a:rPr>
              <a:t>развија резистентност и зависност и коју прате значајне</a:t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dirty="0" smtClean="0">
                <a:solidFill>
                  <a:schemeClr val="bg1"/>
                </a:solidFill>
              </a:rPr>
              <a:t>негативне последице.</a:t>
            </a:r>
          </a:p>
          <a:p>
            <a:pPr marL="0" indent="0">
              <a:buNone/>
            </a:pPr>
            <a:endParaRPr lang="sr-Cyrl-R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Cyrl-RS" b="1" dirty="0" smtClean="0">
                <a:solidFill>
                  <a:schemeClr val="bg1"/>
                </a:solidFill>
              </a:rPr>
              <a:t>ПОСТОЈЕ МНОГОБРОЈНЕ ТИПОЛОГИЈЕ ДРОГА.</a:t>
            </a:r>
          </a:p>
        </p:txBody>
      </p:sp>
    </p:spTree>
    <p:extLst>
      <p:ext uri="{BB962C8B-B14F-4D97-AF65-F5344CB8AC3E}">
        <p14:creationId xmlns:p14="http://schemas.microsoft.com/office/powerpoint/2010/main" val="292006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sr-Cyrl-RS" b="1" u="sng" dirty="0" smtClean="0">
                <a:solidFill>
                  <a:schemeClr val="bg1"/>
                </a:solidFill>
              </a:rPr>
              <a:t>ТИПОЛОГИЈЕ ДРОГА</a:t>
            </a:r>
            <a:endParaRPr lang="sr-Latn-R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6254"/>
            <a:ext cx="10515600" cy="589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1. Дроге </a:t>
            </a:r>
            <a:r>
              <a:rPr lang="sr-Cyrl-RS" dirty="0" smtClean="0">
                <a:solidFill>
                  <a:srgbClr val="FFFF00"/>
                </a:solidFill>
              </a:rPr>
              <a:t>ВИСОКОГ</a:t>
            </a:r>
            <a:r>
              <a:rPr lang="sr-Cyrl-RS" dirty="0" smtClean="0">
                <a:solidFill>
                  <a:schemeClr val="bg1"/>
                </a:solidFill>
              </a:rPr>
              <a:t> и </a:t>
            </a:r>
            <a:r>
              <a:rPr lang="sr-Cyrl-RS" dirty="0" smtClean="0">
                <a:solidFill>
                  <a:srgbClr val="FFFF00"/>
                </a:solidFill>
              </a:rPr>
              <a:t>НИСКОГ СТЕПЕНА </a:t>
            </a:r>
            <a:r>
              <a:rPr lang="sr-Cyrl-RS" dirty="0" smtClean="0">
                <a:solidFill>
                  <a:schemeClr val="bg1"/>
                </a:solidFill>
              </a:rPr>
              <a:t>интоксикације,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2. Дроге које развијају примарно </a:t>
            </a:r>
            <a:r>
              <a:rPr lang="sr-Cyrl-RS" dirty="0" smtClean="0">
                <a:solidFill>
                  <a:srgbClr val="00B0F0"/>
                </a:solidFill>
              </a:rPr>
              <a:t>ФИЗИЧКУ</a:t>
            </a:r>
            <a:r>
              <a:rPr lang="sr-Cyrl-RS" dirty="0" smtClean="0">
                <a:solidFill>
                  <a:schemeClr val="bg1"/>
                </a:solidFill>
              </a:rPr>
              <a:t> или </a:t>
            </a:r>
            <a:r>
              <a:rPr lang="sr-Cyrl-RS" dirty="0" smtClean="0">
                <a:solidFill>
                  <a:srgbClr val="00B0F0"/>
                </a:solidFill>
              </a:rPr>
              <a:t>ПСИХИЧКУ </a:t>
            </a:r>
            <a:r>
              <a:rPr lang="sr-Cyrl-RS" dirty="0" smtClean="0">
                <a:solidFill>
                  <a:schemeClr val="bg1"/>
                </a:solidFill>
              </a:rPr>
              <a:t>зависност,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3. </a:t>
            </a:r>
            <a:r>
              <a:rPr lang="sr-Cyrl-RS" dirty="0" smtClean="0">
                <a:solidFill>
                  <a:srgbClr val="FF0000"/>
                </a:solidFill>
              </a:rPr>
              <a:t>ТЕШКЕ </a:t>
            </a:r>
            <a:r>
              <a:rPr lang="sr-Cyrl-RS" dirty="0" smtClean="0">
                <a:solidFill>
                  <a:schemeClr val="bg1"/>
                </a:solidFill>
              </a:rPr>
              <a:t>и </a:t>
            </a:r>
            <a:r>
              <a:rPr lang="sr-Cyrl-RS" dirty="0" smtClean="0">
                <a:solidFill>
                  <a:srgbClr val="FF0000"/>
                </a:solidFill>
              </a:rPr>
              <a:t>ЛАКЕ</a:t>
            </a:r>
            <a:r>
              <a:rPr lang="sr-Cyrl-RS" dirty="0" smtClean="0">
                <a:solidFill>
                  <a:schemeClr val="bg1"/>
                </a:solidFill>
              </a:rPr>
              <a:t> дроге, према тежини зависности,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4. Према врсти дејства разликујемо </a:t>
            </a:r>
            <a:r>
              <a:rPr lang="sr-Cyrl-RS" dirty="0" smtClean="0">
                <a:solidFill>
                  <a:schemeClr val="accent2"/>
                </a:solidFill>
              </a:rPr>
              <a:t>ДЕПРЕСАНТЕ</a:t>
            </a:r>
            <a:r>
              <a:rPr lang="sr-Cyrl-RS" dirty="0" smtClean="0">
                <a:solidFill>
                  <a:schemeClr val="bg1"/>
                </a:solidFill>
              </a:rPr>
              <a:t> (доводе до успаваности, опуштености, успоравања активности – ОПИЈАТИ – морфијум, кодеин, метоадон, хероин), </a:t>
            </a:r>
            <a:r>
              <a:rPr lang="sr-Cyrl-RS" dirty="0" smtClean="0">
                <a:solidFill>
                  <a:schemeClr val="accent2"/>
                </a:solidFill>
              </a:rPr>
              <a:t>СТИМУЛАНСЕ </a:t>
            </a:r>
            <a:r>
              <a:rPr lang="sr-Cyrl-RS" dirty="0" smtClean="0">
                <a:solidFill>
                  <a:schemeClr val="bg1"/>
                </a:solidFill>
              </a:rPr>
              <a:t>(убрзавање активности, пажње, подизање нивоа енергије – кокаин, амфетамини, екстази), и </a:t>
            </a:r>
            <a:r>
              <a:rPr lang="sr-Cyrl-RS" dirty="0" smtClean="0">
                <a:solidFill>
                  <a:schemeClr val="accent2"/>
                </a:solidFill>
              </a:rPr>
              <a:t>ХАЛУЦИНОГЕНЕ</a:t>
            </a:r>
            <a:r>
              <a:rPr lang="sr-Cyrl-RS" dirty="0" smtClean="0">
                <a:solidFill>
                  <a:schemeClr val="bg1"/>
                </a:solidFill>
              </a:rPr>
              <a:t> дроге (доводе до аудио-визуелних халуцинација, примарно </a:t>
            </a:r>
            <a:r>
              <a:rPr lang="sr-Cyrl-RS" dirty="0" err="1" smtClean="0">
                <a:solidFill>
                  <a:schemeClr val="bg1"/>
                </a:solidFill>
              </a:rPr>
              <a:t>лсд</a:t>
            </a:r>
            <a:r>
              <a:rPr lang="sr-Cyrl-RS" dirty="0" smtClean="0">
                <a:solidFill>
                  <a:schemeClr val="bg1"/>
                </a:solidFill>
              </a:rPr>
              <a:t>)</a:t>
            </a:r>
            <a:endParaRPr lang="sr-Cyrl-R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187"/>
            <a:ext cx="11808178" cy="67548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sr-Cyrl-RS" dirty="0" smtClean="0">
                <a:solidFill>
                  <a:schemeClr val="bg1"/>
                </a:solidFill>
              </a:rPr>
              <a:t>Према типовима зависности:</a:t>
            </a:r>
          </a:p>
          <a:p>
            <a:pPr marL="971550" lvl="1" indent="-514350">
              <a:buFont typeface="+mj-lt"/>
              <a:buAutoNum type="alphaLcParenR"/>
            </a:pPr>
            <a:r>
              <a:rPr lang="sr-Cyrl-RS" b="1" dirty="0" smtClean="0">
                <a:solidFill>
                  <a:srgbClr val="FFFF00"/>
                </a:solidFill>
              </a:rPr>
              <a:t>Зависност типа канабиса (марихуана)</a:t>
            </a:r>
            <a:r>
              <a:rPr lang="sr-Cyrl-RS" dirty="0" smtClean="0">
                <a:solidFill>
                  <a:schemeClr val="bg1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Уводна дрога </a:t>
            </a:r>
            <a:r>
              <a:rPr lang="sr-Cyrl-RS" dirty="0" smtClean="0">
                <a:solidFill>
                  <a:schemeClr val="bg1"/>
                </a:solidFill>
              </a:rPr>
              <a:t>коју је већина зависника користила у неком тренутку. Ефекти узимања се манифестују кроз 4 фазе. </a:t>
            </a:r>
          </a:p>
          <a:p>
            <a:pPr marL="914400" lvl="2" indent="0">
              <a:buNone/>
            </a:pPr>
            <a:r>
              <a:rPr lang="sr-Cyrl-RS" dirty="0">
                <a:solidFill>
                  <a:schemeClr val="bg1"/>
                </a:solidFill>
              </a:rPr>
              <a:t>	</a:t>
            </a:r>
            <a:r>
              <a:rPr lang="sr-Cyrl-RS" b="1" dirty="0" smtClean="0">
                <a:solidFill>
                  <a:schemeClr val="bg1"/>
                </a:solidFill>
              </a:rPr>
              <a:t>Фаза еуфоричног узбуђења (</a:t>
            </a:r>
            <a:r>
              <a:rPr lang="sr-Cyrl-RS" b="1" dirty="0" err="1" smtClean="0">
                <a:solidFill>
                  <a:schemeClr val="bg1"/>
                </a:solidFill>
              </a:rPr>
              <a:t>ексатације</a:t>
            </a:r>
            <a:r>
              <a:rPr lang="sr-Cyrl-RS" b="1" dirty="0" smtClean="0">
                <a:solidFill>
                  <a:schemeClr val="bg1"/>
                </a:solidFill>
              </a:rPr>
              <a:t>)</a:t>
            </a:r>
            <a:r>
              <a:rPr lang="sr-Cyrl-RS" dirty="0" smtClean="0">
                <a:solidFill>
                  <a:schemeClr val="bg1"/>
                </a:solidFill>
              </a:rPr>
              <a:t>, главна фаза када долази до „поправљања“ расположења и појаве узбуђења.</a:t>
            </a:r>
          </a:p>
          <a:p>
            <a:pPr marL="914400" lvl="2" indent="0">
              <a:buNone/>
            </a:pPr>
            <a:r>
              <a:rPr lang="sr-Cyrl-RS" dirty="0">
                <a:solidFill>
                  <a:schemeClr val="bg1"/>
                </a:solidFill>
              </a:rPr>
              <a:t>	</a:t>
            </a:r>
            <a:r>
              <a:rPr lang="sr-Cyrl-RS" b="1" dirty="0" smtClean="0">
                <a:solidFill>
                  <a:schemeClr val="bg1"/>
                </a:solidFill>
              </a:rPr>
              <a:t>Фаза сензоричке перцепције</a:t>
            </a:r>
            <a:r>
              <a:rPr lang="sr-Cyrl-RS" dirty="0" smtClean="0">
                <a:solidFill>
                  <a:schemeClr val="bg1"/>
                </a:solidFill>
              </a:rPr>
              <a:t>, долази до повећања1 осетљивости чула, напетости и поремећаја оријентације.</a:t>
            </a:r>
          </a:p>
          <a:p>
            <a:pPr marL="914400" lvl="2" indent="0">
              <a:buNone/>
            </a:pPr>
            <a:r>
              <a:rPr lang="sr-Cyrl-RS" dirty="0">
                <a:solidFill>
                  <a:schemeClr val="bg1"/>
                </a:solidFill>
              </a:rPr>
              <a:t>	</a:t>
            </a:r>
            <a:r>
              <a:rPr lang="sr-Cyrl-RS" b="1" dirty="0" smtClean="0">
                <a:solidFill>
                  <a:schemeClr val="bg1"/>
                </a:solidFill>
              </a:rPr>
              <a:t>Фаза пасивне екстазе, </a:t>
            </a:r>
            <a:r>
              <a:rPr lang="sr-Cyrl-RS" dirty="0" smtClean="0">
                <a:solidFill>
                  <a:schemeClr val="bg1"/>
                </a:solidFill>
              </a:rPr>
              <a:t>конзумент се у потпуности смирује, прелази у свој свет и губи перцепцију времена и простора (трип),</a:t>
            </a:r>
          </a:p>
          <a:p>
            <a:pPr marL="914400" lvl="2" indent="0">
              <a:buNone/>
            </a:pPr>
            <a:r>
              <a:rPr lang="sr-Cyrl-RS" b="1" dirty="0" smtClean="0">
                <a:solidFill>
                  <a:schemeClr val="bg1"/>
                </a:solidFill>
              </a:rPr>
              <a:t>	Фаза сна.</a:t>
            </a:r>
          </a:p>
          <a:p>
            <a:pPr marL="914400" lvl="2" indent="0">
              <a:buNone/>
            </a:pPr>
            <a:endParaRPr lang="sr-Cyrl-RS" b="1" dirty="0" smtClean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Пролонгирана употреба проузрокује тзв. Канабис- психозу (поремећај перцепције, пад концентрације, депресија, апатичност, безвољност, губитак интересовања и генерално тзв. Отупелост).</a:t>
            </a:r>
            <a:endParaRPr lang="sr-Cyrl-RS" dirty="0" smtClean="0">
              <a:solidFill>
                <a:schemeClr val="accent2"/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sr-Cyrl-RS" b="1" dirty="0" smtClean="0">
                <a:solidFill>
                  <a:srgbClr val="FFFF00"/>
                </a:solidFill>
              </a:rPr>
              <a:t>Зависност опијатског типа (метадон, морфијум, хероин), </a:t>
            </a:r>
            <a:r>
              <a:rPr lang="sr-Cyrl-RS" dirty="0" smtClean="0">
                <a:solidFill>
                  <a:schemeClr val="bg1"/>
                </a:solidFill>
              </a:rPr>
              <a:t>најтежа зависност, која се најбрже развија (већ после прве употребе). </a:t>
            </a:r>
            <a:endParaRPr lang="sr-Cyrl-R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У почетку се јавља еуфорија и хипер-активност, али се толеранција развија екстремно брзо што производи потребу за поновним узимањем, што у комбинацији са брзим развојем зависности и огромном штетношћу доводи до веома озбиљних здравствених (биолошких) и социјалних последица.</a:t>
            </a:r>
            <a:endParaRPr lang="sr-Cyrl-RS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48369"/>
            <a:ext cx="11808178" cy="73249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 smtClean="0">
              <a:solidFill>
                <a:schemeClr val="bg1"/>
              </a:solidFill>
            </a:endParaRPr>
          </a:p>
          <a:p>
            <a:pPr marL="971550" lvl="1" indent="-514350">
              <a:buFont typeface="+mj-lt"/>
              <a:buAutoNum type="alphaLcParenR" startAt="3"/>
            </a:pPr>
            <a:r>
              <a:rPr lang="sr-Cyrl-RS" b="1" dirty="0" smtClean="0">
                <a:solidFill>
                  <a:srgbClr val="FFFF00"/>
                </a:solidFill>
              </a:rPr>
              <a:t>Халуциногене дроге (</a:t>
            </a:r>
            <a:r>
              <a:rPr lang="sr-Cyrl-RS" b="1" dirty="0" err="1" smtClean="0">
                <a:solidFill>
                  <a:srgbClr val="FFFF00"/>
                </a:solidFill>
              </a:rPr>
              <a:t>лсд</a:t>
            </a:r>
            <a:r>
              <a:rPr lang="sr-Cyrl-RS" b="1" dirty="0" smtClean="0">
                <a:solidFill>
                  <a:srgbClr val="FFFF00"/>
                </a:solidFill>
              </a:rPr>
              <a:t>), </a:t>
            </a:r>
            <a:endParaRPr lang="sr-Cyrl-R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Доводе до аудио-визуелних халуцинација. С обзиром да директно делују на психу човека, доводе до значајних психичких поремећаја у виду депресије, параноје, психотичких и неуротичних напада, поремећаја личности, патолошких промена личности итд. </a:t>
            </a:r>
            <a:r>
              <a:rPr lang="sr-Cyrl-RS" dirty="0">
                <a:solidFill>
                  <a:schemeClr val="bg1"/>
                </a:solidFill>
              </a:rPr>
              <a:t>С</a:t>
            </a:r>
            <a:r>
              <a:rPr lang="sr-Cyrl-RS" dirty="0" smtClean="0">
                <a:solidFill>
                  <a:schemeClr val="bg1"/>
                </a:solidFill>
              </a:rPr>
              <a:t>амим тим имају и великих биолошких последица (поремећај рада организма, органа, метаболизма).</a:t>
            </a:r>
          </a:p>
          <a:p>
            <a:pPr marL="457200" lvl="1" indent="0">
              <a:buNone/>
            </a:pPr>
            <a:endParaRPr lang="sr-Cyrl-RS" dirty="0" smtClean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arenR" startAt="4"/>
            </a:pPr>
            <a:r>
              <a:rPr lang="sr-Cyrl-RS" b="1" dirty="0" smtClean="0">
                <a:solidFill>
                  <a:srgbClr val="FFFF00"/>
                </a:solidFill>
              </a:rPr>
              <a:t>Зависност кокаинског типа, </a:t>
            </a:r>
            <a:r>
              <a:rPr lang="sr-Cyrl-RS" dirty="0" smtClean="0">
                <a:solidFill>
                  <a:schemeClr val="bg1"/>
                </a:solidFill>
              </a:rPr>
              <a:t>дрога богатих.</a:t>
            </a:r>
          </a:p>
          <a:p>
            <a:pPr marL="457200" lvl="1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Има сличне ефекте као хероин и екстази („подиже“ расположење, доводи до </a:t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dirty="0" smtClean="0">
                <a:solidFill>
                  <a:schemeClr val="bg1"/>
                </a:solidFill>
              </a:rPr>
              <a:t>хипер-активности, доводи до еуфоричних стања…), за разлику од њих по правилу је „чистија“, самим тим биолошки мање штета и ефекти трају знатно краће од синтетичких дрога. </a:t>
            </a:r>
          </a:p>
          <a:p>
            <a:pPr marL="457200" lvl="1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Једна од ретких дрога која не изазива физичку зависност, али развија психичку и доводи до свих оних последица до који доводе и остале дроге које имају утицаја на психу (апатија, депресија, раздражљивост, психотични и неуротични напади, поремећаји личности), па на основу тога долази и до биолошких и друштвених последица. </a:t>
            </a:r>
            <a:endParaRPr lang="sr-Cyrl-RS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sr-Cyrl-R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sr-Cyrl-R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sr-Cyrl-R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sr-Cyrl-R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ПОЈАМ НАРКОМАНА</a:t>
            </a:r>
            <a:endParaRPr lang="sr-Latn-R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41741"/>
            <a:ext cx="10024533" cy="5617104"/>
          </a:xfrm>
          <a:noFill/>
        </p:spPr>
        <p:txBody>
          <a:bodyPr>
            <a:normAutofit lnSpcReduction="10000"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Наркоман је лице које је зависно од опојних дрога, које има неке (или већину) од наведених карактеристика: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Узимање психоактивне супстанце у већим количинама или у дужем временском периоду,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Константно повећање жеље, појава зависности и толеранције,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Велика количина труда и енергије се улаже у набављање дроге,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Учестале интоксикације,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Дрога постаје основа свакодневнице (напуштање других активности и обавеза),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Карактеристичан апстиненцијални синдром/криза,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Дрога се узима и поред свести о штетности.</a:t>
            </a:r>
          </a:p>
          <a:p>
            <a:pPr marL="514350" indent="-514350">
              <a:buFont typeface="+mj-lt"/>
              <a:buAutoNum type="arabicPeriod"/>
            </a:pPr>
            <a:endParaRPr lang="sr-Cyrl-R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Успостављање зависности 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12316178" cy="553243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r-Cyrl-RS" b="1" dirty="0" smtClean="0">
                <a:solidFill>
                  <a:srgbClr val="FFFF00"/>
                </a:solidFill>
              </a:rPr>
              <a:t>Радозналост</a:t>
            </a:r>
            <a:r>
              <a:rPr lang="sr-Cyrl-RS" b="1" dirty="0" smtClean="0">
                <a:solidFill>
                  <a:schemeClr val="bg1"/>
                </a:solidFill>
              </a:rPr>
              <a:t>, </a:t>
            </a:r>
            <a:r>
              <a:rPr lang="sr-Cyrl-RS" dirty="0" smtClean="0">
                <a:solidFill>
                  <a:schemeClr val="bg1"/>
                </a:solidFill>
              </a:rPr>
              <a:t>лице први пут проба дрогу чисто из радозналости или пак притиска околине.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b="1" dirty="0" smtClean="0">
                <a:solidFill>
                  <a:srgbClr val="FFFF00"/>
                </a:solidFill>
              </a:rPr>
              <a:t>Навикавање на нормалност узимања дроге, </a:t>
            </a:r>
            <a:r>
              <a:rPr lang="sr-Cyrl-RS" dirty="0" smtClean="0">
                <a:solidFill>
                  <a:schemeClr val="bg1"/>
                </a:solidFill>
              </a:rPr>
              <a:t>дрога постаје нешто уобичајено, губи моралну стигму и постаје нешто што „сви раде“.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b="1" dirty="0" smtClean="0">
                <a:solidFill>
                  <a:srgbClr val="FFFF00"/>
                </a:solidFill>
              </a:rPr>
              <a:t>Фаза експериментисања, </a:t>
            </a:r>
            <a:r>
              <a:rPr lang="sr-Cyrl-RS" dirty="0" smtClean="0">
                <a:solidFill>
                  <a:schemeClr val="bg1"/>
                </a:solidFill>
              </a:rPr>
              <a:t>са </a:t>
            </a:r>
            <a:r>
              <a:rPr lang="sr-Cyrl-RS" dirty="0" err="1" smtClean="0">
                <a:solidFill>
                  <a:schemeClr val="bg1"/>
                </a:solidFill>
              </a:rPr>
              <a:t>стажом</a:t>
            </a:r>
            <a:r>
              <a:rPr lang="sr-Cyrl-RS" dirty="0" smtClean="0">
                <a:solidFill>
                  <a:schemeClr val="bg1"/>
                </a:solidFill>
              </a:rPr>
              <a:t>/искуством, долази до жеље да се пробају нове, јаче, а самим тим и опасније ствари. Полако се јавља толеранција и зависност.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b="1" dirty="0" smtClean="0">
                <a:solidFill>
                  <a:srgbClr val="FFFF00"/>
                </a:solidFill>
              </a:rPr>
              <a:t>Фаза зависности, </a:t>
            </a:r>
            <a:r>
              <a:rPr lang="sr-Cyrl-RS" dirty="0" smtClean="0">
                <a:solidFill>
                  <a:schemeClr val="bg1"/>
                </a:solidFill>
              </a:rPr>
              <a:t>дрога постаје свакодневница, основ друштвеног живота. Целокупно слободно време се организује око дрогирања. Долази до уздржавања од свих осталих обавеза.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b="1" dirty="0" smtClean="0">
                <a:solidFill>
                  <a:srgbClr val="FFFF00"/>
                </a:solidFill>
              </a:rPr>
              <a:t>Хронично стање пуне зависности, </a:t>
            </a:r>
            <a:r>
              <a:rPr lang="sr-Cyrl-RS" dirty="0" smtClean="0">
                <a:solidFill>
                  <a:schemeClr val="bg1"/>
                </a:solidFill>
              </a:rPr>
              <a:t>наркоман не може без дроге, напустио је све остало и сву енергију троши на набављање дроге због израженог и јаког апстиненцијалног синдрома.</a:t>
            </a:r>
            <a:endParaRPr lang="sr-Latn-R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2578"/>
            <a:ext cx="12316178" cy="69652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b="1" dirty="0" smtClean="0">
                <a:solidFill>
                  <a:schemeClr val="bg1"/>
                </a:solidFill>
              </a:rPr>
              <a:t>Мешовита типологија/типологија на основу степена зависности наркомана: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b="1" dirty="0" smtClean="0">
                <a:solidFill>
                  <a:srgbClr val="FFFF00"/>
                </a:solidFill>
              </a:rPr>
              <a:t>Експериментатори, </a:t>
            </a:r>
            <a:r>
              <a:rPr lang="sr-Cyrl-RS" dirty="0" smtClean="0">
                <a:solidFill>
                  <a:schemeClr val="bg1"/>
                </a:solidFill>
              </a:rPr>
              <a:t>повремено узимају дрогу али нису зависни</a:t>
            </a:r>
            <a:r>
              <a:rPr lang="sr-Cyrl-RS" b="1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b="1" dirty="0" err="1" smtClean="0">
                <a:solidFill>
                  <a:srgbClr val="FFFF00"/>
                </a:solidFill>
              </a:rPr>
              <a:t>Рекреативци</a:t>
            </a:r>
            <a:r>
              <a:rPr lang="sr-Cyrl-RS" b="1" dirty="0" smtClean="0">
                <a:solidFill>
                  <a:srgbClr val="FFFF00"/>
                </a:solidFill>
              </a:rPr>
              <a:t>, </a:t>
            </a:r>
            <a:r>
              <a:rPr lang="sr-Cyrl-RS" dirty="0" smtClean="0">
                <a:solidFill>
                  <a:schemeClr val="bg1"/>
                </a:solidFill>
              </a:rPr>
              <a:t>чешће узимају дрогу али и даље нема неких значајних последица.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b="1" dirty="0" smtClean="0">
                <a:solidFill>
                  <a:srgbClr val="FFFF00"/>
                </a:solidFill>
              </a:rPr>
              <a:t>Функционални зависници, </a:t>
            </a:r>
            <a:r>
              <a:rPr lang="sr-Cyrl-RS" dirty="0" smtClean="0">
                <a:solidFill>
                  <a:schemeClr val="bg1"/>
                </a:solidFill>
              </a:rPr>
              <a:t>долази до појаве зависности и редовног узимања дроге али зависник и даље функционише и како тако обавља своје пословне, школске, породичне и остале обавезе.</a:t>
            </a:r>
            <a:endParaRPr lang="sr-Cyrl-R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b="1" dirty="0" smtClean="0">
                <a:solidFill>
                  <a:srgbClr val="FFFF00"/>
                </a:solidFill>
              </a:rPr>
              <a:t>Дисфункционални зависник, </a:t>
            </a:r>
            <a:r>
              <a:rPr lang="sr-Cyrl-RS" dirty="0" smtClean="0">
                <a:solidFill>
                  <a:schemeClr val="bg1"/>
                </a:solidFill>
              </a:rPr>
              <a:t>одговара фази хроничне зависности. Лице је потпуно окупирано дрогом и она постаје центар свих његових </a:t>
            </a:r>
            <a:r>
              <a:rPr lang="sr-Cyrl-RS" dirty="0" err="1" smtClean="0">
                <a:solidFill>
                  <a:schemeClr val="bg1"/>
                </a:solidFill>
              </a:rPr>
              <a:t>аквиности</a:t>
            </a:r>
            <a:r>
              <a:rPr lang="sr-Cyrl-RS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sr-Cyrl-R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b="1" dirty="0" smtClean="0">
                <a:solidFill>
                  <a:schemeClr val="bg1"/>
                </a:solidFill>
              </a:rPr>
              <a:t>Терапијски потрошачи, </a:t>
            </a:r>
            <a:r>
              <a:rPr lang="sr-Cyrl-RS" dirty="0" smtClean="0">
                <a:solidFill>
                  <a:schemeClr val="bg1"/>
                </a:solidFill>
              </a:rPr>
              <a:t>лица коју су зависна од лекова, по правилу са одређеним „оправдањем“,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b="1" dirty="0" err="1" smtClean="0">
                <a:solidFill>
                  <a:schemeClr val="bg1"/>
                </a:solidFill>
              </a:rPr>
              <a:t>Нон</a:t>
            </a:r>
            <a:r>
              <a:rPr lang="sr-Cyrl-RS" b="1" dirty="0" smtClean="0">
                <a:solidFill>
                  <a:schemeClr val="bg1"/>
                </a:solidFill>
              </a:rPr>
              <a:t>-конформисти, </a:t>
            </a:r>
            <a:r>
              <a:rPr lang="sr-Cyrl-RS" dirty="0" smtClean="0">
                <a:solidFill>
                  <a:schemeClr val="bg1"/>
                </a:solidFill>
              </a:rPr>
              <a:t>лица која узимају дрогу да би се показали као другачији, као посебни, као нетрадиционални („</a:t>
            </a:r>
            <a:r>
              <a:rPr lang="sr-Cyrl-RS" dirty="0" err="1" smtClean="0">
                <a:solidFill>
                  <a:schemeClr val="bg1"/>
                </a:solidFill>
              </a:rPr>
              <a:t>хипстери</a:t>
            </a:r>
            <a:r>
              <a:rPr lang="sr-Cyrl-RS" dirty="0" smtClean="0">
                <a:solidFill>
                  <a:schemeClr val="bg1"/>
                </a:solidFill>
              </a:rPr>
              <a:t>“ данас).</a:t>
            </a:r>
            <a:endParaRPr lang="sr-Cyrl-RS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sr-Latn-R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1181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Office Theme</vt:lpstr>
      <vt:lpstr>НАРКОМАНИЈА</vt:lpstr>
      <vt:lpstr>1. ПОЈАМ НАРКОМАНИЈЕ</vt:lpstr>
      <vt:lpstr>2. ПОЈАМ ДРОГЕ</vt:lpstr>
      <vt:lpstr>ТИПОЛОГИЈЕ ДРОГА</vt:lpstr>
      <vt:lpstr>PowerPoint Presentation</vt:lpstr>
      <vt:lpstr>PowerPoint Presentation</vt:lpstr>
      <vt:lpstr>3. ПОЈАМ НАРКОМАНА</vt:lpstr>
      <vt:lpstr>Успостављање зависности </vt:lpstr>
      <vt:lpstr>PowerPoint Presentation</vt:lpstr>
      <vt:lpstr>Карактеристике личности наркомана</vt:lpstr>
      <vt:lpstr>4. УЗРОЦИ НАРКОМАНИЈЕ</vt:lpstr>
      <vt:lpstr>PowerPoint Presentation</vt:lpstr>
      <vt:lpstr>PowerPoint Presentation</vt:lpstr>
      <vt:lpstr>5. ПОСЛЕДИЦЕ НАРКОМАНИЈЕ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БОЛЕСТИ ЗАВИСНОСТИ</dc:title>
  <dc:creator>Nikola Lakobrija</dc:creator>
  <cp:lastModifiedBy>Nikola Lakobrija</cp:lastModifiedBy>
  <cp:revision>36</cp:revision>
  <dcterms:created xsi:type="dcterms:W3CDTF">2019-03-14T07:00:28Z</dcterms:created>
  <dcterms:modified xsi:type="dcterms:W3CDTF">2019-05-08T16:38:51Z</dcterms:modified>
</cp:coreProperties>
</file>