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7" r:id="rId4"/>
    <p:sldId id="280" r:id="rId5"/>
    <p:sldId id="279" r:id="rId6"/>
    <p:sldId id="282" r:id="rId7"/>
    <p:sldId id="281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DDA1-E920-4943-A5C6-B8B6C3D7A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ABC4EB-DB31-4002-85A2-4358C0E8B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34AFD-9D60-4590-8585-9E9D6D8D6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5E074-3417-4FC2-9A58-D630FDFA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CB1AA-1D10-4E6B-B60F-66CF4E50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7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30AC-E477-4457-9BF2-012EA32B6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3B4301-BAC6-48BD-AB83-CE7AB1A43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DBD8E-A6C9-4439-9AE6-B16398E8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639CF-E9BF-4BEA-8E17-9330B36A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FBB70-5AFA-45A4-8105-5D7FA29A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97BF3-59B9-46C4-9CE8-2932FD75B5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1D332-7741-4175-A88F-F5491B6F8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58EEF-705C-4AB6-978E-C5F8D2D2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767C8-E314-4A2F-B5AA-BC4FF3C2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B8683-A46A-41A0-9D40-AA4CEF79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48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65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01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459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85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12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952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61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03A89-FA6B-4515-A973-3186E0E27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7C8D0-010B-433C-9477-9D0658B71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5D5C4-D21F-4D5A-8851-FDF45013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47868-101B-415E-AB10-60C67632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ABEF0-3771-4E97-AFD4-7C151859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32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838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39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911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9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2701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60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5957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7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B8BDA-AED0-4286-985B-7EB1DBFCB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E890B-D2E1-4FB0-934F-0B97589A3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BE9DF-73A3-4AAA-908C-EB89A586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C1636-AA44-460D-BFBD-4C98583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F12C2-8FA0-40F0-A488-335EEB8F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0696-441C-4EA5-A663-7B116273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F8774-C34C-491E-957A-4802711146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107B2-69D6-49F0-B457-F02357E38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08E22-5FD8-4788-B712-BB612C02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093120-7CEA-48FC-8689-CF4A6A556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FE146-18F6-459C-A71C-1DEAAE43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5B064-5793-48DB-BFF3-C774C0BBC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F52DB-8356-40D3-BC41-FDD0455C3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EF161-66DC-4BD8-877D-2A6AA1004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88891-5392-4665-BEC8-2344A5AD3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4D04E-BA2B-4052-9600-3549A011F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6BF598-6CC6-4930-8D0C-57AB625E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ABBA4-0663-405D-849E-420DAD0A3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5397DA-639A-4D3D-AD6F-E92F83F3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3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99651-1AAF-4602-BE58-6D245A5AD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19ECE-FAD2-4D9D-9E2D-41D663A7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F1558F-D6C8-4ADB-849F-61DBD4E80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1C4B4D-FE30-4F73-84DB-9E0B2879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5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ACB09A-B108-46DF-9341-F60AF2A97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29EA1-E9AB-4BFF-8EE3-56FDFB3C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A251A-B6FF-41D0-8509-6898A5475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3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6893-6D5A-49A0-B7F3-13822019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C9DBA-1112-4C4D-A2FD-DA1579F91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BDDDB-52E6-4DF8-B089-92F551B3C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A5C97-461A-4088-8964-9A6F72692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7E22D-D859-4B22-A083-BC299E62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D5BF4-6A20-478D-B857-86FCF1CF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0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4BDD4-0629-4C9B-9B6D-36776685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5B6592-DAC4-481B-BAF4-B2EE03BF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64F0E-E0ED-4FF3-A0EA-C91682E5E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EB85D-BC93-4027-BFAD-470F4038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84CCA-792D-4918-B6FE-4DECEFCC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8440C-DDF0-4B7E-87E5-7235E4F2E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4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C08A4F-B24F-40F4-9F9E-030664A0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354CA-A74A-4318-83A6-9F2C553B6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7BDB8-B36C-4362-AA19-90D22D6EE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CF7AA-51DD-49AA-8400-ED88B9D9CA4E}" type="datetimeFigureOut">
              <a:rPr lang="en-US" smtClean="0"/>
              <a:t>10/09/2020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9F5EB-43DE-4237-BE28-ED279794F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B58F4-7FF2-47BE-9C91-27FE9E202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F59F0-AAF4-4F2B-BE9A-6D7FAAA0C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3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10/09/2020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F2A1-F964-4040-B56A-523243D463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A49B7-9626-4F80-AB89-3FF11ACDB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0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38775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322230"/>
            <a:ext cx="8915400" cy="5374783"/>
          </a:xfrm>
        </p:spPr>
        <p:txBody>
          <a:bodyPr>
            <a:normAutofit/>
          </a:bodyPr>
          <a:lstStyle/>
          <a:p>
            <a:pPr marL="342900" lvl="2" indent="-342900"/>
            <a:r>
              <a:rPr lang="x-none" sz="1800" b="1" dirty="0"/>
              <a:t>The Silent Way (SW)</a:t>
            </a:r>
            <a:endParaRPr lang="sr-Latn-RS" sz="1800" b="1" dirty="0"/>
          </a:p>
          <a:p>
            <a:pPr lvl="1"/>
            <a:r>
              <a:rPr lang="en-US" dirty="0"/>
              <a:t>Learning is facilitated if the learner discovers or creates rather than remembers and repeats what is being learnt.</a:t>
            </a:r>
            <a:endParaRPr lang="sr-Latn-RS" sz="1400" dirty="0"/>
          </a:p>
          <a:p>
            <a:pPr lvl="1"/>
            <a:r>
              <a:rPr lang="en-US" dirty="0"/>
              <a:t>Learning is facilitated by accompanying physical objects.</a:t>
            </a:r>
            <a:endParaRPr lang="sr-Latn-RS" sz="1400" dirty="0"/>
          </a:p>
          <a:p>
            <a:pPr lvl="1"/>
            <a:r>
              <a:rPr lang="en-US" dirty="0"/>
              <a:t>Learning is facilitated by problem-solving involving the material to be learnt.</a:t>
            </a:r>
            <a:endParaRPr lang="sr-Latn-RS" dirty="0"/>
          </a:p>
          <a:p>
            <a:pPr lvl="1"/>
            <a:r>
              <a:rPr lang="sr-Latn-RS" u="sng" dirty="0" err="1"/>
              <a:t>Techniques</a:t>
            </a:r>
            <a:r>
              <a:rPr lang="sr-Latn-RS" u="sng" dirty="0"/>
              <a:t>:</a:t>
            </a:r>
          </a:p>
          <a:p>
            <a:pPr lvl="2"/>
            <a:r>
              <a:rPr lang="en-US" i="1" dirty="0"/>
              <a:t>Sound-</a:t>
            </a:r>
            <a:r>
              <a:rPr lang="en-US" i="1" dirty="0" err="1"/>
              <a:t>Colour</a:t>
            </a:r>
            <a:r>
              <a:rPr lang="en-US" i="1" dirty="0"/>
              <a:t> Chart</a:t>
            </a:r>
            <a:r>
              <a:rPr lang="en-US" dirty="0"/>
              <a:t>: the teacher refers students to a </a:t>
            </a:r>
            <a:r>
              <a:rPr lang="en-US" dirty="0" err="1"/>
              <a:t>colour</a:t>
            </a:r>
            <a:r>
              <a:rPr lang="en-US" dirty="0"/>
              <a:t>-coded wall chart depicting individual sounds in the target language  ̶  students use this to point out and build words with correct pronunciation.</a:t>
            </a:r>
            <a:endParaRPr lang="sr-Latn-RS" sz="1200" dirty="0"/>
          </a:p>
          <a:p>
            <a:pPr lvl="2"/>
            <a:r>
              <a:rPr lang="en-US" i="1" dirty="0"/>
              <a:t>Teacher's Silence:</a:t>
            </a:r>
            <a:r>
              <a:rPr lang="en-US" dirty="0"/>
              <a:t> the teacher is generally silent, only giving help when it is absolutely necessary.</a:t>
            </a:r>
            <a:endParaRPr lang="sr-Latn-RS" sz="1200" dirty="0"/>
          </a:p>
          <a:p>
            <a:pPr lvl="2"/>
            <a:r>
              <a:rPr lang="en-US" i="1" dirty="0"/>
              <a:t>Peer Correction:</a:t>
            </a:r>
            <a:r>
              <a:rPr lang="en-US" dirty="0"/>
              <a:t> students are encouraged to help each other in a cooperative and non-competitive spirit.</a:t>
            </a:r>
            <a:endParaRPr lang="sr-Latn-RS" sz="1200" dirty="0"/>
          </a:p>
          <a:p>
            <a:pPr lvl="2"/>
            <a:r>
              <a:rPr lang="en-US" i="1" dirty="0"/>
              <a:t>Rods</a:t>
            </a:r>
            <a:r>
              <a:rPr lang="en-US" dirty="0"/>
              <a:t>: rods are used to trigger meaning, and to introduce or actively </a:t>
            </a:r>
            <a:r>
              <a:rPr lang="en-US" dirty="0" err="1"/>
              <a:t>practise</a:t>
            </a:r>
            <a:r>
              <a:rPr lang="en-US" dirty="0"/>
              <a:t> language; they can </a:t>
            </a:r>
            <a:r>
              <a:rPr lang="en-US" dirty="0" err="1"/>
              <a:t>symbolise</a:t>
            </a:r>
            <a:r>
              <a:rPr lang="en-US" dirty="0"/>
              <a:t> whatever words are being taught and can be manipulated directly or abstractly to create sentences.</a:t>
            </a:r>
            <a:endParaRPr lang="sr-Latn-RS" sz="1200" dirty="0"/>
          </a:p>
          <a:p>
            <a:pPr lvl="2"/>
            <a:endParaRPr lang="sr-Latn-RS" u="sng" dirty="0"/>
          </a:p>
          <a:p>
            <a:pPr marL="800100" lvl="3" indent="-342900"/>
            <a:endParaRPr lang="sr-Latn-RS" sz="1600" b="1" dirty="0"/>
          </a:p>
        </p:txBody>
      </p:sp>
    </p:spTree>
    <p:extLst>
      <p:ext uri="{BB962C8B-B14F-4D97-AF65-F5344CB8AC3E}">
        <p14:creationId xmlns:p14="http://schemas.microsoft.com/office/powerpoint/2010/main" val="262188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400" i="1" dirty="0"/>
              <a:t>Self-Correction Gestures</a:t>
            </a:r>
            <a:r>
              <a:rPr lang="en-US" sz="1400" dirty="0"/>
              <a:t>: the teacher uses hand gestures to indicate that something is incorrect or needs changing  ̶  e.g. using fingers as words then touching the finger/word that is in need of correction.</a:t>
            </a:r>
            <a:endParaRPr lang="sr-Latn-RS" sz="1400" dirty="0"/>
          </a:p>
          <a:p>
            <a:pPr lvl="0"/>
            <a:r>
              <a:rPr lang="en-US" sz="1400" i="1" dirty="0"/>
              <a:t>Word Chart</a:t>
            </a:r>
            <a:r>
              <a:rPr lang="en-US" sz="1400" dirty="0"/>
              <a:t>: words are depicted on charts, the sounds in each word corresponding in </a:t>
            </a:r>
            <a:r>
              <a:rPr lang="en-US" sz="1400" dirty="0" err="1"/>
              <a:t>colour</a:t>
            </a:r>
            <a:r>
              <a:rPr lang="en-US" sz="1400" dirty="0"/>
              <a:t> to the sound-</a:t>
            </a:r>
            <a:r>
              <a:rPr lang="en-US" sz="1400" dirty="0" err="1"/>
              <a:t>colour</a:t>
            </a:r>
            <a:r>
              <a:rPr lang="en-US" sz="1400" dirty="0"/>
              <a:t> chart described above; students use these charts to build sentences.</a:t>
            </a:r>
            <a:endParaRPr lang="sr-Latn-RS" sz="1400" dirty="0"/>
          </a:p>
          <a:p>
            <a:pPr lvl="0"/>
            <a:r>
              <a:rPr lang="en-US" sz="1400" i="1" dirty="0"/>
              <a:t>Fidel Cha</a:t>
            </a:r>
            <a:r>
              <a:rPr lang="en-US" sz="1400" dirty="0"/>
              <a:t>rt: a chart that is </a:t>
            </a:r>
            <a:r>
              <a:rPr lang="en-US" sz="1400" dirty="0" err="1"/>
              <a:t>colour</a:t>
            </a:r>
            <a:r>
              <a:rPr lang="en-US" sz="1400" dirty="0"/>
              <a:t>-coded according to the sound-</a:t>
            </a:r>
            <a:r>
              <a:rPr lang="en-US" sz="1400" dirty="0" err="1"/>
              <a:t>colour</a:t>
            </a:r>
            <a:r>
              <a:rPr lang="en-US" sz="1400" dirty="0"/>
              <a:t> chart but includes the various English spellings so that they can be directly related to actual sounds.</a:t>
            </a:r>
            <a:endParaRPr lang="sr-Latn-RS" sz="1400" dirty="0"/>
          </a:p>
          <a:p>
            <a:pPr lvl="0"/>
            <a:r>
              <a:rPr lang="en-US" sz="1400" i="1" dirty="0"/>
              <a:t>Structured Feedback</a:t>
            </a:r>
            <a:r>
              <a:rPr lang="en-US" sz="1400" dirty="0"/>
              <a:t>: students are invited to make observations about the day's lesson and what they have learned.</a:t>
            </a:r>
            <a:endParaRPr lang="sr-Latn-RS" sz="1400" dirty="0"/>
          </a:p>
          <a:p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75741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44473"/>
          </a:xfrm>
        </p:spPr>
        <p:txBody>
          <a:bodyPr/>
          <a:lstStyle/>
          <a:p>
            <a:pPr marL="342900" lvl="2" indent="-342900"/>
            <a:r>
              <a:rPr lang="x-none" sz="1800" b="1" dirty="0"/>
              <a:t>Suggestopedia</a:t>
            </a:r>
            <a:endParaRPr lang="sr-Latn-RS" sz="1800" b="1" dirty="0"/>
          </a:p>
          <a:p>
            <a:pPr lvl="1"/>
            <a:r>
              <a:rPr lang="en-US" dirty="0"/>
              <a:t>Learning is facilitated in an environment that is as comfortable as possible (soft cushioned seats and dim light are desirable).</a:t>
            </a:r>
            <a:endParaRPr lang="sr-Latn-RS" sz="1400" dirty="0"/>
          </a:p>
          <a:p>
            <a:pPr lvl="1"/>
            <a:r>
              <a:rPr lang="en-US" dirty="0"/>
              <a:t>Posters and decorations in the classroom encourage ’peripheral’ learning.</a:t>
            </a:r>
            <a:endParaRPr lang="sr-Latn-RS" sz="1400" dirty="0"/>
          </a:p>
          <a:p>
            <a:pPr lvl="1"/>
            <a:r>
              <a:rPr lang="en-US" dirty="0"/>
              <a:t>Students are encouraged to assume new roles and names in the target language to become more ’suggestible’.</a:t>
            </a:r>
            <a:endParaRPr lang="sr-Latn-RS" sz="1400" dirty="0"/>
          </a:p>
          <a:p>
            <a:pPr lvl="1"/>
            <a:r>
              <a:rPr lang="en-US" dirty="0"/>
              <a:t>Baroque music is used to help students relax.</a:t>
            </a:r>
            <a:endParaRPr lang="sr-Latn-RS" sz="1400" dirty="0"/>
          </a:p>
          <a:p>
            <a:pPr lvl="1"/>
            <a:r>
              <a:rPr lang="en-US" dirty="0"/>
              <a:t>Long dialogues are used and translated into the students’ native language.</a:t>
            </a:r>
            <a:endParaRPr lang="sr-Latn-RS" sz="1400" dirty="0"/>
          </a:p>
          <a:p>
            <a:pPr lvl="1"/>
            <a:r>
              <a:rPr lang="en-US" dirty="0"/>
              <a:t>Errors are tolerated since the emphasis is on content, not the structure. Grammar forms are not dwelt on.</a:t>
            </a:r>
            <a:endParaRPr lang="sr-Latn-RS" sz="1400" dirty="0"/>
          </a:p>
          <a:p>
            <a:pPr marL="1257300" lvl="4" indent="-342900"/>
            <a:endParaRPr lang="sr-Latn-RS" sz="1600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8499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12654"/>
          </a:xfrm>
        </p:spPr>
        <p:txBody>
          <a:bodyPr>
            <a:normAutofit/>
          </a:bodyPr>
          <a:lstStyle/>
          <a:p>
            <a:r>
              <a:rPr lang="sr-Latn-RS" u="sng" dirty="0" err="1"/>
              <a:t>Techniques</a:t>
            </a:r>
            <a:r>
              <a:rPr lang="sr-Latn-RS" u="sng" dirty="0"/>
              <a:t>:</a:t>
            </a:r>
          </a:p>
          <a:p>
            <a:pPr lvl="1"/>
            <a:r>
              <a:rPr lang="en-US" i="1" dirty="0" err="1"/>
              <a:t>Visualisation</a:t>
            </a:r>
            <a:r>
              <a:rPr lang="en-US" i="1" dirty="0"/>
              <a:t>: </a:t>
            </a:r>
            <a:r>
              <a:rPr lang="en-US" dirty="0"/>
              <a:t> students are asked to close their eyes and </a:t>
            </a:r>
            <a:r>
              <a:rPr lang="en-US" dirty="0" err="1"/>
              <a:t>visualise</a:t>
            </a:r>
            <a:r>
              <a:rPr lang="en-US" dirty="0"/>
              <a:t> scenes and events, which can help them to relax.</a:t>
            </a:r>
            <a:endParaRPr lang="sr-Latn-RS" sz="1400" dirty="0"/>
          </a:p>
          <a:p>
            <a:pPr lvl="1"/>
            <a:r>
              <a:rPr lang="en-US" i="1" dirty="0"/>
              <a:t>‘First Concert’</a:t>
            </a:r>
            <a:r>
              <a:rPr lang="en-US" dirty="0"/>
              <a:t>: the teacher does a slow, dramatic reading of a dialogue </a:t>
            </a:r>
            <a:r>
              <a:rPr lang="en-US" dirty="0" err="1"/>
              <a:t>synchronised</a:t>
            </a:r>
            <a:r>
              <a:rPr lang="en-US" dirty="0"/>
              <a:t> in intonation with classical music.</a:t>
            </a:r>
            <a:endParaRPr lang="sr-Latn-RS" sz="1400" dirty="0"/>
          </a:p>
          <a:p>
            <a:pPr lvl="1"/>
            <a:r>
              <a:rPr lang="en-US" i="1" dirty="0"/>
              <a:t>‘Second Concert’</a:t>
            </a:r>
            <a:r>
              <a:rPr lang="en-US" dirty="0"/>
              <a:t>: students put aside their </a:t>
            </a:r>
            <a:r>
              <a:rPr lang="en-US" dirty="0" err="1"/>
              <a:t>coursebooks</a:t>
            </a:r>
            <a:r>
              <a:rPr lang="en-US" dirty="0"/>
              <a:t> and the teacher reads at normal speed according to the content, not the accompanying classical music.</a:t>
            </a:r>
            <a:endParaRPr lang="sr-Latn-RS" sz="1400" dirty="0"/>
          </a:p>
          <a:p>
            <a:pPr lvl="1"/>
            <a:r>
              <a:rPr lang="en-US" i="1" dirty="0"/>
              <a:t>‘Primary Activation’</a:t>
            </a:r>
            <a:r>
              <a:rPr lang="en-US" dirty="0"/>
              <a:t>: students playfully reread the target language out loud.</a:t>
            </a:r>
            <a:endParaRPr lang="sr-Latn-RS" sz="1400" dirty="0"/>
          </a:p>
          <a:p>
            <a:pPr lvl="1"/>
            <a:r>
              <a:rPr lang="en-US" i="1" dirty="0"/>
              <a:t>‘Secondary Activation’</a:t>
            </a:r>
            <a:r>
              <a:rPr lang="en-US" dirty="0"/>
              <a:t>: students engage in singing, dancing, </a:t>
            </a:r>
            <a:r>
              <a:rPr lang="en-US" dirty="0" err="1"/>
              <a:t>dramatisation</a:t>
            </a:r>
            <a:r>
              <a:rPr lang="en-US" dirty="0"/>
              <a:t> and games in which they use the language more spontaneously and concentrate on the content of the material and not so much on its form</a:t>
            </a:r>
            <a:endParaRPr lang="sr-Latn-RS" u="sng" dirty="0"/>
          </a:p>
        </p:txBody>
      </p:sp>
    </p:spTree>
    <p:extLst>
      <p:ext uri="{BB962C8B-B14F-4D97-AF65-F5344CB8AC3E}">
        <p14:creationId xmlns:p14="http://schemas.microsoft.com/office/powerpoint/2010/main" val="3074530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5837"/>
          </a:xfrm>
        </p:spPr>
        <p:txBody>
          <a:bodyPr/>
          <a:lstStyle/>
          <a:p>
            <a:pPr marL="342900" lvl="2" indent="-342900"/>
            <a:r>
              <a:rPr lang="x-none" sz="1800" b="1" dirty="0"/>
              <a:t>Community Language Learning (CLL)</a:t>
            </a:r>
            <a:endParaRPr lang="sr-Latn-RS" sz="1800" b="1" dirty="0"/>
          </a:p>
          <a:p>
            <a:pPr lvl="1"/>
            <a:r>
              <a:rPr lang="en-US" dirty="0"/>
              <a:t>Learning a foreign language may be a threatening experience, so students should be warmly encouraged by an understanding and supportive teacher.</a:t>
            </a:r>
            <a:endParaRPr lang="sr-Latn-RS" sz="1400" dirty="0"/>
          </a:p>
          <a:p>
            <a:pPr lvl="1"/>
            <a:r>
              <a:rPr lang="en-US" dirty="0"/>
              <a:t>Initially, students are very dependent on the teacher, who is always around to help them. Later, students become more independent.</a:t>
            </a:r>
            <a:endParaRPr lang="sr-Latn-RS" sz="1400" dirty="0"/>
          </a:p>
          <a:p>
            <a:pPr lvl="1"/>
            <a:r>
              <a:rPr lang="en-US" dirty="0"/>
              <a:t>Translation is used whenever necessary because learning is more effective when students understand.</a:t>
            </a:r>
            <a:endParaRPr lang="sr-Latn-RS" sz="1400" dirty="0"/>
          </a:p>
          <a:p>
            <a:pPr lvl="1"/>
            <a:r>
              <a:rPr lang="en-US" dirty="0"/>
              <a:t>Group work and a sense of community are considered to be very useful in lowering anxiety and promoting communication and cooperation.</a:t>
            </a:r>
            <a:endParaRPr lang="sr-Latn-RS" sz="1400" dirty="0"/>
          </a:p>
          <a:p>
            <a:pPr lvl="1"/>
            <a:r>
              <a:rPr lang="en-US" dirty="0"/>
              <a:t>The emphasis is on spoken language and communication</a:t>
            </a:r>
            <a:r>
              <a:rPr lang="en-US" i="1" dirty="0"/>
              <a:t>.</a:t>
            </a:r>
            <a:endParaRPr lang="sr-Latn-RS" sz="1400" dirty="0"/>
          </a:p>
          <a:p>
            <a:pPr marL="1257300" lvl="4" indent="-342900"/>
            <a:endParaRPr lang="sr-Latn-RS" sz="1600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9572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Techniques</a:t>
            </a:r>
            <a:r>
              <a:rPr lang="sr-Latn-RS" dirty="0"/>
              <a:t>:</a:t>
            </a:r>
          </a:p>
          <a:p>
            <a:pPr lvl="1"/>
            <a:r>
              <a:rPr lang="en-US" i="1" dirty="0"/>
              <a:t>Tape Recording</a:t>
            </a:r>
            <a:r>
              <a:rPr lang="en-US" dirty="0"/>
              <a:t>: the teacher records the conversation among the students, which is later replayed.</a:t>
            </a:r>
            <a:endParaRPr lang="sr-Latn-RS" sz="1400" dirty="0"/>
          </a:p>
          <a:p>
            <a:pPr lvl="1"/>
            <a:r>
              <a:rPr lang="en-US" i="1" dirty="0"/>
              <a:t>Transcription</a:t>
            </a:r>
            <a:r>
              <a:rPr lang="en-US" dirty="0"/>
              <a:t>: the transcription of the students’ conversation is done by the teacher and serves as a basis for further activities.</a:t>
            </a:r>
            <a:endParaRPr lang="sr-Latn-RS" sz="1400" dirty="0"/>
          </a:p>
          <a:p>
            <a:pPr lvl="1"/>
            <a:r>
              <a:rPr lang="en-US" i="1" dirty="0"/>
              <a:t>Reflection on Experience</a:t>
            </a:r>
            <a:r>
              <a:rPr lang="en-US" dirty="0"/>
              <a:t>: students reflect on how they feel about language learning and the teacher encourages them and supports them.</a:t>
            </a:r>
            <a:endParaRPr lang="sr-Latn-RS" sz="1400" dirty="0"/>
          </a:p>
          <a:p>
            <a:pPr lvl="1"/>
            <a:r>
              <a:rPr lang="en-US" i="1" dirty="0"/>
              <a:t>Reflective Listening</a:t>
            </a:r>
            <a:r>
              <a:rPr lang="en-US" dirty="0"/>
              <a:t>: students relax and listen to the recorded conversation.</a:t>
            </a:r>
            <a:endParaRPr lang="sr-Latn-RS" sz="1400" dirty="0"/>
          </a:p>
          <a:p>
            <a:pPr lvl="1"/>
            <a:r>
              <a:rPr lang="en-US" i="1" dirty="0"/>
              <a:t>Human Computer</a:t>
            </a:r>
            <a:r>
              <a:rPr lang="en-US" dirty="0"/>
              <a:t>: the teacher is always around to give a model for repetition or to provide translation when students need it, and as much as students need it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557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694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Vesna Pilipovic</dc:creator>
  <cp:lastModifiedBy>Vesna Pilipovic</cp:lastModifiedBy>
  <cp:revision>1</cp:revision>
  <dcterms:created xsi:type="dcterms:W3CDTF">2020-10-09T20:50:59Z</dcterms:created>
  <dcterms:modified xsi:type="dcterms:W3CDTF">2020-10-09T20:52:37Z</dcterms:modified>
</cp:coreProperties>
</file>