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35" r:id="rId4"/>
    <p:sldId id="380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EFDF0-5AB4-4205-8BF1-1EDDAB4B31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722DEE-AD1A-49A6-B1EE-325A60C680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DEE8A-1E1D-4A4F-B09A-E3024950A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504D6-17FA-46A6-850C-B9B0B51CE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0ECF5-C26B-474E-921C-0DFD7AD15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01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1E535-3807-4000-BE49-C662BED6B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39138A-DC21-4EA5-A521-4B2F7424E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DCE13-914E-4525-B55A-A47340074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005D5-51E6-4F64-9FEB-461C10FEC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775C9-2F36-479C-9557-F932EC9B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74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EB1C5D-25E6-4D3D-9764-D5DD39DCF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773CCA-B26B-4203-B42E-3D3CAB48B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784D77-D313-4E9D-8A83-81DAB6993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4FFC0-4F39-4789-AEE9-C4251FBB6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A4792-DB1C-4ED8-89E0-DB7069F66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89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665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2182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255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250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131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636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3958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29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641B1-55A2-483F-AD3F-D22D35E95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FD65F-C67A-4D16-B583-D6ABCF65A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694B7-AF61-4F60-AE26-4FD39D7E3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C011A-975F-41BF-8BEF-20223B642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90295-12A5-4E97-B570-B2D9EFE2E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03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4344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629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33236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0023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62540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7663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6716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222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939A6-2987-4442-AC15-770C6FB56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B378F-5154-4A87-B45C-E7908011E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82158-D621-4D42-8B97-8AE563B25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286AE-0901-4DFD-8133-0442E7DDC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B10BB-E41C-4689-9C93-588678072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9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D58F3-6741-46AD-B3FC-294B58D3D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6D66D-7241-426A-8427-0F42D6B9B2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38932-5B5D-4DA0-9C7E-FB82493B6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342785-04E6-4E84-B6A0-5DAD8C50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024B2-84FF-455F-A848-C8462C0B2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272990-81EB-41AC-A8B0-244997688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6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9B590-6C09-4443-B917-3EC60B081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0E0EB1-4D91-43DE-B412-032D01E5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A0F8D-C437-4884-A4FE-26FDC2D4D5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B643A1-D68B-4CAD-996C-6B8FF8741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C10860-2DDF-4A7D-8885-30A5C8AC62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6C386D-229E-41D8-8C22-45B140F1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A8E742-02BF-4893-BBE3-053FDA320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8E9FFF-0B46-4EC3-BB85-827351CE2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36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9AA9B-2381-4B1D-AB28-5C438301B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64F479-9F9C-4F82-A34A-823355EC6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550660-9E54-4B92-9577-8F4558BD9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28FA5F-341E-4BE2-B38E-242A89159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31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2BE793-822D-4EF2-AFAF-AEC25F27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53511F-A288-4265-ABB0-5E7317544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4F2378-8412-4D18-A233-C5F8196D6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9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DDA8B-1F78-40E1-8819-EC3A1E378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CF185-80E1-487E-B5C4-F034CBB15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F4C911-A1D8-484A-B315-FF4C3FDD30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6DC21-1D00-431E-9F92-058E53DDA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EF51A7-637E-4139-874A-C79F26078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7985D5-ED31-49CA-97D6-4655242D8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30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364E9-EE1B-4492-B6D6-8C28DCF88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F23352-BF6A-4AE9-BDAA-F9973CAC6E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E90CB4-0A70-41DA-A71E-22FA8B588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A4C442-3A7C-4336-BA7A-796106F05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F45E74-80B2-4282-8129-2BD4B40BC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AA374-42A8-4866-BAAD-96EB9952C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81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48070C-79B7-461A-8AA8-ACAA5C86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2BFAE-F44A-44CC-9F47-904DA2AB7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544B8B-55B8-4E6F-91A0-CB3F87FFEC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A2502-F7CE-4DDA-9A8B-055277370B75}" type="datetimeFigureOut">
              <a:rPr lang="en-US" smtClean="0"/>
              <a:t>11/19/2020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637B25-38BC-4DDA-B8BF-30796B73A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678ED-46E2-4E1E-8C05-A33AE8D99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7811E-BC38-4CD7-BB47-59D99F3B4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40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760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F36A9-247E-4AC1-B058-9DABFF1619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/>
              <a:t>Learner groups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73EAEF-7109-4B4C-8D23-811EF4228D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81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Teaching adults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of the problems s in adult classes are related to affective factors</a:t>
            </a:r>
            <a:endParaRPr lang="sr-Latn-RS" dirty="0"/>
          </a:p>
          <a:p>
            <a:r>
              <a:rPr lang="sr-Latn-RS" dirty="0"/>
              <a:t>N</a:t>
            </a:r>
            <a:r>
              <a:rPr lang="en-US" dirty="0" err="1"/>
              <a:t>ot</a:t>
            </a:r>
            <a:r>
              <a:rPr lang="en-US" dirty="0"/>
              <a:t> so fast and focused as teenagers</a:t>
            </a:r>
            <a:r>
              <a:rPr lang="sr-Latn-RS" dirty="0"/>
              <a:t>, but </a:t>
            </a:r>
            <a:r>
              <a:rPr lang="en-US" dirty="0"/>
              <a:t>also quite superior to children </a:t>
            </a:r>
            <a:endParaRPr lang="sr-Latn-RS" dirty="0"/>
          </a:p>
          <a:p>
            <a:r>
              <a:rPr lang="sr-Latn-RS" dirty="0"/>
              <a:t>W</a:t>
            </a:r>
            <a:r>
              <a:rPr lang="en-US" dirty="0"/>
              <a:t>ell-behaved and quite responsible in the class</a:t>
            </a:r>
            <a:r>
              <a:rPr lang="sr-Latn-RS" dirty="0"/>
              <a:t>, </a:t>
            </a:r>
            <a:r>
              <a:rPr lang="sr-Latn-RS" dirty="0" err="1"/>
              <a:t>sometimes</a:t>
            </a:r>
            <a:r>
              <a:rPr lang="sr-Latn-RS" dirty="0"/>
              <a:t> </a:t>
            </a:r>
            <a:r>
              <a:rPr lang="sr-Latn-RS" dirty="0" err="1"/>
              <a:t>even</a:t>
            </a:r>
            <a:r>
              <a:rPr lang="sr-Latn-RS" dirty="0"/>
              <a:t> more </a:t>
            </a:r>
            <a:r>
              <a:rPr lang="sr-Latn-RS" dirty="0" err="1"/>
              <a:t>motivated</a:t>
            </a:r>
            <a:endParaRPr lang="sr-Latn-RS" dirty="0"/>
          </a:p>
          <a:p>
            <a:r>
              <a:rPr lang="sr-Latn-RS" dirty="0" err="1"/>
              <a:t>Often</a:t>
            </a:r>
            <a:r>
              <a:rPr lang="sr-Latn-RS" dirty="0"/>
              <a:t> – </a:t>
            </a:r>
            <a:r>
              <a:rPr lang="sr-Latn-RS" dirty="0" err="1"/>
              <a:t>instrumentally</a:t>
            </a:r>
            <a:r>
              <a:rPr lang="sr-Latn-RS" dirty="0"/>
              <a:t> </a:t>
            </a:r>
            <a:r>
              <a:rPr lang="sr-Latn-RS" dirty="0" err="1"/>
              <a:t>or</a:t>
            </a:r>
            <a:r>
              <a:rPr lang="sr-Latn-RS" dirty="0"/>
              <a:t> </a:t>
            </a:r>
            <a:r>
              <a:rPr lang="sr-Latn-RS" dirty="0" err="1"/>
              <a:t>extrinsically</a:t>
            </a:r>
            <a:r>
              <a:rPr lang="sr-Latn-RS" dirty="0"/>
              <a:t> </a:t>
            </a:r>
            <a:r>
              <a:rPr lang="sr-Latn-RS" dirty="0" err="1"/>
              <a:t>motivated</a:t>
            </a:r>
            <a:r>
              <a:rPr lang="sr-Latn-RS" dirty="0"/>
              <a:t>; </a:t>
            </a:r>
            <a:r>
              <a:rPr lang="en-US" dirty="0"/>
              <a:t>goal-oriented and appreciate an educational program that is </a:t>
            </a:r>
            <a:r>
              <a:rPr lang="en-US" dirty="0" err="1"/>
              <a:t>organised</a:t>
            </a:r>
            <a:r>
              <a:rPr lang="en-US" dirty="0"/>
              <a:t> and has clearly defined elements</a:t>
            </a:r>
            <a:endParaRPr lang="sr-Latn-RS" dirty="0"/>
          </a:p>
          <a:p>
            <a:r>
              <a:rPr lang="en-US" dirty="0"/>
              <a:t>Learning has to be applicable to their work or personal interests</a:t>
            </a:r>
            <a:endParaRPr lang="sr-Latn-RS" dirty="0"/>
          </a:p>
          <a:p>
            <a:r>
              <a:rPr lang="sr-Latn-RS" dirty="0" err="1"/>
              <a:t>Might</a:t>
            </a:r>
            <a:r>
              <a:rPr lang="sr-Latn-RS" dirty="0"/>
              <a:t> be </a:t>
            </a:r>
            <a:r>
              <a:rPr lang="sr-Latn-RS" dirty="0" err="1"/>
              <a:t>inhibited</a:t>
            </a:r>
            <a:r>
              <a:rPr lang="sr-Latn-RS" dirty="0"/>
              <a:t>, </a:t>
            </a:r>
            <a:r>
              <a:rPr lang="sr-Latn-RS" dirty="0" err="1"/>
              <a:t>exhausted</a:t>
            </a:r>
            <a:r>
              <a:rPr lang="sr-Latn-RS" dirty="0"/>
              <a:t> from </a:t>
            </a:r>
            <a:r>
              <a:rPr lang="sr-Latn-RS" dirty="0" err="1"/>
              <a:t>work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might</a:t>
            </a:r>
            <a:r>
              <a:rPr lang="sr-Latn-RS" dirty="0"/>
              <a:t> lose </a:t>
            </a:r>
            <a:r>
              <a:rPr lang="sr-Latn-RS" dirty="0" err="1"/>
              <a:t>concentration</a:t>
            </a:r>
            <a:r>
              <a:rPr lang="sr-Latn-RS" dirty="0"/>
              <a:t> </a:t>
            </a:r>
            <a:r>
              <a:rPr lang="sr-Latn-RS" dirty="0" err="1"/>
              <a:t>easily</a:t>
            </a:r>
            <a:r>
              <a:rPr lang="sr-Latn-RS" dirty="0"/>
              <a:t> – </a:t>
            </a:r>
            <a:r>
              <a:rPr lang="sr-Latn-RS" dirty="0" err="1"/>
              <a:t>result</a:t>
            </a:r>
            <a:r>
              <a:rPr lang="sr-Latn-RS" dirty="0"/>
              <a:t>: </a:t>
            </a:r>
            <a:r>
              <a:rPr lang="sr-Latn-RS" dirty="0" err="1"/>
              <a:t>early</a:t>
            </a:r>
            <a:r>
              <a:rPr lang="sr-Latn-RS" dirty="0"/>
              <a:t> </a:t>
            </a:r>
            <a:r>
              <a:rPr lang="sr-Latn-RS" dirty="0" err="1"/>
              <a:t>fossilization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109072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31958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412382"/>
            <a:ext cx="8915400" cy="510432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Activities should be shorter and varied to engage students even when they are tired.</a:t>
            </a:r>
            <a:endParaRPr lang="sr-Latn-RS" dirty="0"/>
          </a:p>
          <a:p>
            <a:pPr lvl="0"/>
            <a:r>
              <a:rPr lang="en-US" dirty="0"/>
              <a:t>Topics should be chosen according to the goals of the particular learner group. </a:t>
            </a:r>
            <a:endParaRPr lang="sr-Latn-RS" dirty="0"/>
          </a:p>
          <a:p>
            <a:pPr lvl="0"/>
            <a:r>
              <a:rPr lang="en-US" dirty="0"/>
              <a:t>Deductive explanations can be useful for adult learners and should be given as often as necessary.</a:t>
            </a:r>
            <a:endParaRPr lang="sr-Latn-RS" dirty="0"/>
          </a:p>
          <a:p>
            <a:pPr lvl="0"/>
            <a:r>
              <a:rPr lang="en-US" dirty="0"/>
              <a:t>Students should be encouraged to take part in speaking practice in a relaxed and non-threatening classroom atmosphere.</a:t>
            </a:r>
            <a:endParaRPr lang="sr-Latn-RS" dirty="0"/>
          </a:p>
          <a:p>
            <a:pPr lvl="0"/>
            <a:r>
              <a:rPr lang="en-US" dirty="0" err="1"/>
              <a:t>Practising</a:t>
            </a:r>
            <a:r>
              <a:rPr lang="en-US" dirty="0"/>
              <a:t> productive skills should be carefully structured and controlled to make students feel less anxious.</a:t>
            </a:r>
            <a:endParaRPr lang="sr-Latn-RS" dirty="0"/>
          </a:p>
          <a:p>
            <a:pPr lvl="0"/>
            <a:r>
              <a:rPr lang="en-US" dirty="0"/>
              <a:t>The teacher should try to create a learning atmosphere in which students’ errors are not seen as a failure, but as natural part of language acquisition.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865995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 Learner groups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41442"/>
          </a:xfrm>
        </p:spPr>
        <p:txBody>
          <a:bodyPr>
            <a:normAutofit/>
          </a:bodyPr>
          <a:lstStyle/>
          <a:p>
            <a:r>
              <a:rPr lang="en-US" dirty="0"/>
              <a:t>much of the practical work in the classroom depends on the specific learner group, their needs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en-US" dirty="0"/>
              <a:t>problems</a:t>
            </a:r>
            <a:endParaRPr lang="sr-Latn-RS" dirty="0"/>
          </a:p>
          <a:p>
            <a:r>
              <a:rPr lang="sr-Latn-RS" dirty="0"/>
              <a:t>g</a:t>
            </a:r>
            <a:r>
              <a:rPr lang="en-US" dirty="0" err="1"/>
              <a:t>roups</a:t>
            </a:r>
            <a:r>
              <a:rPr lang="en-US" dirty="0"/>
              <a:t> are rarely homogenous</a:t>
            </a:r>
            <a:endParaRPr lang="sr-Latn-RS" dirty="0"/>
          </a:p>
          <a:p>
            <a:r>
              <a:rPr lang="sr-Latn-RS" dirty="0"/>
              <a:t>i</a:t>
            </a:r>
            <a:r>
              <a:rPr lang="en-US" dirty="0"/>
              <a:t>n state schools, students are grouped by age</a:t>
            </a:r>
            <a:endParaRPr lang="sr-Latn-RS" dirty="0"/>
          </a:p>
          <a:p>
            <a:r>
              <a:rPr lang="sr-Latn-RS" dirty="0"/>
              <a:t>i</a:t>
            </a:r>
            <a:r>
              <a:rPr lang="en-US" dirty="0"/>
              <a:t>n private language schools, learners are grouped both by age and by the level of knowledge achieved</a:t>
            </a:r>
            <a:endParaRPr lang="sr-Latn-RS" dirty="0"/>
          </a:p>
          <a:p>
            <a:r>
              <a:rPr lang="en-US" dirty="0"/>
              <a:t>an average student needs between 100-120 classes to move from one level to the next</a:t>
            </a:r>
            <a:endParaRPr lang="sr-Latn-RS" dirty="0"/>
          </a:p>
          <a:p>
            <a:r>
              <a:rPr lang="en-US" dirty="0"/>
              <a:t>significant differences can appear during the course</a:t>
            </a:r>
            <a:endParaRPr lang="sr-Latn-RS" dirty="0"/>
          </a:p>
          <a:p>
            <a:r>
              <a:rPr lang="sr-Latn-RS" dirty="0"/>
              <a:t>t</a:t>
            </a:r>
            <a:r>
              <a:rPr lang="en-US" dirty="0"/>
              <a:t>he syllabus and the work plan can hardly meet the needs of each learner in the class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6469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E09D61-387F-4F4D-A5FB-EEFC875E5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large</a:t>
            </a:r>
            <a:r>
              <a:rPr lang="sr-Latn-RS" dirty="0"/>
              <a:t> </a:t>
            </a:r>
            <a:r>
              <a:rPr lang="sr-Latn-RS" dirty="0" err="1"/>
              <a:t>classes</a:t>
            </a:r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3B8CFFA8-3B3F-41D4-86BB-3175BA616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272209"/>
            <a:ext cx="8915400" cy="5393634"/>
          </a:xfrm>
        </p:spPr>
        <p:txBody>
          <a:bodyPr>
            <a:normAutofit/>
          </a:bodyPr>
          <a:lstStyle/>
          <a:p>
            <a:r>
              <a:rPr lang="sr-Latn-RS" dirty="0" err="1"/>
              <a:t>Challenging</a:t>
            </a:r>
            <a:r>
              <a:rPr lang="sr-Latn-RS" dirty="0"/>
              <a:t> – </a:t>
            </a:r>
            <a:r>
              <a:rPr lang="sr-Latn-RS" dirty="0" err="1"/>
              <a:t>average</a:t>
            </a:r>
            <a:r>
              <a:rPr lang="sr-Latn-RS" dirty="0"/>
              <a:t> </a:t>
            </a:r>
            <a:r>
              <a:rPr lang="sr-Latn-RS" dirty="0" err="1"/>
              <a:t>classes</a:t>
            </a:r>
            <a:r>
              <a:rPr lang="sr-Latn-RS" dirty="0"/>
              <a:t> 30-40 </a:t>
            </a:r>
            <a:r>
              <a:rPr lang="sr-Latn-RS" dirty="0" err="1"/>
              <a:t>students</a:t>
            </a:r>
            <a:endParaRPr lang="sr-Latn-RS" dirty="0"/>
          </a:p>
          <a:p>
            <a:r>
              <a:rPr lang="sr-Latn-RS" dirty="0"/>
              <a:t>Ideal </a:t>
            </a:r>
            <a:r>
              <a:rPr lang="sr-Latn-RS" dirty="0" err="1"/>
              <a:t>classes</a:t>
            </a:r>
            <a:r>
              <a:rPr lang="sr-Latn-RS" dirty="0"/>
              <a:t> – </a:t>
            </a:r>
            <a:r>
              <a:rPr lang="sr-Latn-RS" dirty="0" err="1"/>
              <a:t>up</a:t>
            </a:r>
            <a:r>
              <a:rPr lang="sr-Latn-RS" dirty="0"/>
              <a:t> to 15 </a:t>
            </a:r>
            <a:r>
              <a:rPr lang="sr-Latn-RS" dirty="0" err="1"/>
              <a:t>students</a:t>
            </a:r>
            <a:r>
              <a:rPr lang="sr-Latn-RS" dirty="0"/>
              <a:t> </a:t>
            </a:r>
          </a:p>
          <a:p>
            <a:r>
              <a:rPr lang="sr-Latn-RS" dirty="0" err="1"/>
              <a:t>Large</a:t>
            </a:r>
            <a:r>
              <a:rPr lang="sr-Latn-RS" dirty="0"/>
              <a:t> </a:t>
            </a:r>
            <a:r>
              <a:rPr lang="sr-Latn-RS" dirty="0" err="1"/>
              <a:t>classes</a:t>
            </a:r>
            <a:r>
              <a:rPr lang="sr-Latn-RS" dirty="0"/>
              <a:t> – </a:t>
            </a:r>
            <a:r>
              <a:rPr lang="sr-Latn-RS" dirty="0" err="1"/>
              <a:t>noisy</a:t>
            </a:r>
            <a:r>
              <a:rPr lang="sr-Latn-RS" dirty="0"/>
              <a:t>, hard to </a:t>
            </a:r>
            <a:r>
              <a:rPr lang="sr-Latn-RS" dirty="0" err="1"/>
              <a:t>manage</a:t>
            </a:r>
            <a:r>
              <a:rPr lang="sr-Latn-RS" dirty="0"/>
              <a:t>, </a:t>
            </a:r>
            <a:r>
              <a:rPr lang="sr-Latn-RS" dirty="0" err="1"/>
              <a:t>less</a:t>
            </a:r>
            <a:r>
              <a:rPr lang="sr-Latn-RS" dirty="0"/>
              <a:t> </a:t>
            </a:r>
            <a:r>
              <a:rPr lang="sr-Latn-RS" dirty="0" err="1"/>
              <a:t>interaction</a:t>
            </a:r>
            <a:r>
              <a:rPr lang="sr-Latn-RS" dirty="0"/>
              <a:t>; </a:t>
            </a:r>
            <a:r>
              <a:rPr lang="sr-Latn-RS" dirty="0" err="1"/>
              <a:t>getting</a:t>
            </a:r>
            <a:r>
              <a:rPr lang="sr-Latn-RS" dirty="0"/>
              <a:t> to </a:t>
            </a:r>
            <a:r>
              <a:rPr lang="sr-Latn-RS" dirty="0" err="1"/>
              <a:t>know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r>
              <a:rPr lang="sr-Latn-RS" dirty="0"/>
              <a:t> </a:t>
            </a:r>
            <a:r>
              <a:rPr lang="sr-Latn-RS" dirty="0" err="1"/>
              <a:t>takes</a:t>
            </a:r>
            <a:r>
              <a:rPr lang="sr-Latn-RS" dirty="0"/>
              <a:t> time as </a:t>
            </a:r>
            <a:r>
              <a:rPr lang="sr-Latn-RS" dirty="0" err="1"/>
              <a:t>well</a:t>
            </a:r>
            <a:r>
              <a:rPr lang="sr-Latn-RS" dirty="0"/>
              <a:t> as </a:t>
            </a:r>
            <a:r>
              <a:rPr lang="sr-Latn-RS" dirty="0" err="1"/>
              <a:t>meeting</a:t>
            </a:r>
            <a:r>
              <a:rPr lang="sr-Latn-RS" dirty="0"/>
              <a:t> </a:t>
            </a:r>
            <a:r>
              <a:rPr lang="sr-Latn-RS" dirty="0" err="1"/>
              <a:t>their</a:t>
            </a:r>
            <a:r>
              <a:rPr lang="sr-Latn-RS" dirty="0"/>
              <a:t> </a:t>
            </a:r>
            <a:r>
              <a:rPr lang="sr-Latn-RS" dirty="0" err="1"/>
              <a:t>individual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needs</a:t>
            </a:r>
            <a:endParaRPr lang="sr-Latn-RS" dirty="0"/>
          </a:p>
          <a:p>
            <a:r>
              <a:rPr lang="sr-Latn-RS" dirty="0" err="1"/>
              <a:t>Technical</a:t>
            </a:r>
            <a:r>
              <a:rPr lang="sr-Latn-RS" dirty="0"/>
              <a:t> </a:t>
            </a:r>
            <a:r>
              <a:rPr lang="sr-Latn-RS" dirty="0" err="1"/>
              <a:t>problems</a:t>
            </a:r>
            <a:r>
              <a:rPr lang="sr-Latn-RS" dirty="0"/>
              <a:t> – </a:t>
            </a:r>
            <a:r>
              <a:rPr lang="sr-Latn-RS" dirty="0" err="1"/>
              <a:t>speaking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visual</a:t>
            </a:r>
            <a:r>
              <a:rPr lang="sr-Latn-RS" dirty="0"/>
              <a:t> </a:t>
            </a:r>
            <a:r>
              <a:rPr lang="sr-Latn-RS" dirty="0" err="1"/>
              <a:t>presentations</a:t>
            </a:r>
            <a:endParaRPr lang="sr-Latn-RS" dirty="0"/>
          </a:p>
          <a:p>
            <a:r>
              <a:rPr lang="sr-Latn-RS" dirty="0" err="1"/>
              <a:t>Managing</a:t>
            </a:r>
            <a:r>
              <a:rPr lang="sr-Latn-RS" dirty="0"/>
              <a:t> discipline – </a:t>
            </a:r>
            <a:r>
              <a:rPr lang="sr-Latn-RS" dirty="0" err="1"/>
              <a:t>walking</a:t>
            </a:r>
            <a:r>
              <a:rPr lang="sr-Latn-RS" dirty="0"/>
              <a:t>, </a:t>
            </a:r>
            <a:r>
              <a:rPr lang="sr-Latn-RS" dirty="0" err="1"/>
              <a:t>establisihing</a:t>
            </a:r>
            <a:r>
              <a:rPr lang="sr-Latn-RS" dirty="0"/>
              <a:t> </a:t>
            </a:r>
            <a:r>
              <a:rPr lang="sr-Latn-RS" dirty="0" err="1"/>
              <a:t>eye-contact</a:t>
            </a:r>
            <a:r>
              <a:rPr lang="sr-Latn-RS" dirty="0"/>
              <a:t>, </a:t>
            </a:r>
            <a:r>
              <a:rPr lang="sr-Latn-RS" dirty="0" err="1"/>
              <a:t>good</a:t>
            </a:r>
            <a:r>
              <a:rPr lang="sr-Latn-RS" dirty="0"/>
              <a:t> </a:t>
            </a:r>
            <a:r>
              <a:rPr lang="sr-Latn-RS" dirty="0" err="1"/>
              <a:t>planning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organization</a:t>
            </a:r>
            <a:r>
              <a:rPr lang="sr-Latn-RS" dirty="0"/>
              <a:t>, </a:t>
            </a:r>
            <a:r>
              <a:rPr lang="sr-Latn-RS" dirty="0" err="1"/>
              <a:t>clear</a:t>
            </a:r>
            <a:r>
              <a:rPr lang="sr-Latn-RS" dirty="0"/>
              <a:t> </a:t>
            </a:r>
            <a:r>
              <a:rPr lang="sr-Latn-RS" dirty="0" err="1"/>
              <a:t>simple</a:t>
            </a:r>
            <a:r>
              <a:rPr lang="sr-Latn-RS" dirty="0"/>
              <a:t> </a:t>
            </a:r>
            <a:r>
              <a:rPr lang="sr-Latn-RS" dirty="0" err="1"/>
              <a:t>explanations</a:t>
            </a:r>
            <a:endParaRPr lang="sr-Latn-RS" dirty="0"/>
          </a:p>
          <a:p>
            <a:r>
              <a:rPr lang="sr-Latn-RS" dirty="0" err="1"/>
              <a:t>Various</a:t>
            </a:r>
            <a:r>
              <a:rPr lang="sr-Latn-RS" dirty="0"/>
              <a:t> </a:t>
            </a:r>
            <a:r>
              <a:rPr lang="sr-Latn-RS" dirty="0" err="1"/>
              <a:t>forms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work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selection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activities</a:t>
            </a:r>
            <a:r>
              <a:rPr lang="sr-Latn-RS" dirty="0"/>
              <a:t> to </a:t>
            </a:r>
            <a:r>
              <a:rPr lang="sr-Latn-RS" dirty="0" err="1"/>
              <a:t>raise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dynamics</a:t>
            </a:r>
            <a:endParaRPr lang="sr-Latn-RS" dirty="0"/>
          </a:p>
          <a:p>
            <a:r>
              <a:rPr lang="sr-Latn-RS" dirty="0"/>
              <a:t>Most </a:t>
            </a:r>
            <a:r>
              <a:rPr lang="sr-Latn-RS" dirty="0" err="1"/>
              <a:t>large</a:t>
            </a:r>
            <a:r>
              <a:rPr lang="sr-Latn-RS" dirty="0"/>
              <a:t> </a:t>
            </a:r>
            <a:r>
              <a:rPr lang="sr-Latn-RS" dirty="0" err="1"/>
              <a:t>classes</a:t>
            </a:r>
            <a:r>
              <a:rPr lang="sr-Latn-RS" dirty="0"/>
              <a:t> – </a:t>
            </a:r>
            <a:r>
              <a:rPr lang="sr-Latn-RS" dirty="0" err="1"/>
              <a:t>mixed</a:t>
            </a:r>
            <a:r>
              <a:rPr lang="sr-Latn-RS" dirty="0"/>
              <a:t> </a:t>
            </a:r>
            <a:r>
              <a:rPr lang="sr-Latn-RS" dirty="0" err="1"/>
              <a:t>ability</a:t>
            </a:r>
            <a:r>
              <a:rPr lang="sr-Latn-RS" dirty="0"/>
              <a:t> </a:t>
            </a:r>
            <a:r>
              <a:rPr lang="sr-Latn-RS" dirty="0" err="1"/>
              <a:t>classes</a:t>
            </a:r>
            <a:endParaRPr lang="sr-Latn-RS" dirty="0"/>
          </a:p>
          <a:p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syllabus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course</a:t>
            </a:r>
            <a:r>
              <a:rPr lang="sr-Latn-RS" dirty="0"/>
              <a:t> </a:t>
            </a:r>
            <a:r>
              <a:rPr lang="sr-Latn-RS" dirty="0" err="1"/>
              <a:t>book</a:t>
            </a:r>
            <a:r>
              <a:rPr lang="sr-Latn-RS" dirty="0"/>
              <a:t> – </a:t>
            </a:r>
            <a:r>
              <a:rPr lang="sr-Latn-RS" dirty="0" err="1"/>
              <a:t>needs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an</a:t>
            </a:r>
            <a:r>
              <a:rPr lang="sr-Latn-RS" dirty="0"/>
              <a:t> </a:t>
            </a:r>
            <a:r>
              <a:rPr lang="sr-Latn-RS" dirty="0" err="1"/>
              <a:t>average</a:t>
            </a:r>
            <a:r>
              <a:rPr lang="sr-Latn-RS" dirty="0"/>
              <a:t> student</a:t>
            </a:r>
          </a:p>
          <a:p>
            <a:r>
              <a:rPr lang="sr-Latn-RS" dirty="0"/>
              <a:t>Most </a:t>
            </a:r>
            <a:r>
              <a:rPr lang="sr-Latn-RS" dirty="0" err="1"/>
              <a:t>students</a:t>
            </a:r>
            <a:r>
              <a:rPr lang="sr-Latn-RS" dirty="0"/>
              <a:t> –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average</a:t>
            </a:r>
            <a:r>
              <a:rPr lang="sr-Latn-RS" dirty="0"/>
              <a:t>:</a:t>
            </a:r>
          </a:p>
          <a:p>
            <a:pPr lvl="1"/>
            <a:r>
              <a:rPr lang="sr-Latn-RS" dirty="0" err="1"/>
              <a:t>Providing</a:t>
            </a:r>
            <a:r>
              <a:rPr lang="sr-Latn-RS" dirty="0"/>
              <a:t> </a:t>
            </a:r>
            <a:r>
              <a:rPr lang="sr-Latn-RS" dirty="0" err="1"/>
              <a:t>adequate</a:t>
            </a:r>
            <a:r>
              <a:rPr lang="sr-Latn-RS" dirty="0"/>
              <a:t> </a:t>
            </a:r>
            <a:r>
              <a:rPr lang="sr-Latn-RS" dirty="0" err="1"/>
              <a:t>materials</a:t>
            </a:r>
            <a:r>
              <a:rPr lang="sr-Latn-RS" dirty="0"/>
              <a:t> </a:t>
            </a:r>
            <a:r>
              <a:rPr lang="sr-Latn-RS" dirty="0" err="1"/>
              <a:t>or</a:t>
            </a:r>
            <a:r>
              <a:rPr lang="sr-Latn-RS" dirty="0"/>
              <a:t> </a:t>
            </a:r>
            <a:r>
              <a:rPr lang="sr-Latn-RS" dirty="0" err="1"/>
              <a:t>giving</a:t>
            </a:r>
            <a:r>
              <a:rPr lang="sr-Latn-RS" dirty="0"/>
              <a:t> </a:t>
            </a:r>
            <a:r>
              <a:rPr lang="sr-Latn-RS" dirty="0" err="1"/>
              <a:t>tasks</a:t>
            </a:r>
            <a:r>
              <a:rPr lang="sr-Latn-RS" dirty="0"/>
              <a:t> </a:t>
            </a:r>
            <a:r>
              <a:rPr lang="sr-Latn-RS" dirty="0" err="1"/>
              <a:t>according</a:t>
            </a:r>
            <a:r>
              <a:rPr lang="sr-Latn-RS" dirty="0"/>
              <a:t> to </a:t>
            </a:r>
            <a:r>
              <a:rPr lang="sr-Latn-RS" dirty="0" err="1"/>
              <a:t>their</a:t>
            </a:r>
            <a:r>
              <a:rPr lang="sr-Latn-RS" dirty="0"/>
              <a:t> </a:t>
            </a:r>
            <a:r>
              <a:rPr lang="sr-Latn-RS" dirty="0" err="1"/>
              <a:t>abilities</a:t>
            </a:r>
            <a:endParaRPr lang="sr-Latn-RS" dirty="0"/>
          </a:p>
          <a:p>
            <a:pPr lvl="1"/>
            <a:r>
              <a:rPr lang="sr-Latn-RS" dirty="0" err="1"/>
              <a:t>Preparing</a:t>
            </a:r>
            <a:r>
              <a:rPr lang="sr-Latn-RS" dirty="0"/>
              <a:t> </a:t>
            </a:r>
            <a:r>
              <a:rPr lang="sr-Latn-RS" dirty="0" err="1"/>
              <a:t>extension</a:t>
            </a:r>
            <a:r>
              <a:rPr lang="sr-Latn-RS" dirty="0"/>
              <a:t> </a:t>
            </a:r>
            <a:r>
              <a:rPr lang="sr-Latn-RS" dirty="0" err="1"/>
              <a:t>activities</a:t>
            </a:r>
            <a:r>
              <a:rPr lang="sr-Latn-RS" dirty="0"/>
              <a:t> </a:t>
            </a:r>
            <a:r>
              <a:rPr lang="sr-Latn-RS" dirty="0" err="1"/>
              <a:t>for</a:t>
            </a:r>
            <a:r>
              <a:rPr lang="sr-Latn-RS" dirty="0"/>
              <a:t> </a:t>
            </a:r>
            <a:r>
              <a:rPr lang="sr-Latn-RS" dirty="0" err="1"/>
              <a:t>quick</a:t>
            </a:r>
            <a:r>
              <a:rPr lang="sr-Latn-RS" dirty="0"/>
              <a:t> </a:t>
            </a:r>
            <a:r>
              <a:rPr lang="sr-Latn-RS" dirty="0" err="1"/>
              <a:t>learners</a:t>
            </a:r>
            <a:r>
              <a:rPr lang="sr-Latn-RS" dirty="0"/>
              <a:t> (</a:t>
            </a:r>
            <a:r>
              <a:rPr lang="sr-Latn-RS" dirty="0" err="1"/>
              <a:t>rewarding</a:t>
            </a:r>
            <a:r>
              <a:rPr lang="sr-Latn-RS" dirty="0"/>
              <a:t> </a:t>
            </a:r>
            <a:r>
              <a:rPr lang="sr-Latn-RS" dirty="0" err="1"/>
              <a:t>ones</a:t>
            </a:r>
            <a:r>
              <a:rPr lang="sr-Latn-RS" dirty="0"/>
              <a:t>)</a:t>
            </a:r>
          </a:p>
          <a:p>
            <a:pPr lvl="1"/>
            <a:r>
              <a:rPr lang="sr-Latn-RS" dirty="0" err="1"/>
              <a:t>Giving</a:t>
            </a:r>
            <a:r>
              <a:rPr lang="sr-Latn-RS" dirty="0"/>
              <a:t> </a:t>
            </a:r>
            <a:r>
              <a:rPr lang="sr-Latn-RS" dirty="0" err="1"/>
              <a:t>different</a:t>
            </a:r>
            <a:r>
              <a:rPr lang="sr-Latn-RS" dirty="0"/>
              <a:t> </a:t>
            </a:r>
            <a:r>
              <a:rPr lang="sr-Latn-RS" dirty="0" err="1"/>
              <a:t>roles</a:t>
            </a:r>
            <a:r>
              <a:rPr lang="sr-Latn-RS" dirty="0"/>
              <a:t> to </a:t>
            </a:r>
            <a:r>
              <a:rPr lang="sr-Latn-RS" dirty="0" err="1"/>
              <a:t>students</a:t>
            </a:r>
            <a:endParaRPr lang="sr-Latn-RS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78738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Group work</a:t>
            </a:r>
            <a:r>
              <a:rPr lang="en-US" dirty="0"/>
              <a:t> can be </a:t>
            </a:r>
            <a:r>
              <a:rPr lang="en-US" dirty="0" err="1"/>
              <a:t>organised</a:t>
            </a:r>
            <a:r>
              <a:rPr lang="en-US" dirty="0"/>
              <a:t> so that students are sorted by their level and given appropriate but different tasks </a:t>
            </a:r>
            <a:endParaRPr lang="sr-Latn-RS" dirty="0"/>
          </a:p>
          <a:p>
            <a:pPr lvl="1"/>
            <a:r>
              <a:rPr lang="sr-Latn-RS" dirty="0" err="1"/>
              <a:t>Weaker</a:t>
            </a:r>
            <a:r>
              <a:rPr lang="sr-Latn-RS" dirty="0"/>
              <a:t> </a:t>
            </a:r>
            <a:r>
              <a:rPr lang="sr-Latn-RS" dirty="0" err="1"/>
              <a:t>students</a:t>
            </a:r>
            <a:r>
              <a:rPr lang="sr-Latn-RS" dirty="0"/>
              <a:t> – </a:t>
            </a:r>
            <a:r>
              <a:rPr lang="sr-Latn-RS" dirty="0" err="1"/>
              <a:t>simpler</a:t>
            </a:r>
            <a:r>
              <a:rPr lang="sr-Latn-RS" dirty="0"/>
              <a:t> </a:t>
            </a:r>
            <a:r>
              <a:rPr lang="sr-Latn-RS" dirty="0" err="1"/>
              <a:t>tasks</a:t>
            </a:r>
            <a:endParaRPr lang="sr-Latn-RS" dirty="0"/>
          </a:p>
          <a:p>
            <a:pPr lvl="1"/>
            <a:r>
              <a:rPr lang="en-US" dirty="0"/>
              <a:t>particularly suitable for speaking </a:t>
            </a:r>
            <a:r>
              <a:rPr lang="en-US" dirty="0" err="1"/>
              <a:t>practic</a:t>
            </a:r>
            <a:r>
              <a:rPr lang="sr-Latn-RS" dirty="0"/>
              <a:t>e</a:t>
            </a:r>
          </a:p>
          <a:p>
            <a:r>
              <a:rPr lang="en-US" b="1" dirty="0"/>
              <a:t>Pair work</a:t>
            </a:r>
            <a:r>
              <a:rPr lang="en-US" dirty="0"/>
              <a:t> can also be suitable </a:t>
            </a:r>
            <a:endParaRPr lang="sr-Latn-RS" dirty="0"/>
          </a:p>
          <a:p>
            <a:pPr lvl="1"/>
            <a:r>
              <a:rPr lang="sr-Latn-RS" dirty="0"/>
              <a:t>i</a:t>
            </a:r>
            <a:r>
              <a:rPr lang="en-US" dirty="0"/>
              <a:t>n a very controlled activity, the strong students can be paired with the weak ones</a:t>
            </a:r>
            <a:endParaRPr lang="sr-Latn-RS" dirty="0"/>
          </a:p>
          <a:p>
            <a:pPr lvl="1"/>
            <a:r>
              <a:rPr lang="sr-Latn-RS" dirty="0"/>
              <a:t>i</a:t>
            </a:r>
            <a:r>
              <a:rPr lang="en-US" dirty="0"/>
              <a:t>n freer activities, it is better to pair students according to their level</a:t>
            </a:r>
            <a:endParaRPr lang="sr-Latn-RS" dirty="0"/>
          </a:p>
          <a:p>
            <a:r>
              <a:rPr lang="en-US" b="1" dirty="0"/>
              <a:t>Whole class work</a:t>
            </a:r>
            <a:r>
              <a:rPr lang="en-US" dirty="0"/>
              <a:t> is usually appropriate when language items are being presented, and only to a limited extent in practice activities</a:t>
            </a:r>
            <a:endParaRPr lang="sr-Latn-RS" dirty="0"/>
          </a:p>
          <a:p>
            <a:pPr lvl="1"/>
            <a:r>
              <a:rPr lang="en-US" i="1" dirty="0"/>
              <a:t>‘mingle’ </a:t>
            </a:r>
            <a:r>
              <a:rPr lang="en-US" dirty="0"/>
              <a:t>activities successfully involve the whole class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65413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6.1 </a:t>
            </a:r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children</a:t>
            </a:r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92925" y="1760112"/>
            <a:ext cx="8915400" cy="4846750"/>
          </a:xfrm>
        </p:spPr>
        <p:txBody>
          <a:bodyPr>
            <a:normAutofit/>
          </a:bodyPr>
          <a:lstStyle/>
          <a:p>
            <a:r>
              <a:rPr lang="sr-Latn-RS" dirty="0" err="1"/>
              <a:t>Children</a:t>
            </a:r>
            <a:r>
              <a:rPr lang="sr-Latn-RS" dirty="0"/>
              <a:t> start </a:t>
            </a:r>
            <a:r>
              <a:rPr lang="sr-Latn-RS" dirty="0" err="1"/>
              <a:t>learning</a:t>
            </a:r>
            <a:r>
              <a:rPr lang="sr-Latn-RS" dirty="0"/>
              <a:t> a </a:t>
            </a:r>
            <a:r>
              <a:rPr lang="sr-Latn-RS" dirty="0" err="1"/>
              <a:t>foreign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r>
              <a:rPr lang="sr-Latn-RS" dirty="0"/>
              <a:t> at </a:t>
            </a:r>
            <a:r>
              <a:rPr lang="sr-Latn-RS" dirty="0" err="1"/>
              <a:t>the</a:t>
            </a:r>
            <a:r>
              <a:rPr lang="sr-Latn-RS" dirty="0"/>
              <a:t> age </a:t>
            </a:r>
            <a:r>
              <a:rPr lang="sr-Latn-RS" dirty="0" err="1"/>
              <a:t>of</a:t>
            </a:r>
            <a:r>
              <a:rPr lang="sr-Latn-RS" dirty="0"/>
              <a:t> 7, some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them</a:t>
            </a:r>
            <a:r>
              <a:rPr lang="sr-Latn-RS" dirty="0"/>
              <a:t> – </a:t>
            </a:r>
            <a:r>
              <a:rPr lang="sr-Latn-RS" dirty="0" err="1"/>
              <a:t>earlier</a:t>
            </a:r>
            <a:endParaRPr lang="sr-Latn-RS" dirty="0"/>
          </a:p>
          <a:p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children</a:t>
            </a:r>
            <a:r>
              <a:rPr lang="sr-Latn-RS" dirty="0"/>
              <a:t> – </a:t>
            </a:r>
            <a:r>
              <a:rPr lang="sr-Latn-RS" dirty="0" err="1"/>
              <a:t>different</a:t>
            </a:r>
            <a:r>
              <a:rPr lang="sr-Latn-RS" dirty="0"/>
              <a:t> </a:t>
            </a:r>
            <a:r>
              <a:rPr lang="sr-Latn-RS" dirty="0" err="1"/>
              <a:t>than</a:t>
            </a:r>
            <a:r>
              <a:rPr lang="sr-Latn-RS" dirty="0"/>
              <a:t> </a:t>
            </a:r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teenagers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adults</a:t>
            </a:r>
            <a:endParaRPr lang="sr-Latn-RS" dirty="0"/>
          </a:p>
          <a:p>
            <a:r>
              <a:rPr lang="sr-Latn-RS" dirty="0"/>
              <a:t>C</a:t>
            </a:r>
            <a:r>
              <a:rPr lang="en-US" dirty="0" err="1"/>
              <a:t>hildren</a:t>
            </a:r>
            <a:r>
              <a:rPr lang="en-US" dirty="0"/>
              <a:t> are less cognitively developed</a:t>
            </a:r>
            <a:r>
              <a:rPr lang="sr-Latn-RS" dirty="0"/>
              <a:t>, </a:t>
            </a:r>
            <a:r>
              <a:rPr lang="sr-Latn-RS" dirty="0" err="1"/>
              <a:t>incapable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understanding</a:t>
            </a:r>
            <a:r>
              <a:rPr lang="sr-Latn-RS" dirty="0"/>
              <a:t> </a:t>
            </a:r>
            <a:r>
              <a:rPr lang="sr-Latn-RS" dirty="0" err="1"/>
              <a:t>abstractions</a:t>
            </a:r>
            <a:endParaRPr lang="sr-Latn-RS" dirty="0"/>
          </a:p>
          <a:p>
            <a:r>
              <a:rPr lang="en-US" dirty="0"/>
              <a:t>Using </a:t>
            </a:r>
            <a:r>
              <a:rPr lang="en-US" dirty="0" err="1"/>
              <a:t>metalanguage</a:t>
            </a:r>
            <a:r>
              <a:rPr lang="en-US" dirty="0"/>
              <a:t> and abstract definitions </a:t>
            </a:r>
            <a:r>
              <a:rPr lang="sr-Latn-RS" dirty="0"/>
              <a:t>- </a:t>
            </a:r>
            <a:r>
              <a:rPr lang="en-US" dirty="0"/>
              <a:t>pointless and counter-productive</a:t>
            </a:r>
            <a:endParaRPr lang="sr-Latn-RS" dirty="0"/>
          </a:p>
          <a:p>
            <a:r>
              <a:rPr lang="sr-Latn-RS" dirty="0"/>
              <a:t>C</a:t>
            </a:r>
            <a:r>
              <a:rPr lang="en-US" dirty="0" err="1"/>
              <a:t>hildren</a:t>
            </a:r>
            <a:r>
              <a:rPr lang="en-US" dirty="0"/>
              <a:t> have a shorter concentration span </a:t>
            </a:r>
            <a:endParaRPr lang="sr-Latn-RS" dirty="0"/>
          </a:p>
          <a:p>
            <a:r>
              <a:rPr lang="sr-Latn-RS" dirty="0"/>
              <a:t>E</a:t>
            </a:r>
            <a:r>
              <a:rPr lang="en-US" dirty="0" err="1"/>
              <a:t>ssentially</a:t>
            </a:r>
            <a:r>
              <a:rPr lang="en-US" dirty="0"/>
              <a:t> important to make a good lesson plan and to include a number of short and interesting activities</a:t>
            </a:r>
            <a:endParaRPr lang="sr-Latn-RS" dirty="0"/>
          </a:p>
          <a:p>
            <a:r>
              <a:rPr lang="sr-Latn-RS" dirty="0"/>
              <a:t>A</a:t>
            </a:r>
            <a:r>
              <a:rPr lang="en-US" dirty="0" err="1"/>
              <a:t>cquisition</a:t>
            </a:r>
            <a:r>
              <a:rPr lang="en-US" dirty="0"/>
              <a:t> of the mother tongue is not fully complete by the age of 7</a:t>
            </a:r>
            <a:r>
              <a:rPr lang="sr-Latn-RS" dirty="0"/>
              <a:t> – some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skills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a </a:t>
            </a:r>
            <a:r>
              <a:rPr lang="sr-Latn-RS" dirty="0" err="1"/>
              <a:t>foreign</a:t>
            </a:r>
            <a:r>
              <a:rPr lang="sr-Latn-RS" dirty="0"/>
              <a:t> </a:t>
            </a:r>
            <a:r>
              <a:rPr lang="sr-Latn-RS" dirty="0" err="1"/>
              <a:t>language</a:t>
            </a:r>
            <a:r>
              <a:rPr lang="sr-Latn-RS" dirty="0"/>
              <a:t> </a:t>
            </a:r>
            <a:r>
              <a:rPr lang="sr-Latn-RS" dirty="0" err="1"/>
              <a:t>cannot</a:t>
            </a:r>
            <a:r>
              <a:rPr lang="sr-Latn-RS" dirty="0"/>
              <a:t> be </a:t>
            </a:r>
            <a:r>
              <a:rPr lang="sr-Latn-RS" dirty="0" err="1"/>
              <a:t>acquired</a:t>
            </a:r>
            <a:r>
              <a:rPr lang="sr-Latn-RS" dirty="0"/>
              <a:t> </a:t>
            </a:r>
            <a:r>
              <a:rPr lang="sr-Latn-RS" dirty="0" err="1"/>
              <a:t>either</a:t>
            </a:r>
            <a:endParaRPr lang="sr-Latn-RS" dirty="0"/>
          </a:p>
          <a:p>
            <a:r>
              <a:rPr lang="sr-Latn-RS" dirty="0"/>
              <a:t>G</a:t>
            </a:r>
            <a:r>
              <a:rPr lang="en-US" dirty="0" err="1"/>
              <a:t>enerally</a:t>
            </a:r>
            <a:r>
              <a:rPr lang="en-US" dirty="0"/>
              <a:t> more enthusiastic</a:t>
            </a:r>
            <a:r>
              <a:rPr lang="sr-Latn-RS" dirty="0"/>
              <a:t>, </a:t>
            </a:r>
            <a:r>
              <a:rPr lang="en-US" dirty="0"/>
              <a:t>lively and less embarrassed in the classroom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46738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41805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621665"/>
            <a:ext cx="8915400" cy="4817772"/>
          </a:xfrm>
        </p:spPr>
        <p:txBody>
          <a:bodyPr>
            <a:normAutofit/>
          </a:bodyPr>
          <a:lstStyle/>
          <a:p>
            <a:r>
              <a:rPr lang="sr-Latn-RS" dirty="0" err="1"/>
              <a:t>Great</a:t>
            </a:r>
            <a:r>
              <a:rPr lang="sr-Latn-RS" dirty="0"/>
              <a:t> </a:t>
            </a:r>
            <a:r>
              <a:rPr lang="sr-Latn-RS" dirty="0" err="1"/>
              <a:t>advantages</a:t>
            </a:r>
            <a:r>
              <a:rPr lang="sr-Latn-RS" dirty="0"/>
              <a:t> </a:t>
            </a:r>
            <a:r>
              <a:rPr lang="en-US" dirty="0"/>
              <a:t>in acquiring native-like pronunciation</a:t>
            </a:r>
            <a:r>
              <a:rPr lang="sr-Latn-RS" dirty="0"/>
              <a:t>: </a:t>
            </a:r>
            <a:r>
              <a:rPr lang="en-US" dirty="0"/>
              <a:t>low inhibition and psycho-motor adaptability </a:t>
            </a:r>
            <a:endParaRPr lang="sr-Latn-RS" dirty="0"/>
          </a:p>
          <a:p>
            <a:r>
              <a:rPr lang="sr-Latn-RS" dirty="0"/>
              <a:t>R</a:t>
            </a:r>
            <a:r>
              <a:rPr lang="en-US" dirty="0" err="1"/>
              <a:t>eading</a:t>
            </a:r>
            <a:r>
              <a:rPr lang="en-US" dirty="0"/>
              <a:t> and writing should be delayed up to the age of 8 or 9</a:t>
            </a:r>
            <a:r>
              <a:rPr lang="sr-Latn-RS" dirty="0"/>
              <a:t> (</a:t>
            </a:r>
            <a:r>
              <a:rPr lang="sr-Latn-RS" dirty="0" err="1"/>
              <a:t>when</a:t>
            </a:r>
            <a:r>
              <a:rPr lang="sr-Latn-RS" dirty="0"/>
              <a:t> </a:t>
            </a:r>
            <a:r>
              <a:rPr lang="sr-Latn-RS" dirty="0" err="1"/>
              <a:t>they</a:t>
            </a:r>
            <a:r>
              <a:rPr lang="sr-Latn-RS" dirty="0"/>
              <a:t> </a:t>
            </a:r>
            <a:r>
              <a:rPr lang="sr-Latn-RS" dirty="0" err="1"/>
              <a:t>acquire</a:t>
            </a:r>
            <a:r>
              <a:rPr lang="sr-Latn-RS" dirty="0"/>
              <a:t> </a:t>
            </a:r>
            <a:r>
              <a:rPr lang="sr-Latn-RS" dirty="0" err="1"/>
              <a:t>literacy</a:t>
            </a:r>
            <a:r>
              <a:rPr lang="sr-Latn-RS" dirty="0"/>
              <a:t> in </a:t>
            </a:r>
            <a:r>
              <a:rPr lang="sr-Latn-RS" dirty="0" err="1"/>
              <a:t>their</a:t>
            </a:r>
            <a:r>
              <a:rPr lang="sr-Latn-RS" dirty="0"/>
              <a:t> </a:t>
            </a:r>
            <a:r>
              <a:rPr lang="sr-Latn-RS" dirty="0" err="1"/>
              <a:t>mother</a:t>
            </a:r>
            <a:r>
              <a:rPr lang="sr-Latn-RS" dirty="0"/>
              <a:t> </a:t>
            </a:r>
            <a:r>
              <a:rPr lang="sr-Latn-RS" dirty="0" err="1"/>
              <a:t>tongue</a:t>
            </a:r>
            <a:r>
              <a:rPr lang="sr-Latn-RS" dirty="0"/>
              <a:t>)</a:t>
            </a:r>
          </a:p>
          <a:p>
            <a:r>
              <a:rPr lang="sr-Latn-RS" dirty="0" err="1"/>
              <a:t>Teaching</a:t>
            </a:r>
            <a:r>
              <a:rPr lang="sr-Latn-RS" dirty="0"/>
              <a:t> </a:t>
            </a:r>
            <a:r>
              <a:rPr lang="sr-Latn-RS" dirty="0" err="1"/>
              <a:t>children</a:t>
            </a:r>
            <a:r>
              <a:rPr lang="sr-Latn-RS" dirty="0"/>
              <a:t> – </a:t>
            </a:r>
            <a:r>
              <a:rPr lang="sr-Latn-RS" dirty="0" err="1"/>
              <a:t>not</a:t>
            </a:r>
            <a:r>
              <a:rPr lang="sr-Latn-RS" dirty="0"/>
              <a:t> </a:t>
            </a:r>
            <a:r>
              <a:rPr lang="sr-Latn-RS" dirty="0" err="1"/>
              <a:t>demanding</a:t>
            </a:r>
            <a:r>
              <a:rPr lang="sr-Latn-RS" dirty="0"/>
              <a:t> </a:t>
            </a:r>
            <a:r>
              <a:rPr lang="sr-Latn-RS" dirty="0" err="1"/>
              <a:t>linguistically</a:t>
            </a:r>
            <a:r>
              <a:rPr lang="sr-Latn-RS" dirty="0"/>
              <a:t>, but </a:t>
            </a:r>
            <a:r>
              <a:rPr lang="en-US" dirty="0"/>
              <a:t>channeling the</a:t>
            </a:r>
            <a:r>
              <a:rPr lang="sr-Latn-RS" dirty="0" err="1"/>
              <a:t>ir</a:t>
            </a:r>
            <a:r>
              <a:rPr lang="en-US" dirty="0"/>
              <a:t> enormous energy and responding to their needs</a:t>
            </a:r>
            <a:r>
              <a:rPr lang="sr-Latn-RS" dirty="0"/>
              <a:t> is </a:t>
            </a:r>
            <a:r>
              <a:rPr lang="sr-Latn-RS" dirty="0" err="1"/>
              <a:t>by</a:t>
            </a:r>
            <a:r>
              <a:rPr lang="sr-Latn-RS" dirty="0"/>
              <a:t> no </a:t>
            </a:r>
            <a:r>
              <a:rPr lang="sr-Latn-RS" dirty="0" err="1"/>
              <a:t>means</a:t>
            </a:r>
            <a:r>
              <a:rPr lang="sr-Latn-RS" dirty="0"/>
              <a:t> </a:t>
            </a:r>
            <a:r>
              <a:rPr lang="sr-Latn-RS" dirty="0" err="1"/>
              <a:t>easy</a:t>
            </a:r>
            <a:endParaRPr lang="sr-Latn-RS" dirty="0"/>
          </a:p>
          <a:p>
            <a:r>
              <a:rPr lang="en-US" dirty="0"/>
              <a:t>all the activities, as well as the resource materials, should be attractive, motivating and interesting</a:t>
            </a:r>
            <a:r>
              <a:rPr lang="sr-Latn-RS" dirty="0"/>
              <a:t>:</a:t>
            </a:r>
          </a:p>
          <a:p>
            <a:pPr lvl="1"/>
            <a:r>
              <a:rPr lang="en-US" b="1" i="1" dirty="0"/>
              <a:t>Wordplay activities</a:t>
            </a:r>
            <a:r>
              <a:rPr lang="en-US" b="1" dirty="0"/>
              <a:t> </a:t>
            </a:r>
            <a:r>
              <a:rPr lang="en-US" dirty="0"/>
              <a:t>– such as: matching words to pictures, doing anagrams, filling in missing letters, doing crosswords, memory games, a ‘hangman’ game, puzzles, word searches and jumbled sentences. </a:t>
            </a:r>
            <a:endParaRPr lang="sr-Latn-RS" dirty="0"/>
          </a:p>
          <a:p>
            <a:pPr lvl="1"/>
            <a:r>
              <a:rPr lang="en-US" b="1" i="1" dirty="0"/>
              <a:t>Listening activities</a:t>
            </a:r>
            <a:r>
              <a:rPr lang="en-US" b="1" dirty="0"/>
              <a:t> </a:t>
            </a:r>
            <a:r>
              <a:rPr lang="en-US" dirty="0"/>
              <a:t>– usually not very demanding: following the instructions given, drawing funny or crazy pictures according to a dictation, etc.</a:t>
            </a:r>
            <a:endParaRPr lang="sr-Latn-RS" sz="1400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476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16048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438141"/>
            <a:ext cx="8915400" cy="5245994"/>
          </a:xfrm>
        </p:spPr>
        <p:txBody>
          <a:bodyPr>
            <a:normAutofit/>
          </a:bodyPr>
          <a:lstStyle/>
          <a:p>
            <a:pPr lvl="0"/>
            <a:r>
              <a:rPr lang="en-US" sz="1600" b="1" i="1" dirty="0"/>
              <a:t>Drawing activities</a:t>
            </a:r>
            <a:r>
              <a:rPr lang="en-US" sz="1600" b="1" dirty="0"/>
              <a:t> </a:t>
            </a:r>
            <a:r>
              <a:rPr lang="en-US" sz="1600" dirty="0"/>
              <a:t>–</a:t>
            </a:r>
            <a:r>
              <a:rPr lang="en-US" sz="1600" dirty="0" err="1"/>
              <a:t>colouring</a:t>
            </a:r>
            <a:r>
              <a:rPr lang="en-US" sz="1600" dirty="0"/>
              <a:t> for younger learners and some sort of more creative drawing to illustrate the meaning of a text or of particular words. </a:t>
            </a:r>
            <a:endParaRPr lang="sr-Latn-RS" sz="1600" dirty="0"/>
          </a:p>
          <a:p>
            <a:pPr lvl="0"/>
            <a:r>
              <a:rPr lang="en-US" sz="1600" b="1" i="1" dirty="0"/>
              <a:t>Arts and crafts activities</a:t>
            </a:r>
            <a:r>
              <a:rPr lang="en-US" sz="1600" b="1" dirty="0"/>
              <a:t> </a:t>
            </a:r>
            <a:r>
              <a:rPr lang="en-US" sz="1600" dirty="0"/>
              <a:t>– making class wall displays, mini-projects and other ‘cut-and-stick’ activities related to the topics being worked on.</a:t>
            </a:r>
            <a:endParaRPr lang="sr-Latn-RS" sz="1600" dirty="0"/>
          </a:p>
          <a:p>
            <a:pPr lvl="0"/>
            <a:r>
              <a:rPr lang="en-US" sz="1600" b="1" i="1" dirty="0"/>
              <a:t>Action/movement games</a:t>
            </a:r>
            <a:r>
              <a:rPr lang="en-US" sz="1600" b="1" dirty="0"/>
              <a:t> </a:t>
            </a:r>
            <a:r>
              <a:rPr lang="en-US" sz="1600" dirty="0"/>
              <a:t>– mime games, team competition games, running to the board, word circle games</a:t>
            </a:r>
            <a:r>
              <a:rPr lang="sr-Latn-RS" sz="1600" dirty="0"/>
              <a:t>; </a:t>
            </a:r>
          </a:p>
          <a:p>
            <a:pPr lvl="0"/>
            <a:r>
              <a:rPr lang="en-US" sz="1600" b="1" i="1" dirty="0"/>
              <a:t>Using stories</a:t>
            </a:r>
            <a:r>
              <a:rPr lang="en-US" sz="1600" b="1" dirty="0"/>
              <a:t> </a:t>
            </a:r>
            <a:endParaRPr lang="sr-Latn-RS" sz="1600" dirty="0"/>
          </a:p>
          <a:p>
            <a:pPr lvl="0"/>
            <a:r>
              <a:rPr lang="en-US" sz="1600" b="1" i="1" dirty="0"/>
              <a:t>Using drama and acting out </a:t>
            </a:r>
            <a:r>
              <a:rPr lang="en-US" sz="1600" b="1" dirty="0"/>
              <a:t> </a:t>
            </a:r>
            <a:r>
              <a:rPr lang="en-US" sz="1600" dirty="0"/>
              <a:t>̶  puppets, toys and masks can be </a:t>
            </a:r>
            <a:r>
              <a:rPr lang="sr-Latn-RS" sz="1600" dirty="0"/>
              <a:t>u</a:t>
            </a:r>
            <a:r>
              <a:rPr lang="en-US" sz="1600" dirty="0" err="1"/>
              <a:t>sed</a:t>
            </a:r>
            <a:r>
              <a:rPr lang="en-US" sz="1600" dirty="0"/>
              <a:t> in dialogues and role-plays. </a:t>
            </a:r>
            <a:r>
              <a:rPr lang="en-US" sz="1600" dirty="0" err="1"/>
              <a:t>Realia</a:t>
            </a:r>
            <a:r>
              <a:rPr lang="en-US" sz="1600" dirty="0"/>
              <a:t> can be used for acting (e.g. a hat and gloves for a lady). </a:t>
            </a:r>
            <a:endParaRPr lang="sr-Latn-RS" sz="1600" dirty="0"/>
          </a:p>
          <a:p>
            <a:pPr lvl="0"/>
            <a:r>
              <a:rPr lang="en-US" sz="1600" b="1" i="1" dirty="0"/>
              <a:t>Using songs and chants</a:t>
            </a:r>
            <a:r>
              <a:rPr lang="en-US" sz="1600" b="1" dirty="0"/>
              <a:t> </a:t>
            </a:r>
            <a:r>
              <a:rPr lang="en-US" sz="1600" dirty="0"/>
              <a:t>–Apart from listening to them and singing them, they can act them out.</a:t>
            </a:r>
            <a:endParaRPr lang="sr-Latn-RS" sz="1600" dirty="0"/>
          </a:p>
          <a:p>
            <a:pPr lvl="0"/>
            <a:r>
              <a:rPr lang="en-US" sz="1600" b="1" i="1" dirty="0"/>
              <a:t>Using computer games</a:t>
            </a:r>
            <a:r>
              <a:rPr lang="en-US" sz="1600" b="1" dirty="0"/>
              <a:t> </a:t>
            </a:r>
            <a:r>
              <a:rPr lang="en-US" sz="1600" dirty="0"/>
              <a:t>–useful and well-designed games aimed at learning vocabulary sets, phrases or grammar</a:t>
            </a:r>
            <a:endParaRPr lang="sr-Latn-RS" sz="1600" dirty="0"/>
          </a:p>
        </p:txBody>
      </p:sp>
    </p:spTree>
    <p:extLst>
      <p:ext uri="{BB962C8B-B14F-4D97-AF65-F5344CB8AC3E}">
        <p14:creationId xmlns:p14="http://schemas.microsoft.com/office/powerpoint/2010/main" val="1834549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Teaching teenagers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en-US" dirty="0"/>
              <a:t>based on general principles applied in foreign language teaching </a:t>
            </a:r>
            <a:endParaRPr lang="sr-Latn-RS" dirty="0"/>
          </a:p>
          <a:p>
            <a:r>
              <a:rPr lang="sr-Latn-RS" dirty="0" err="1"/>
              <a:t>they</a:t>
            </a:r>
            <a:r>
              <a:rPr lang="sr-Latn-RS" dirty="0"/>
              <a:t> </a:t>
            </a:r>
            <a:r>
              <a:rPr lang="en-US" dirty="0"/>
              <a:t>tend to be the fastest learners</a:t>
            </a:r>
            <a:r>
              <a:rPr lang="sr-Latn-RS" dirty="0"/>
              <a:t>, </a:t>
            </a:r>
            <a:r>
              <a:rPr lang="en-US" dirty="0"/>
              <a:t>their memory is excellent, they are often quite clever, inventive, fast-thinking and focused</a:t>
            </a:r>
            <a:r>
              <a:rPr lang="sr-Latn-RS" dirty="0"/>
              <a:t>, </a:t>
            </a:r>
            <a:r>
              <a:rPr lang="sr-Latn-RS" dirty="0" err="1"/>
              <a:t>with</a:t>
            </a:r>
            <a:r>
              <a:rPr lang="sr-Latn-RS" dirty="0"/>
              <a:t> a </a:t>
            </a:r>
            <a:r>
              <a:rPr lang="sr-Latn-RS" dirty="0" err="1"/>
              <a:t>good</a:t>
            </a:r>
            <a:r>
              <a:rPr lang="sr-Latn-RS" dirty="0"/>
              <a:t> </a:t>
            </a:r>
            <a:r>
              <a:rPr lang="sr-Latn-RS" dirty="0" err="1"/>
              <a:t>sense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humour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recent</a:t>
            </a:r>
            <a:r>
              <a:rPr lang="sr-Latn-RS" dirty="0"/>
              <a:t> </a:t>
            </a:r>
            <a:r>
              <a:rPr lang="sr-Latn-RS" dirty="0" err="1"/>
              <a:t>learning</a:t>
            </a:r>
            <a:r>
              <a:rPr lang="sr-Latn-RS" dirty="0"/>
              <a:t> </a:t>
            </a:r>
            <a:r>
              <a:rPr lang="sr-Latn-RS" dirty="0" err="1"/>
              <a:t>experience</a:t>
            </a:r>
            <a:r>
              <a:rPr lang="sr-Latn-RS" dirty="0"/>
              <a:t>, </a:t>
            </a:r>
            <a:r>
              <a:rPr lang="sr-Latn-RS" dirty="0" err="1"/>
              <a:t>used</a:t>
            </a:r>
            <a:r>
              <a:rPr lang="sr-Latn-RS" dirty="0"/>
              <a:t> to </a:t>
            </a:r>
            <a:r>
              <a:rPr lang="sr-Latn-RS" dirty="0" err="1"/>
              <a:t>responding</a:t>
            </a:r>
            <a:r>
              <a:rPr lang="sr-Latn-RS" dirty="0"/>
              <a:t> to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demands</a:t>
            </a:r>
            <a:r>
              <a:rPr lang="sr-Latn-RS" dirty="0"/>
              <a:t> </a:t>
            </a:r>
            <a:r>
              <a:rPr lang="sr-Latn-RS" dirty="0" err="1"/>
              <a:t>of</a:t>
            </a:r>
            <a:r>
              <a:rPr lang="sr-Latn-RS" dirty="0"/>
              <a:t>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classroom</a:t>
            </a:r>
            <a:endParaRPr lang="sr-Latn-RS" dirty="0"/>
          </a:p>
          <a:p>
            <a:r>
              <a:rPr lang="sr-Latn-RS" dirty="0"/>
              <a:t>on </a:t>
            </a:r>
            <a:r>
              <a:rPr lang="sr-Latn-RS" dirty="0" err="1"/>
              <a:t>the</a:t>
            </a:r>
            <a:r>
              <a:rPr lang="sr-Latn-RS" dirty="0"/>
              <a:t> </a:t>
            </a:r>
            <a:r>
              <a:rPr lang="sr-Latn-RS" dirty="0" err="1"/>
              <a:t>other</a:t>
            </a:r>
            <a:r>
              <a:rPr lang="sr-Latn-RS" dirty="0"/>
              <a:t> </a:t>
            </a:r>
            <a:r>
              <a:rPr lang="sr-Latn-RS" dirty="0" err="1"/>
              <a:t>hand</a:t>
            </a:r>
            <a:r>
              <a:rPr lang="sr-Latn-RS" dirty="0"/>
              <a:t> – </a:t>
            </a:r>
            <a:r>
              <a:rPr lang="sr-Latn-RS" dirty="0" err="1"/>
              <a:t>they</a:t>
            </a:r>
            <a:r>
              <a:rPr lang="sr-Latn-RS" dirty="0"/>
              <a:t> </a:t>
            </a:r>
            <a:r>
              <a:rPr lang="sr-Latn-RS" dirty="0" err="1"/>
              <a:t>often</a:t>
            </a:r>
            <a:r>
              <a:rPr lang="sr-Latn-RS" dirty="0"/>
              <a:t> </a:t>
            </a:r>
            <a:r>
              <a:rPr lang="sr-Latn-RS" dirty="0" err="1"/>
              <a:t>feel</a:t>
            </a:r>
            <a:r>
              <a:rPr lang="sr-Latn-RS" dirty="0"/>
              <a:t> </a:t>
            </a:r>
            <a:r>
              <a:rPr lang="sr-Latn-RS" dirty="0" err="1"/>
              <a:t>insecure</a:t>
            </a:r>
            <a:r>
              <a:rPr lang="sr-Latn-RS" dirty="0"/>
              <a:t> </a:t>
            </a:r>
            <a:r>
              <a:rPr lang="sr-Latn-RS" dirty="0" err="1"/>
              <a:t>and</a:t>
            </a:r>
            <a:r>
              <a:rPr lang="sr-Latn-RS" dirty="0"/>
              <a:t> </a:t>
            </a:r>
            <a:r>
              <a:rPr lang="sr-Latn-RS" dirty="0" err="1"/>
              <a:t>try</a:t>
            </a:r>
            <a:r>
              <a:rPr lang="sr-Latn-RS" dirty="0"/>
              <a:t> to </a:t>
            </a:r>
            <a:r>
              <a:rPr lang="sr-Latn-RS" dirty="0" err="1"/>
              <a:t>hide</a:t>
            </a:r>
            <a:r>
              <a:rPr lang="sr-Latn-RS" dirty="0"/>
              <a:t> </a:t>
            </a:r>
            <a:r>
              <a:rPr lang="sr-Latn-RS" dirty="0" err="1"/>
              <a:t>it</a:t>
            </a:r>
            <a:r>
              <a:rPr lang="sr-Latn-RS" dirty="0"/>
              <a:t> </a:t>
            </a:r>
            <a:r>
              <a:rPr lang="sr-Latn-RS" dirty="0" err="1"/>
              <a:t>by</a:t>
            </a:r>
            <a:r>
              <a:rPr lang="sr-Latn-RS" dirty="0"/>
              <a:t> </a:t>
            </a:r>
            <a:r>
              <a:rPr lang="sr-Latn-RS" dirty="0" err="1"/>
              <a:t>misbahaving</a:t>
            </a:r>
            <a:endParaRPr lang="sr-Latn-RS" dirty="0"/>
          </a:p>
          <a:p>
            <a:r>
              <a:rPr lang="en-US" dirty="0"/>
              <a:t>a great number of teenagers have relatively low motivation for learning, especially when they feel something is imposed on them</a:t>
            </a:r>
            <a:endParaRPr lang="sr-Latn-RS" dirty="0"/>
          </a:p>
          <a:p>
            <a:r>
              <a:rPr lang="en-US" dirty="0"/>
              <a:t>apart from working on the language, which is not so difficult since teenagers learn really fast, much of the teacher’s job, when having a teenage class, seems to be aimed at raising the students’ motivation and making them feel secure and supported in the classroom environment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98995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67563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2589212" y="1081825"/>
            <a:ext cx="8915400" cy="5460643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‘Childish’ activities should be avoided with teenagers.</a:t>
            </a:r>
            <a:endParaRPr lang="sr-Latn-RS" dirty="0"/>
          </a:p>
          <a:p>
            <a:pPr lvl="0"/>
            <a:r>
              <a:rPr lang="en-US" dirty="0"/>
              <a:t>Students who feel embarrassed to speak in front of the class should be ‘left alone’ for some time.</a:t>
            </a:r>
            <a:endParaRPr lang="sr-Latn-RS" dirty="0"/>
          </a:p>
          <a:p>
            <a:pPr lvl="0"/>
            <a:r>
              <a:rPr lang="en-US" dirty="0"/>
              <a:t>Group tasks should be designed instead of ‘whole class activities’ since the latter keep fewer students engaged and most of them feel bored.</a:t>
            </a:r>
            <a:endParaRPr lang="sr-Latn-RS" dirty="0"/>
          </a:p>
          <a:p>
            <a:pPr lvl="0"/>
            <a:r>
              <a:rPr lang="en-US" dirty="0"/>
              <a:t>Materials should be selected from up-to-date resources students are interested in.</a:t>
            </a:r>
            <a:endParaRPr lang="sr-Latn-RS" dirty="0"/>
          </a:p>
          <a:p>
            <a:pPr lvl="0"/>
            <a:r>
              <a:rPr lang="en-US" dirty="0"/>
              <a:t>Topics for writing and conversation should be chosen according to students’ interests.</a:t>
            </a:r>
            <a:endParaRPr lang="sr-Latn-RS" dirty="0"/>
          </a:p>
          <a:p>
            <a:pPr lvl="0"/>
            <a:r>
              <a:rPr lang="en-US" dirty="0"/>
              <a:t>The syllabus and the course-book should not be followed too strictly.</a:t>
            </a:r>
            <a:endParaRPr lang="sr-Latn-RS" dirty="0"/>
          </a:p>
          <a:p>
            <a:pPr lvl="0"/>
            <a:r>
              <a:rPr lang="en-US" dirty="0"/>
              <a:t>Learners should be asked how they would adapt the content of teaching.</a:t>
            </a:r>
            <a:endParaRPr lang="sr-Latn-RS" dirty="0"/>
          </a:p>
          <a:p>
            <a:pPr lvl="0"/>
            <a:r>
              <a:rPr lang="en-US" dirty="0"/>
              <a:t>It should be explained to learners which activities are essential and which are optional, and a choice given as to which optional ones should be left out and replaced by more interesting activities.</a:t>
            </a:r>
            <a:endParaRPr lang="sr-Latn-RS" dirty="0"/>
          </a:p>
          <a:p>
            <a:pPr lvl="0"/>
            <a:r>
              <a:rPr lang="en-US" dirty="0"/>
              <a:t>Students should be involved in a longer project that may get them engaged.</a:t>
            </a:r>
            <a:endParaRPr lang="sr-Latn-RS" dirty="0"/>
          </a:p>
          <a:p>
            <a:pPr lvl="0"/>
            <a:r>
              <a:rPr lang="en-US" dirty="0"/>
              <a:t>Expectations, requirements and penalties should be explained to the students in advance.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57050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1249</Words>
  <Application>Microsoft Office PowerPoint</Application>
  <PresentationFormat>Widescreen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Learner groups</vt:lpstr>
      <vt:lpstr> Learner groups</vt:lpstr>
      <vt:lpstr>Teaching large classes</vt:lpstr>
      <vt:lpstr>PowerPoint Presentation</vt:lpstr>
      <vt:lpstr>6.1 Teaching children</vt:lpstr>
      <vt:lpstr>PowerPoint Presentation</vt:lpstr>
      <vt:lpstr>PowerPoint Presentation</vt:lpstr>
      <vt:lpstr>Teaching teenagers</vt:lpstr>
      <vt:lpstr>PowerPoint Presentation</vt:lpstr>
      <vt:lpstr>Teaching adults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Learner groups</dc:title>
  <dc:creator>Vesna Pilipovic</dc:creator>
  <cp:lastModifiedBy>Vesna Pilipovic</cp:lastModifiedBy>
  <cp:revision>1</cp:revision>
  <dcterms:created xsi:type="dcterms:W3CDTF">2020-11-19T17:02:28Z</dcterms:created>
  <dcterms:modified xsi:type="dcterms:W3CDTF">2020-11-19T17:06:15Z</dcterms:modified>
</cp:coreProperties>
</file>