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92" r:id="rId4"/>
    <p:sldId id="393" r:id="rId5"/>
    <p:sldId id="394" r:id="rId6"/>
    <p:sldId id="389" r:id="rId7"/>
    <p:sldId id="390" r:id="rId8"/>
    <p:sldId id="391" r:id="rId9"/>
    <p:sldId id="395" r:id="rId10"/>
    <p:sldId id="3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78105-A3D8-439F-AE29-1EA44FB56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462566-AE7A-4681-8822-F4CC7F6CF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798A8-3449-4A3C-83B9-EA2A7CE6D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1E3AD-EDE6-4B09-B1C9-6027E0C24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0F6F3-1056-4EB3-AEFE-DA15EE88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9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C5721-E8A4-42C1-94EF-6A8FF1139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26D96-E1AC-41B3-8F97-E1F1BCA128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5636C-3C3E-4483-A8D0-3CEACF55F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3FF03-C987-4373-BF43-DCF584D5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56C22-E258-4989-9161-50CFE17CD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2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3C40A3-FD78-4DAC-ADAF-86CF69F06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62FE-13A3-4CFA-8F71-82F4475CA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38D9D-5468-464F-99E2-883FD1EAF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38D37-EACE-49B6-8FF8-939C101C1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B7456-7619-4BD3-9C8C-614A466F3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56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13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23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17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927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12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8266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8311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945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0349F-C59E-4C33-99EA-CEC093021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4C181-13C6-4B47-82E9-D598A67CD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B737B-C43A-446B-9B20-F7DADC27C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9259A-03BC-4EA3-98CA-E7C7CBD92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1F9A1-ACF5-40A7-8A99-D5E2CF298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770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2734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4545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38719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690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96557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2403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7415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596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3E8F0-C959-4F65-A5F1-35DBBDF93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F088D-B206-44FA-B81F-E3D11F481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0EF42-7A3F-4548-B55E-8B4621980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5665F-038C-47DB-AB33-673B696A7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31C3E-B35A-464B-A976-1DB060E65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50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6E372-06B9-4F35-B77E-948E610E8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DBDC5-0627-433C-9FDA-BB38A4EB06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004EBC-37A7-4A7E-9508-F87C95D29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2B230-1135-4749-A941-06C2ED1C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46FA8-DF68-4DA8-819B-ECDE51662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BBBCA-CF30-4235-95A4-65A51D43F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2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38BD4-7510-42E0-B0BB-880DA292D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2C47A-63C6-41BE-93BA-C5FC905A5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5A8B9-DF7E-4771-BE5C-7E50F0A53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2F1177-C251-4784-BA33-485AAB6968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F1C410-603A-4AFB-A975-2E811255E9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17DCD0-472B-4552-9346-D3BE05566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517065-866A-4387-8A9E-CAED4851E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13A6F1-5A32-4CC4-9882-35D71A63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0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E09D1-0AFD-44D1-BA22-C32B1EDE4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3212B7-8C33-4813-964B-46CCB6FAD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1B3893-C1A9-4226-B846-A8F9B7944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2672CC-19D1-45B3-B964-4EFEA9777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3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4390E3-B92E-48DF-82E7-EFEE7EA76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E1D238-79BF-4582-98E5-6707B06B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C57A7-1277-4691-B767-3F31E9733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6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ABE60-1501-4CF4-9615-C4508CC67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280CF-DBBB-4E0E-BE68-8CF44A046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1DC05B-C503-439F-82E2-3DA6FFDB7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2A6CE9-0F6B-4CAC-8030-972AAAF34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BD374-9843-4763-A935-25E9CEC32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BACE59-E5D2-446A-AC7F-BDC5EB3CF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4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A8D57-C872-4342-A47B-E4DA88FB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059A91-6128-49CF-82D5-54B5A8A809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08B679-3855-401F-86E2-A99241243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F3303-82AF-4454-9D24-5607355B2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B63B9E-A787-44E8-B6D4-60C975E83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E10F9-86B5-4B49-AC37-C26B0AFD8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3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54780-DD00-4D22-B509-D5DB739D4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B8EDC-67F8-4022-8C58-F8FA6DB2E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8FE27-A540-409B-96B7-AB9DAFFF7E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BC1B2-DBD0-4CE9-9C84-6B88DA6F963A}" type="datetimeFigureOut">
              <a:rPr lang="en-US" smtClean="0"/>
              <a:t>12/01/2020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CD03C-E18D-4BC5-AF6C-5A670BE785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5148F-7D1D-45CE-91CE-97715B16B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1C1D3-A502-4E55-8A29-86593D2CC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6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33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47479-744B-4AAC-A991-3F72E3A5D0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/>
              <a:t>Establishing discipline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69F7F2-7A23-4732-BEBB-4FCB545D89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D112B6-4182-4039-915E-71B9FC762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Establishing</a:t>
            </a:r>
            <a:r>
              <a:rPr lang="sr-Latn-RS" dirty="0"/>
              <a:t> discipline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8B27C1F-49E8-4754-B440-12A18EC9C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A major </a:t>
            </a:r>
            <a:r>
              <a:rPr lang="sr-Latn-RS" dirty="0" err="1"/>
              <a:t>challenge</a:t>
            </a:r>
            <a:endParaRPr lang="sr-Latn-RS" dirty="0"/>
          </a:p>
          <a:p>
            <a:r>
              <a:rPr lang="sr-Latn-RS" dirty="0"/>
              <a:t>No </a:t>
            </a:r>
            <a:r>
              <a:rPr lang="sr-Latn-RS" dirty="0" err="1"/>
              <a:t>methodology</a:t>
            </a:r>
            <a:r>
              <a:rPr lang="sr-Latn-RS" dirty="0"/>
              <a:t> </a:t>
            </a:r>
            <a:r>
              <a:rPr lang="sr-Latn-RS" dirty="0" err="1"/>
              <a:t>can</a:t>
            </a:r>
            <a:r>
              <a:rPr lang="sr-Latn-RS" dirty="0"/>
              <a:t> be </a:t>
            </a:r>
            <a:r>
              <a:rPr lang="sr-Latn-RS" dirty="0" err="1"/>
              <a:t>successful</a:t>
            </a:r>
            <a:r>
              <a:rPr lang="sr-Latn-RS" dirty="0"/>
              <a:t> </a:t>
            </a:r>
            <a:r>
              <a:rPr lang="sr-Latn-RS" dirty="0" err="1"/>
              <a:t>if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</a:t>
            </a:r>
            <a:r>
              <a:rPr lang="sr-Latn-RS" dirty="0" err="1"/>
              <a:t>cannot</a:t>
            </a:r>
            <a:r>
              <a:rPr lang="sr-Latn-RS" dirty="0"/>
              <a:t> </a:t>
            </a:r>
            <a:r>
              <a:rPr lang="sr-Latn-RS" dirty="0" err="1"/>
              <a:t>control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group</a:t>
            </a:r>
            <a:endParaRPr lang="sr-Latn-RS" dirty="0"/>
          </a:p>
          <a:p>
            <a:r>
              <a:rPr lang="sr-Latn-RS" dirty="0" err="1"/>
              <a:t>Permissive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tolerant</a:t>
            </a:r>
            <a:r>
              <a:rPr lang="sr-Latn-RS" dirty="0"/>
              <a:t> </a:t>
            </a:r>
            <a:r>
              <a:rPr lang="sr-Latn-RS" dirty="0" err="1"/>
              <a:t>trends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child-upbringing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pedagogy</a:t>
            </a:r>
            <a:r>
              <a:rPr lang="sr-Latn-RS" dirty="0"/>
              <a:t> </a:t>
            </a:r>
            <a:r>
              <a:rPr lang="sr-Latn-RS" dirty="0" err="1"/>
              <a:t>make</a:t>
            </a:r>
            <a:r>
              <a:rPr lang="sr-Latn-RS" dirty="0"/>
              <a:t> </a:t>
            </a:r>
            <a:r>
              <a:rPr lang="sr-Latn-RS" dirty="0" err="1"/>
              <a:t>it</a:t>
            </a:r>
            <a:r>
              <a:rPr lang="sr-Latn-RS" dirty="0"/>
              <a:t> more </a:t>
            </a:r>
            <a:r>
              <a:rPr lang="sr-Latn-RS" dirty="0" err="1"/>
              <a:t>difficult</a:t>
            </a:r>
            <a:endParaRPr lang="sr-Latn-RS" dirty="0"/>
          </a:p>
          <a:p>
            <a:r>
              <a:rPr lang="sr-Latn-RS" dirty="0" err="1"/>
              <a:t>Traditional</a:t>
            </a:r>
            <a:r>
              <a:rPr lang="sr-Latn-RS" dirty="0"/>
              <a:t> </a:t>
            </a:r>
            <a:r>
              <a:rPr lang="sr-Latn-RS" dirty="0" err="1"/>
              <a:t>teaching</a:t>
            </a:r>
            <a:r>
              <a:rPr lang="sr-Latn-RS" dirty="0"/>
              <a:t> </a:t>
            </a:r>
            <a:r>
              <a:rPr lang="sr-Latn-RS" dirty="0" err="1"/>
              <a:t>used</a:t>
            </a:r>
            <a:r>
              <a:rPr lang="sr-Latn-RS" dirty="0"/>
              <a:t> to be </a:t>
            </a:r>
            <a:r>
              <a:rPr lang="sr-Latn-RS" dirty="0" err="1"/>
              <a:t>authoritarian</a:t>
            </a:r>
            <a:endParaRPr lang="sr-Latn-RS" dirty="0"/>
          </a:p>
          <a:p>
            <a:r>
              <a:rPr lang="sr-Latn-RS" dirty="0" err="1"/>
              <a:t>Nowadays</a:t>
            </a:r>
            <a:r>
              <a:rPr lang="sr-Latn-RS" dirty="0"/>
              <a:t>, discipline </a:t>
            </a:r>
            <a:r>
              <a:rPr lang="sr-Latn-RS" dirty="0" err="1"/>
              <a:t>has</a:t>
            </a:r>
            <a:r>
              <a:rPr lang="sr-Latn-RS" dirty="0"/>
              <a:t> to be </a:t>
            </a:r>
            <a:r>
              <a:rPr lang="sr-Latn-RS" dirty="0" err="1"/>
              <a:t>established</a:t>
            </a:r>
            <a:r>
              <a:rPr lang="sr-Latn-RS" dirty="0"/>
              <a:t> in </a:t>
            </a:r>
            <a:r>
              <a:rPr lang="sr-Latn-RS" dirty="0" err="1"/>
              <a:t>sophisticated</a:t>
            </a:r>
            <a:r>
              <a:rPr lang="sr-Latn-RS" dirty="0"/>
              <a:t> </a:t>
            </a:r>
            <a:r>
              <a:rPr lang="sr-Latn-RS" dirty="0" err="1"/>
              <a:t>ways</a:t>
            </a:r>
            <a:endParaRPr lang="sr-Latn-RS" dirty="0"/>
          </a:p>
          <a:p>
            <a:r>
              <a:rPr lang="sr-Latn-RS" dirty="0" err="1"/>
              <a:t>Important</a:t>
            </a:r>
            <a:r>
              <a:rPr lang="sr-Latn-RS" dirty="0"/>
              <a:t> – </a:t>
            </a:r>
            <a:r>
              <a:rPr lang="sr-Latn-RS" dirty="0" err="1"/>
              <a:t>what</a:t>
            </a:r>
            <a:r>
              <a:rPr lang="sr-Latn-RS" dirty="0"/>
              <a:t> </a:t>
            </a:r>
            <a:r>
              <a:rPr lang="sr-Latn-RS" dirty="0" err="1"/>
              <a:t>atmosphere</a:t>
            </a:r>
            <a:r>
              <a:rPr lang="sr-Latn-RS" dirty="0"/>
              <a:t> </a:t>
            </a:r>
            <a:r>
              <a:rPr lang="sr-Latn-RS" dirty="0" err="1"/>
              <a:t>or</a:t>
            </a:r>
            <a:r>
              <a:rPr lang="sr-Latn-RS" dirty="0"/>
              <a:t> discipline </a:t>
            </a:r>
            <a:r>
              <a:rPr lang="sr-Latn-RS" dirty="0" err="1"/>
              <a:t>should</a:t>
            </a:r>
            <a:r>
              <a:rPr lang="sr-Latn-RS" dirty="0"/>
              <a:t> be </a:t>
            </a:r>
            <a:r>
              <a:rPr lang="sr-Latn-RS" dirty="0" err="1"/>
              <a:t>expected</a:t>
            </a:r>
            <a:r>
              <a:rPr lang="sr-Latn-RS" dirty="0"/>
              <a:t> in FL </a:t>
            </a:r>
            <a:r>
              <a:rPr lang="sr-Latn-RS" dirty="0" err="1"/>
              <a:t>class</a:t>
            </a:r>
            <a:endParaRPr lang="sr-Latn-RS" dirty="0"/>
          </a:p>
          <a:p>
            <a:r>
              <a:rPr lang="sr-Latn-RS" dirty="0" err="1"/>
              <a:t>Certain</a:t>
            </a:r>
            <a:r>
              <a:rPr lang="sr-Latn-RS" dirty="0"/>
              <a:t> </a:t>
            </a:r>
            <a:r>
              <a:rPr lang="sr-Latn-RS" dirty="0" err="1"/>
              <a:t>amount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noise</a:t>
            </a:r>
            <a:r>
              <a:rPr lang="sr-Latn-RS" dirty="0"/>
              <a:t> is </a:t>
            </a:r>
            <a:r>
              <a:rPr lang="sr-Latn-RS" dirty="0" err="1"/>
              <a:t>normal</a:t>
            </a:r>
            <a:r>
              <a:rPr lang="sr-Latn-RS" dirty="0"/>
              <a:t> in </a:t>
            </a:r>
            <a:r>
              <a:rPr lang="sr-Latn-RS" dirty="0" err="1"/>
              <a:t>communicative</a:t>
            </a:r>
            <a:r>
              <a:rPr lang="sr-Latn-RS" dirty="0"/>
              <a:t>, </a:t>
            </a:r>
            <a:r>
              <a:rPr lang="sr-Latn-RS" dirty="0" err="1"/>
              <a:t>group-work</a:t>
            </a:r>
            <a:r>
              <a:rPr lang="sr-Latn-RS" dirty="0"/>
              <a:t> </a:t>
            </a:r>
            <a:r>
              <a:rPr lang="sr-Latn-RS" dirty="0" err="1"/>
              <a:t>or</a:t>
            </a:r>
            <a:r>
              <a:rPr lang="sr-Latn-RS" dirty="0"/>
              <a:t> </a:t>
            </a:r>
            <a:r>
              <a:rPr lang="sr-Latn-RS" dirty="0" err="1"/>
              <a:t>pair-work</a:t>
            </a:r>
            <a:r>
              <a:rPr lang="sr-Latn-RS" dirty="0"/>
              <a:t> </a:t>
            </a:r>
            <a:r>
              <a:rPr lang="sr-Latn-RS" dirty="0" err="1"/>
              <a:t>activities</a:t>
            </a:r>
            <a:endParaRPr lang="sr-Latn-RS" dirty="0"/>
          </a:p>
          <a:p>
            <a:r>
              <a:rPr lang="sr-Latn-RS" dirty="0" err="1"/>
              <a:t>The</a:t>
            </a:r>
            <a:r>
              <a:rPr lang="sr-Latn-RS" dirty="0"/>
              <a:t> role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– to </a:t>
            </a:r>
            <a:r>
              <a:rPr lang="sr-Latn-RS" dirty="0" err="1"/>
              <a:t>control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dynamics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lesson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take</a:t>
            </a:r>
            <a:r>
              <a:rPr lang="sr-Latn-RS" dirty="0"/>
              <a:t> care </a:t>
            </a:r>
            <a:r>
              <a:rPr lang="sr-Latn-RS" dirty="0" err="1"/>
              <a:t>that</a:t>
            </a:r>
            <a:r>
              <a:rPr lang="sr-Latn-RS" dirty="0"/>
              <a:t> </a:t>
            </a:r>
            <a:r>
              <a:rPr lang="sr-Latn-RS" dirty="0" err="1"/>
              <a:t>students</a:t>
            </a:r>
            <a:r>
              <a:rPr lang="sr-Latn-RS" dirty="0"/>
              <a:t> </a:t>
            </a:r>
            <a:r>
              <a:rPr lang="sr-Latn-RS" dirty="0" err="1"/>
              <a:t>respond</a:t>
            </a:r>
            <a:r>
              <a:rPr lang="sr-Latn-RS" dirty="0"/>
              <a:t> to </a:t>
            </a:r>
            <a:r>
              <a:rPr lang="sr-Latn-RS" dirty="0" err="1"/>
              <a:t>instructions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expectations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80617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B16423-6B35-4B05-92CC-F276850B9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28829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FFFDD13-5E69-478D-8965-5E23634EE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78226"/>
            <a:ext cx="8915400" cy="4532996"/>
          </a:xfrm>
        </p:spPr>
        <p:txBody>
          <a:bodyPr/>
          <a:lstStyle/>
          <a:p>
            <a:r>
              <a:rPr lang="sr-Latn-RS" dirty="0" err="1"/>
              <a:t>Anger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– </a:t>
            </a:r>
            <a:r>
              <a:rPr lang="sr-Latn-RS" dirty="0" err="1"/>
              <a:t>counter-productive</a:t>
            </a:r>
            <a:r>
              <a:rPr lang="sr-Latn-RS" dirty="0"/>
              <a:t> </a:t>
            </a:r>
            <a:r>
              <a:rPr lang="sr-Latn-RS" dirty="0" err="1"/>
              <a:t>if</a:t>
            </a:r>
            <a:r>
              <a:rPr lang="sr-Latn-RS" dirty="0"/>
              <a:t> </a:t>
            </a:r>
            <a:r>
              <a:rPr lang="sr-Latn-RS" dirty="0" err="1"/>
              <a:t>too</a:t>
            </a:r>
            <a:r>
              <a:rPr lang="sr-Latn-RS" dirty="0"/>
              <a:t> </a:t>
            </a:r>
            <a:r>
              <a:rPr lang="sr-Latn-RS" dirty="0" err="1"/>
              <a:t>frequent</a:t>
            </a:r>
            <a:r>
              <a:rPr lang="sr-Latn-RS" dirty="0"/>
              <a:t> </a:t>
            </a:r>
            <a:r>
              <a:rPr lang="sr-Latn-RS" dirty="0" err="1"/>
              <a:t>or</a:t>
            </a:r>
            <a:r>
              <a:rPr lang="sr-Latn-RS" dirty="0"/>
              <a:t> </a:t>
            </a:r>
            <a:r>
              <a:rPr lang="sr-Latn-RS" dirty="0" err="1"/>
              <a:t>manifested</a:t>
            </a:r>
            <a:r>
              <a:rPr lang="sr-Latn-RS" dirty="0"/>
              <a:t> in </a:t>
            </a:r>
            <a:r>
              <a:rPr lang="sr-Latn-RS" dirty="0" err="1"/>
              <a:t>losing</a:t>
            </a:r>
            <a:r>
              <a:rPr lang="sr-Latn-RS" dirty="0"/>
              <a:t> </a:t>
            </a:r>
            <a:r>
              <a:rPr lang="sr-Latn-RS" dirty="0" err="1"/>
              <a:t>one’s</a:t>
            </a:r>
            <a:r>
              <a:rPr lang="sr-Latn-RS" dirty="0"/>
              <a:t> </a:t>
            </a:r>
            <a:r>
              <a:rPr lang="sr-Latn-RS" dirty="0" err="1"/>
              <a:t>temper</a:t>
            </a:r>
            <a:r>
              <a:rPr lang="sr-Latn-RS" dirty="0"/>
              <a:t> </a:t>
            </a:r>
            <a:r>
              <a:rPr lang="sr-Latn-RS" dirty="0" err="1"/>
              <a:t>or</a:t>
            </a:r>
            <a:r>
              <a:rPr lang="sr-Latn-RS" dirty="0"/>
              <a:t> </a:t>
            </a:r>
            <a:r>
              <a:rPr lang="sr-Latn-RS" dirty="0" err="1"/>
              <a:t>being</a:t>
            </a:r>
            <a:r>
              <a:rPr lang="sr-Latn-RS" dirty="0"/>
              <a:t> </a:t>
            </a:r>
            <a:r>
              <a:rPr lang="sr-Latn-RS" dirty="0" err="1"/>
              <a:t>agressive</a:t>
            </a:r>
            <a:endParaRPr lang="sr-Latn-RS" dirty="0"/>
          </a:p>
          <a:p>
            <a:r>
              <a:rPr lang="sr-Latn-RS" dirty="0" err="1"/>
              <a:t>Classrooms</a:t>
            </a:r>
            <a:r>
              <a:rPr lang="sr-Latn-RS" dirty="0"/>
              <a:t> </a:t>
            </a:r>
            <a:r>
              <a:rPr lang="sr-Latn-RS" dirty="0" err="1"/>
              <a:t>often</a:t>
            </a:r>
            <a:r>
              <a:rPr lang="sr-Latn-RS" dirty="0"/>
              <a:t> </a:t>
            </a:r>
            <a:r>
              <a:rPr lang="sr-Latn-RS" dirty="0" err="1"/>
              <a:t>noisy</a:t>
            </a:r>
            <a:r>
              <a:rPr lang="sr-Latn-RS" dirty="0"/>
              <a:t> 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class</a:t>
            </a:r>
            <a:r>
              <a:rPr lang="sr-Latn-RS" dirty="0"/>
              <a:t> is </a:t>
            </a:r>
            <a:r>
              <a:rPr lang="sr-Latn-RS" dirty="0" err="1"/>
              <a:t>about</a:t>
            </a:r>
            <a:r>
              <a:rPr lang="sr-Latn-RS" dirty="0"/>
              <a:t> to </a:t>
            </a:r>
            <a:r>
              <a:rPr lang="sr-Latn-RS" dirty="0" err="1"/>
              <a:t>begin</a:t>
            </a:r>
            <a:r>
              <a:rPr lang="sr-Latn-RS" dirty="0"/>
              <a:t> (</a:t>
            </a:r>
            <a:r>
              <a:rPr lang="sr-Latn-RS" dirty="0" err="1"/>
              <a:t>unchanneled</a:t>
            </a:r>
            <a:r>
              <a:rPr lang="sr-Latn-RS" dirty="0"/>
              <a:t> </a:t>
            </a:r>
            <a:r>
              <a:rPr lang="sr-Latn-RS" dirty="0" err="1"/>
              <a:t>energy</a:t>
            </a:r>
            <a:r>
              <a:rPr lang="sr-Latn-RS" dirty="0"/>
              <a:t>, </a:t>
            </a:r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disrespect</a:t>
            </a:r>
            <a:r>
              <a:rPr lang="sr-Latn-RS" dirty="0"/>
              <a:t>) </a:t>
            </a:r>
            <a:r>
              <a:rPr lang="sr-Latn-RS" dirty="0" err="1"/>
              <a:t>or</a:t>
            </a:r>
            <a:r>
              <a:rPr lang="sr-Latn-RS" dirty="0"/>
              <a:t> 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there</a:t>
            </a:r>
            <a:r>
              <a:rPr lang="sr-Latn-RS" dirty="0"/>
              <a:t> are </a:t>
            </a:r>
            <a:r>
              <a:rPr lang="sr-Latn-RS" dirty="0" err="1"/>
              <a:t>vacuums</a:t>
            </a:r>
            <a:r>
              <a:rPr lang="sr-Latn-RS" dirty="0"/>
              <a:t> </a:t>
            </a:r>
            <a:r>
              <a:rPr lang="sr-Latn-RS" dirty="0" err="1"/>
              <a:t>during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lesson</a:t>
            </a:r>
            <a:r>
              <a:rPr lang="sr-Latn-RS" dirty="0"/>
              <a:t> (</a:t>
            </a:r>
            <a:r>
              <a:rPr lang="sr-Latn-RS" dirty="0" err="1"/>
              <a:t>inadequate</a:t>
            </a:r>
            <a:r>
              <a:rPr lang="sr-Latn-RS" dirty="0"/>
              <a:t> </a:t>
            </a:r>
            <a:r>
              <a:rPr lang="sr-Latn-RS" dirty="0" err="1"/>
              <a:t>lesson</a:t>
            </a:r>
            <a:r>
              <a:rPr lang="sr-Latn-RS" dirty="0"/>
              <a:t> </a:t>
            </a:r>
            <a:r>
              <a:rPr lang="sr-Latn-RS" dirty="0" err="1"/>
              <a:t>planning</a:t>
            </a:r>
            <a:r>
              <a:rPr lang="sr-Latn-RS" dirty="0"/>
              <a:t> </a:t>
            </a:r>
            <a:r>
              <a:rPr lang="sr-Latn-RS" dirty="0" err="1"/>
              <a:t>or</a:t>
            </a:r>
            <a:r>
              <a:rPr lang="sr-Latn-RS" dirty="0"/>
              <a:t> </a:t>
            </a:r>
            <a:r>
              <a:rPr lang="sr-Latn-RS" dirty="0" err="1"/>
              <a:t>classroom</a:t>
            </a:r>
            <a:r>
              <a:rPr lang="sr-Latn-RS" dirty="0"/>
              <a:t> management)</a:t>
            </a:r>
          </a:p>
          <a:p>
            <a:r>
              <a:rPr lang="sr-Latn-RS" dirty="0" err="1"/>
              <a:t>Less</a:t>
            </a:r>
            <a:r>
              <a:rPr lang="sr-Latn-RS" dirty="0"/>
              <a:t> </a:t>
            </a:r>
            <a:r>
              <a:rPr lang="sr-Latn-RS" dirty="0" err="1"/>
              <a:t>noisy</a:t>
            </a:r>
            <a:r>
              <a:rPr lang="sr-Latn-RS" dirty="0"/>
              <a:t> – </a:t>
            </a:r>
            <a:r>
              <a:rPr lang="sr-Latn-RS" dirty="0" err="1"/>
              <a:t>if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lessons</a:t>
            </a:r>
            <a:r>
              <a:rPr lang="sr-Latn-RS" dirty="0"/>
              <a:t> are </a:t>
            </a:r>
            <a:r>
              <a:rPr lang="sr-Latn-RS" dirty="0" err="1"/>
              <a:t>planned</a:t>
            </a:r>
            <a:r>
              <a:rPr lang="sr-Latn-RS" dirty="0"/>
              <a:t> </a:t>
            </a:r>
            <a:r>
              <a:rPr lang="sr-Latn-RS" dirty="0" err="1"/>
              <a:t>carefully</a:t>
            </a:r>
            <a:r>
              <a:rPr lang="sr-Latn-RS" dirty="0"/>
              <a:t>, </a:t>
            </a:r>
            <a:r>
              <a:rPr lang="sr-Latn-RS" dirty="0" err="1"/>
              <a:t>activities</a:t>
            </a:r>
            <a:r>
              <a:rPr lang="sr-Latn-RS" dirty="0"/>
              <a:t> </a:t>
            </a:r>
            <a:r>
              <a:rPr lang="sr-Latn-RS" dirty="0" err="1"/>
              <a:t>selected</a:t>
            </a:r>
            <a:r>
              <a:rPr lang="sr-Latn-RS" dirty="0"/>
              <a:t> to </a:t>
            </a:r>
            <a:r>
              <a:rPr lang="sr-Latn-RS" dirty="0" err="1"/>
              <a:t>fit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level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interests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students</a:t>
            </a:r>
            <a:r>
              <a:rPr lang="sr-Latn-RS" dirty="0"/>
              <a:t>, </a:t>
            </a:r>
            <a:r>
              <a:rPr lang="sr-Latn-RS" dirty="0" err="1"/>
              <a:t>if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</a:t>
            </a:r>
            <a:r>
              <a:rPr lang="sr-Latn-RS" dirty="0" err="1"/>
              <a:t>moves</a:t>
            </a:r>
            <a:r>
              <a:rPr lang="sr-Latn-RS" dirty="0"/>
              <a:t> </a:t>
            </a:r>
            <a:r>
              <a:rPr lang="sr-Latn-RS" dirty="0" err="1"/>
              <a:t>around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classroom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supervises</a:t>
            </a:r>
            <a:r>
              <a:rPr lang="sr-Latn-RS" dirty="0"/>
              <a:t> </a:t>
            </a:r>
            <a:r>
              <a:rPr lang="sr-Latn-RS" dirty="0" err="1"/>
              <a:t>work</a:t>
            </a:r>
            <a:r>
              <a:rPr lang="sr-Latn-RS" dirty="0"/>
              <a:t>, </a:t>
            </a:r>
            <a:r>
              <a:rPr lang="sr-Latn-RS" dirty="0" err="1"/>
              <a:t>if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instructions</a:t>
            </a:r>
            <a:r>
              <a:rPr lang="sr-Latn-RS" dirty="0"/>
              <a:t> are </a:t>
            </a:r>
            <a:r>
              <a:rPr lang="sr-Latn-RS" dirty="0" err="1"/>
              <a:t>given</a:t>
            </a:r>
            <a:r>
              <a:rPr lang="sr-Latn-RS" dirty="0"/>
              <a:t> </a:t>
            </a:r>
            <a:r>
              <a:rPr lang="sr-Latn-RS" dirty="0" err="1"/>
              <a:t>clearly</a:t>
            </a:r>
            <a:r>
              <a:rPr lang="sr-Latn-RS" dirty="0"/>
              <a:t> </a:t>
            </a:r>
            <a:r>
              <a:rPr lang="sr-Latn-RS" dirty="0" err="1"/>
              <a:t>before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task</a:t>
            </a:r>
            <a:endParaRPr lang="sr-Latn-RS" dirty="0"/>
          </a:p>
          <a:p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problems</a:t>
            </a:r>
            <a:r>
              <a:rPr lang="sr-Latn-RS" dirty="0"/>
              <a:t> </a:t>
            </a:r>
            <a:r>
              <a:rPr lang="sr-Latn-RS" dirty="0" err="1"/>
              <a:t>occur</a:t>
            </a:r>
            <a:r>
              <a:rPr lang="sr-Latn-RS" dirty="0"/>
              <a:t>,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</a:t>
            </a:r>
            <a:r>
              <a:rPr lang="sr-Latn-RS" dirty="0" err="1"/>
              <a:t>should</a:t>
            </a:r>
            <a:r>
              <a:rPr lang="sr-Latn-RS" dirty="0"/>
              <a:t> </a:t>
            </a:r>
            <a:r>
              <a:rPr lang="sr-Latn-RS" dirty="0" err="1"/>
              <a:t>deal</a:t>
            </a:r>
            <a:r>
              <a:rPr lang="sr-Latn-RS" dirty="0"/>
              <a:t> </a:t>
            </a:r>
            <a:r>
              <a:rPr lang="sr-Latn-RS" dirty="0" err="1"/>
              <a:t>with</a:t>
            </a:r>
            <a:r>
              <a:rPr lang="sr-Latn-RS" dirty="0"/>
              <a:t> </a:t>
            </a:r>
            <a:r>
              <a:rPr lang="sr-Latn-RS" dirty="0" err="1"/>
              <a:t>them</a:t>
            </a:r>
            <a:r>
              <a:rPr lang="sr-Latn-RS" dirty="0"/>
              <a:t> in a </a:t>
            </a:r>
            <a:r>
              <a:rPr lang="sr-Latn-RS" dirty="0" err="1"/>
              <a:t>calm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professional</a:t>
            </a:r>
            <a:r>
              <a:rPr lang="sr-Latn-RS" dirty="0"/>
              <a:t> </a:t>
            </a:r>
            <a:r>
              <a:rPr lang="sr-Latn-RS" dirty="0" err="1"/>
              <a:t>way</a:t>
            </a:r>
            <a:r>
              <a:rPr lang="sr-Latn-RS" dirty="0"/>
              <a:t>, </a:t>
            </a:r>
            <a:r>
              <a:rPr lang="sr-Latn-RS" dirty="0" err="1"/>
              <a:t>try</a:t>
            </a:r>
            <a:r>
              <a:rPr lang="sr-Latn-RS" dirty="0"/>
              <a:t> to </a:t>
            </a:r>
            <a:r>
              <a:rPr lang="sr-Latn-RS" dirty="0" err="1"/>
              <a:t>cooperate</a:t>
            </a:r>
            <a:r>
              <a:rPr lang="sr-Latn-RS" dirty="0"/>
              <a:t> </a:t>
            </a:r>
            <a:r>
              <a:rPr lang="sr-Latn-RS" dirty="0" err="1"/>
              <a:t>with</a:t>
            </a:r>
            <a:r>
              <a:rPr lang="sr-Latn-RS" dirty="0"/>
              <a:t> </a:t>
            </a:r>
            <a:r>
              <a:rPr lang="sr-Latn-RS" dirty="0" err="1"/>
              <a:t>school</a:t>
            </a:r>
            <a:r>
              <a:rPr lang="sr-Latn-RS" dirty="0"/>
              <a:t> </a:t>
            </a:r>
            <a:r>
              <a:rPr lang="sr-Latn-RS" dirty="0" err="1"/>
              <a:t>authorities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parents</a:t>
            </a:r>
            <a:r>
              <a:rPr lang="sr-Latn-RS" dirty="0"/>
              <a:t> (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feel</a:t>
            </a:r>
            <a:r>
              <a:rPr lang="sr-Latn-RS" dirty="0"/>
              <a:t> </a:t>
            </a:r>
            <a:r>
              <a:rPr lang="sr-Latn-RS" dirty="0" err="1"/>
              <a:t>personally</a:t>
            </a:r>
            <a:r>
              <a:rPr lang="sr-Latn-RS" dirty="0"/>
              <a:t> </a:t>
            </a:r>
            <a:r>
              <a:rPr lang="sr-Latn-RS" dirty="0" err="1"/>
              <a:t>offended</a:t>
            </a:r>
            <a:r>
              <a:rPr lang="sr-Latn-RS" dirty="0"/>
              <a:t>)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20253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2BEAE7-327D-49F9-A1EA-0C8DBCC29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71020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2667D13C-4A44-48DB-88C5-3507238C3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39" y="172278"/>
            <a:ext cx="10734261" cy="6824869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GB" dirty="0"/>
              <a:t>Start by being firm with students: you can relax later. </a:t>
            </a:r>
            <a:endParaRPr lang="sr-Latn-RS" dirty="0"/>
          </a:p>
          <a:p>
            <a:pPr lvl="0"/>
            <a:r>
              <a:rPr lang="en-GB" dirty="0"/>
              <a:t>Establish silence before you start speaking to the class. </a:t>
            </a:r>
            <a:endParaRPr lang="sr-Latn-RS" dirty="0"/>
          </a:p>
          <a:p>
            <a:pPr lvl="0"/>
            <a:r>
              <a:rPr lang="en-GB" dirty="0"/>
              <a:t>Know and use the students' names.</a:t>
            </a:r>
            <a:endParaRPr lang="sr-Latn-RS" dirty="0"/>
          </a:p>
          <a:p>
            <a:pPr lvl="0"/>
            <a:r>
              <a:rPr lang="en-GB" dirty="0"/>
              <a:t>Prepare lessons thoroughly and structure them firmly. </a:t>
            </a:r>
            <a:endParaRPr lang="sr-Latn-RS" dirty="0"/>
          </a:p>
          <a:p>
            <a:pPr lvl="0"/>
            <a:r>
              <a:rPr lang="en-GB" dirty="0"/>
              <a:t>Be mobile: walk around the class.</a:t>
            </a:r>
            <a:endParaRPr lang="sr-Latn-RS" dirty="0"/>
          </a:p>
          <a:p>
            <a:pPr lvl="0"/>
            <a:r>
              <a:rPr lang="en-GB" dirty="0"/>
              <a:t>Start the lesson with a 'bang' and sustain interest and curiosity. </a:t>
            </a:r>
            <a:endParaRPr lang="sr-Latn-RS" dirty="0"/>
          </a:p>
          <a:p>
            <a:pPr lvl="0"/>
            <a:r>
              <a:rPr lang="en-GB" dirty="0"/>
              <a:t>Speak clearly.</a:t>
            </a:r>
            <a:endParaRPr lang="sr-Latn-RS" dirty="0"/>
          </a:p>
          <a:p>
            <a:pPr lvl="0"/>
            <a:r>
              <a:rPr lang="en-GB" dirty="0"/>
              <a:t>Make sure your instructions are clear.</a:t>
            </a:r>
            <a:endParaRPr lang="sr-Latn-RS" dirty="0"/>
          </a:p>
          <a:p>
            <a:pPr lvl="0"/>
            <a:r>
              <a:rPr lang="en-GB" dirty="0"/>
              <a:t>Have extra material prepared (e.g., to cope with slower/faster-working students).</a:t>
            </a:r>
            <a:endParaRPr lang="sr-Latn-RS" dirty="0"/>
          </a:p>
          <a:p>
            <a:pPr lvl="0"/>
            <a:r>
              <a:rPr lang="en-GB" dirty="0"/>
              <a:t>Look at the class when speaking, and learn how to 'scan'.</a:t>
            </a:r>
            <a:endParaRPr lang="sr-Latn-RS" dirty="0"/>
          </a:p>
          <a:p>
            <a:pPr lvl="0"/>
            <a:r>
              <a:rPr lang="en-GB" dirty="0"/>
              <a:t>Make work appropriate to pupils' age, ability and cultural background.</a:t>
            </a:r>
            <a:endParaRPr lang="sr-Latn-RS" dirty="0"/>
          </a:p>
          <a:p>
            <a:pPr lvl="0"/>
            <a:r>
              <a:rPr lang="en-GB" dirty="0"/>
              <a:t>Develop an effective questioning technique.</a:t>
            </a:r>
            <a:endParaRPr lang="sr-Latn-RS" dirty="0"/>
          </a:p>
          <a:p>
            <a:pPr lvl="0"/>
            <a:r>
              <a:rPr lang="en-GB" dirty="0"/>
              <a:t>Develop the art of timing your lesson to fit the available period.</a:t>
            </a:r>
            <a:endParaRPr lang="sr-Latn-RS" dirty="0"/>
          </a:p>
          <a:p>
            <a:pPr lvl="0"/>
            <a:r>
              <a:rPr lang="en-GB" dirty="0"/>
              <a:t>Vary your teaching techniques.</a:t>
            </a:r>
            <a:endParaRPr lang="sr-Latn-RS" dirty="0"/>
          </a:p>
          <a:p>
            <a:pPr lvl="0"/>
            <a:r>
              <a:rPr lang="en-GB" dirty="0"/>
              <a:t>Anticipate discipline problems and act quickly.</a:t>
            </a:r>
            <a:endParaRPr lang="sr-Latn-RS" dirty="0"/>
          </a:p>
          <a:p>
            <a:pPr lvl="0"/>
            <a:r>
              <a:rPr lang="en-GB" dirty="0"/>
              <a:t>Avoid confrontations.</a:t>
            </a:r>
            <a:endParaRPr lang="sr-Latn-RS" dirty="0"/>
          </a:p>
          <a:p>
            <a:pPr lvl="0"/>
            <a:r>
              <a:rPr lang="en-GB" dirty="0"/>
              <a:t>Clarify fixed rules and standards and be consistent in applying them.</a:t>
            </a:r>
            <a:endParaRPr lang="sr-Latn-RS" dirty="0"/>
          </a:p>
          <a:p>
            <a:pPr lvl="0"/>
            <a:r>
              <a:rPr lang="en-GB" dirty="0"/>
              <a:t>Present yourself as a supporter and helper to students.</a:t>
            </a:r>
            <a:endParaRPr lang="sr-Latn-RS" dirty="0"/>
          </a:p>
          <a:p>
            <a:pPr lvl="0"/>
            <a:r>
              <a:rPr lang="en-GB" dirty="0"/>
              <a:t>Use humour constructively.</a:t>
            </a:r>
            <a:endParaRPr lang="sr-Latn-RS" dirty="0"/>
          </a:p>
          <a:p>
            <a:pPr lvl="0"/>
            <a:r>
              <a:rPr lang="en-GB" dirty="0"/>
              <a:t>Don't patronize students, treat them with respect.</a:t>
            </a:r>
            <a:endParaRPr lang="sr-Latn-RS" dirty="0"/>
          </a:p>
          <a:p>
            <a:pPr lvl="0"/>
            <a:r>
              <a:rPr lang="en-GB" dirty="0"/>
              <a:t>Choose topics and tasks that will activate students.</a:t>
            </a:r>
            <a:endParaRPr lang="sr-Latn-RS" dirty="0"/>
          </a:p>
          <a:p>
            <a:pPr lvl="0"/>
            <a:r>
              <a:rPr lang="en-GB" dirty="0"/>
              <a:t>Be warm and friendly to the students.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98088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D30212-CB65-4405-A930-94AF5728A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Creating</a:t>
            </a:r>
            <a:r>
              <a:rPr lang="sr-Latn-RS" dirty="0"/>
              <a:t> a </a:t>
            </a:r>
            <a:r>
              <a:rPr lang="sr-Latn-RS" dirty="0" err="1"/>
              <a:t>positive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atmosphere</a:t>
            </a:r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0734364-E361-43B2-B58F-5A2A49520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/>
              <a:t>Teaching</a:t>
            </a:r>
            <a:r>
              <a:rPr lang="sr-Latn-RS" dirty="0"/>
              <a:t> </a:t>
            </a:r>
            <a:r>
              <a:rPr lang="sr-Latn-RS" dirty="0" err="1"/>
              <a:t>foreign</a:t>
            </a:r>
            <a:r>
              <a:rPr lang="sr-Latn-RS" dirty="0"/>
              <a:t> </a:t>
            </a:r>
            <a:r>
              <a:rPr lang="sr-Latn-RS" dirty="0" err="1"/>
              <a:t>languaes</a:t>
            </a:r>
            <a:r>
              <a:rPr lang="sr-Latn-RS" dirty="0"/>
              <a:t> </a:t>
            </a:r>
            <a:r>
              <a:rPr lang="sr-Latn-RS" dirty="0" err="1"/>
              <a:t>involves</a:t>
            </a:r>
            <a:r>
              <a:rPr lang="sr-Latn-RS" dirty="0"/>
              <a:t> </a:t>
            </a:r>
            <a:r>
              <a:rPr lang="sr-Latn-RS" dirty="0" err="1"/>
              <a:t>much</a:t>
            </a:r>
            <a:r>
              <a:rPr lang="sr-Latn-RS" dirty="0"/>
              <a:t> </a:t>
            </a:r>
            <a:r>
              <a:rPr lang="sr-Latn-RS" dirty="0" err="1"/>
              <a:t>communication</a:t>
            </a:r>
            <a:r>
              <a:rPr lang="sr-Latn-RS" dirty="0"/>
              <a:t>, </a:t>
            </a:r>
            <a:r>
              <a:rPr lang="sr-Latn-RS" dirty="0" err="1"/>
              <a:t>expressing</a:t>
            </a:r>
            <a:r>
              <a:rPr lang="sr-Latn-RS" dirty="0"/>
              <a:t> personal </a:t>
            </a:r>
            <a:r>
              <a:rPr lang="sr-Latn-RS" dirty="0" err="1"/>
              <a:t>beliefs</a:t>
            </a:r>
            <a:r>
              <a:rPr lang="sr-Latn-RS" dirty="0"/>
              <a:t>, </a:t>
            </a:r>
            <a:r>
              <a:rPr lang="sr-Latn-RS" dirty="0" err="1"/>
              <a:t>experiences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attitudes</a:t>
            </a:r>
            <a:endParaRPr lang="sr-Latn-RS" dirty="0"/>
          </a:p>
          <a:p>
            <a:r>
              <a:rPr lang="sr-Latn-RS" dirty="0" err="1"/>
              <a:t>Affective</a:t>
            </a:r>
            <a:r>
              <a:rPr lang="sr-Latn-RS" dirty="0"/>
              <a:t> </a:t>
            </a:r>
            <a:r>
              <a:rPr lang="sr-Latn-RS" dirty="0" err="1"/>
              <a:t>factors</a:t>
            </a:r>
            <a:r>
              <a:rPr lang="sr-Latn-RS" dirty="0"/>
              <a:t> influence </a:t>
            </a:r>
            <a:r>
              <a:rPr lang="sr-Latn-RS" dirty="0" err="1"/>
              <a:t>such</a:t>
            </a:r>
            <a:r>
              <a:rPr lang="sr-Latn-RS" dirty="0"/>
              <a:t> </a:t>
            </a:r>
            <a:r>
              <a:rPr lang="sr-Latn-RS" dirty="0" err="1"/>
              <a:t>interaction</a:t>
            </a:r>
            <a:r>
              <a:rPr lang="sr-Latn-RS" dirty="0"/>
              <a:t> – </a:t>
            </a:r>
            <a:r>
              <a:rPr lang="sr-Latn-RS" dirty="0" err="1"/>
              <a:t>the</a:t>
            </a:r>
            <a:r>
              <a:rPr lang="sr-Latn-RS" dirty="0"/>
              <a:t> role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is to </a:t>
            </a:r>
            <a:r>
              <a:rPr lang="sr-Latn-RS" dirty="0" err="1"/>
              <a:t>create</a:t>
            </a:r>
            <a:r>
              <a:rPr lang="sr-Latn-RS" dirty="0"/>
              <a:t> a </a:t>
            </a:r>
            <a:r>
              <a:rPr lang="sr-Latn-RS" dirty="0" err="1"/>
              <a:t>safe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positive</a:t>
            </a:r>
            <a:r>
              <a:rPr lang="sr-Latn-RS" dirty="0"/>
              <a:t> </a:t>
            </a:r>
            <a:r>
              <a:rPr lang="sr-Latn-RS" dirty="0" err="1"/>
              <a:t>atmosphere</a:t>
            </a:r>
            <a:endParaRPr lang="sr-Latn-RS" dirty="0"/>
          </a:p>
          <a:p>
            <a:r>
              <a:rPr lang="sr-Latn-RS" dirty="0" err="1"/>
              <a:t>If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environment</a:t>
            </a:r>
            <a:r>
              <a:rPr lang="sr-Latn-RS" dirty="0"/>
              <a:t> is </a:t>
            </a:r>
            <a:r>
              <a:rPr lang="sr-Latn-RS" dirty="0" err="1"/>
              <a:t>frightening</a:t>
            </a:r>
            <a:r>
              <a:rPr lang="sr-Latn-RS" dirty="0"/>
              <a:t>, </a:t>
            </a:r>
            <a:r>
              <a:rPr lang="sr-Latn-RS" dirty="0" err="1"/>
              <a:t>students</a:t>
            </a:r>
            <a:r>
              <a:rPr lang="sr-Latn-RS" dirty="0"/>
              <a:t> are </a:t>
            </a:r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willing</a:t>
            </a:r>
            <a:r>
              <a:rPr lang="sr-Latn-RS" dirty="0"/>
              <a:t> to </a:t>
            </a:r>
            <a:r>
              <a:rPr lang="sr-Latn-RS" dirty="0" err="1"/>
              <a:t>participate</a:t>
            </a:r>
            <a:endParaRPr lang="sr-Latn-RS" dirty="0"/>
          </a:p>
          <a:p>
            <a:r>
              <a:rPr lang="sr-Latn-RS" dirty="0" err="1"/>
              <a:t>Creating</a:t>
            </a:r>
            <a:r>
              <a:rPr lang="sr-Latn-RS" dirty="0"/>
              <a:t> a </a:t>
            </a:r>
            <a:r>
              <a:rPr lang="sr-Latn-RS" dirty="0" err="1"/>
              <a:t>rapport</a:t>
            </a:r>
            <a:r>
              <a:rPr lang="sr-Latn-RS" dirty="0"/>
              <a:t> – </a:t>
            </a:r>
            <a:r>
              <a:rPr lang="sr-Latn-RS" dirty="0" err="1"/>
              <a:t>important</a:t>
            </a:r>
            <a:endParaRPr lang="sr-Latn-RS" dirty="0"/>
          </a:p>
          <a:p>
            <a:r>
              <a:rPr lang="sr-Latn-RS" dirty="0"/>
              <a:t>Some </a:t>
            </a:r>
            <a:r>
              <a:rPr lang="sr-Latn-RS" dirty="0" err="1"/>
              <a:t>teachers</a:t>
            </a:r>
            <a:r>
              <a:rPr lang="sr-Latn-RS" dirty="0"/>
              <a:t> </a:t>
            </a:r>
            <a:r>
              <a:rPr lang="sr-Latn-RS" dirty="0" err="1"/>
              <a:t>think</a:t>
            </a:r>
            <a:r>
              <a:rPr lang="sr-Latn-RS" dirty="0"/>
              <a:t> </a:t>
            </a:r>
            <a:r>
              <a:rPr lang="sr-Latn-RS" dirty="0" err="1"/>
              <a:t>that</a:t>
            </a:r>
            <a:r>
              <a:rPr lang="sr-Latn-RS" dirty="0"/>
              <a:t> </a:t>
            </a:r>
            <a:r>
              <a:rPr lang="sr-Latn-RS" dirty="0" err="1"/>
              <a:t>they</a:t>
            </a:r>
            <a:r>
              <a:rPr lang="sr-Latn-RS" dirty="0"/>
              <a:t> </a:t>
            </a:r>
            <a:r>
              <a:rPr lang="sr-Latn-RS" dirty="0" err="1"/>
              <a:t>might</a:t>
            </a:r>
            <a:r>
              <a:rPr lang="sr-Latn-RS" dirty="0"/>
              <a:t> lose </a:t>
            </a:r>
            <a:r>
              <a:rPr lang="sr-Latn-RS" dirty="0" err="1"/>
              <a:t>control</a:t>
            </a:r>
            <a:r>
              <a:rPr lang="sr-Latn-RS" dirty="0"/>
              <a:t> </a:t>
            </a:r>
            <a:r>
              <a:rPr lang="sr-Latn-RS" dirty="0" err="1"/>
              <a:t>if</a:t>
            </a:r>
            <a:r>
              <a:rPr lang="sr-Latn-RS" dirty="0"/>
              <a:t> </a:t>
            </a:r>
            <a:r>
              <a:rPr lang="sr-Latn-RS" dirty="0" err="1"/>
              <a:t>they</a:t>
            </a:r>
            <a:r>
              <a:rPr lang="sr-Latn-RS" dirty="0"/>
              <a:t> </a:t>
            </a:r>
            <a:r>
              <a:rPr lang="sr-Latn-RS" dirty="0" err="1"/>
              <a:t>become</a:t>
            </a:r>
            <a:r>
              <a:rPr lang="sr-Latn-RS" dirty="0"/>
              <a:t> </a:t>
            </a:r>
            <a:r>
              <a:rPr lang="sr-Latn-RS" dirty="0" err="1"/>
              <a:t>closer</a:t>
            </a:r>
            <a:r>
              <a:rPr lang="sr-Latn-RS" dirty="0"/>
              <a:t> </a:t>
            </a:r>
            <a:r>
              <a:rPr lang="sr-Latn-RS" dirty="0" err="1"/>
              <a:t>with</a:t>
            </a:r>
            <a:r>
              <a:rPr lang="sr-Latn-RS" dirty="0"/>
              <a:t> </a:t>
            </a:r>
            <a:r>
              <a:rPr lang="sr-Latn-RS" dirty="0" err="1"/>
              <a:t>students</a:t>
            </a:r>
            <a:endParaRPr lang="sr-Latn-RS" dirty="0"/>
          </a:p>
          <a:p>
            <a:r>
              <a:rPr lang="sr-Latn-RS" dirty="0" err="1"/>
              <a:t>Students</a:t>
            </a:r>
            <a:r>
              <a:rPr lang="sr-Latn-RS" dirty="0"/>
              <a:t> </a:t>
            </a:r>
            <a:r>
              <a:rPr lang="sr-Latn-RS" dirty="0" err="1"/>
              <a:t>like</a:t>
            </a:r>
            <a:r>
              <a:rPr lang="sr-Latn-RS" dirty="0"/>
              <a:t> </a:t>
            </a:r>
            <a:r>
              <a:rPr lang="sr-Latn-RS" dirty="0" err="1"/>
              <a:t>teachers</a:t>
            </a:r>
            <a:r>
              <a:rPr lang="sr-Latn-RS" dirty="0"/>
              <a:t> </a:t>
            </a:r>
            <a:r>
              <a:rPr lang="sr-Latn-RS" dirty="0" err="1"/>
              <a:t>who</a:t>
            </a:r>
            <a:r>
              <a:rPr lang="sr-Latn-RS" dirty="0"/>
              <a:t> </a:t>
            </a:r>
            <a:r>
              <a:rPr lang="sr-Latn-RS" dirty="0" err="1"/>
              <a:t>can</a:t>
            </a:r>
            <a:r>
              <a:rPr lang="sr-Latn-RS" dirty="0"/>
              <a:t> </a:t>
            </a:r>
            <a:r>
              <a:rPr lang="sr-Latn-RS" dirty="0" err="1"/>
              <a:t>establish</a:t>
            </a:r>
            <a:r>
              <a:rPr lang="sr-Latn-RS" dirty="0"/>
              <a:t> </a:t>
            </a:r>
            <a:r>
              <a:rPr lang="sr-Latn-RS" dirty="0" err="1"/>
              <a:t>authority</a:t>
            </a:r>
            <a:r>
              <a:rPr lang="sr-Latn-RS" dirty="0"/>
              <a:t> </a:t>
            </a:r>
            <a:r>
              <a:rPr lang="sr-Latn-RS" dirty="0" err="1"/>
              <a:t>without</a:t>
            </a:r>
            <a:r>
              <a:rPr lang="sr-Latn-RS" dirty="0"/>
              <a:t> </a:t>
            </a:r>
            <a:r>
              <a:rPr lang="sr-Latn-RS" dirty="0" err="1"/>
              <a:t>being</a:t>
            </a:r>
            <a:r>
              <a:rPr lang="sr-Latn-RS" dirty="0"/>
              <a:t> </a:t>
            </a:r>
            <a:r>
              <a:rPr lang="sr-Latn-RS" dirty="0" err="1"/>
              <a:t>too</a:t>
            </a:r>
            <a:r>
              <a:rPr lang="sr-Latn-RS" dirty="0"/>
              <a:t> </a:t>
            </a:r>
            <a:r>
              <a:rPr lang="sr-Latn-RS" dirty="0" err="1"/>
              <a:t>distant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07950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933414-C1A8-41FE-B9DB-8C88AE2A7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2B75A09C-A04D-41B7-97F6-CEE95CD21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/>
              <a:t>Creating</a:t>
            </a:r>
            <a:r>
              <a:rPr lang="sr-Latn-RS" dirty="0"/>
              <a:t> </a:t>
            </a:r>
            <a:r>
              <a:rPr lang="sr-Latn-RS" dirty="0" err="1"/>
              <a:t>rapport</a:t>
            </a:r>
            <a:r>
              <a:rPr lang="sr-Latn-RS" dirty="0"/>
              <a:t>:</a:t>
            </a:r>
          </a:p>
          <a:p>
            <a:pPr lvl="1"/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necessary</a:t>
            </a:r>
            <a:r>
              <a:rPr lang="sr-Latn-RS" dirty="0"/>
              <a:t> (</a:t>
            </a:r>
            <a:r>
              <a:rPr lang="sr-Latn-RS" dirty="0" err="1"/>
              <a:t>although</a:t>
            </a:r>
            <a:r>
              <a:rPr lang="sr-Latn-RS" dirty="0"/>
              <a:t> – </a:t>
            </a:r>
            <a:r>
              <a:rPr lang="sr-Latn-RS" dirty="0" err="1"/>
              <a:t>good</a:t>
            </a:r>
            <a:r>
              <a:rPr lang="sr-Latn-RS" dirty="0"/>
              <a:t>) to be </a:t>
            </a:r>
            <a:r>
              <a:rPr lang="sr-Latn-RS" dirty="0" err="1"/>
              <a:t>smiling</a:t>
            </a:r>
            <a:r>
              <a:rPr lang="sr-Latn-RS" dirty="0"/>
              <a:t>, </a:t>
            </a:r>
            <a:r>
              <a:rPr lang="sr-Latn-RS" dirty="0" err="1"/>
              <a:t>warm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with</a:t>
            </a:r>
            <a:r>
              <a:rPr lang="sr-Latn-RS" dirty="0"/>
              <a:t> a </a:t>
            </a:r>
            <a:r>
              <a:rPr lang="sr-Latn-RS" dirty="0" err="1"/>
              <a:t>sense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humour</a:t>
            </a:r>
            <a:endParaRPr lang="sr-Latn-RS" dirty="0"/>
          </a:p>
          <a:p>
            <a:pPr lvl="1"/>
            <a:r>
              <a:rPr lang="sr-Latn-RS" dirty="0" err="1"/>
              <a:t>Giving</a:t>
            </a:r>
            <a:r>
              <a:rPr lang="sr-Latn-RS" dirty="0"/>
              <a:t> </a:t>
            </a:r>
            <a:r>
              <a:rPr lang="sr-Latn-RS" dirty="0" err="1"/>
              <a:t>positive</a:t>
            </a:r>
            <a:r>
              <a:rPr lang="sr-Latn-RS" dirty="0"/>
              <a:t> feedback </a:t>
            </a:r>
            <a:r>
              <a:rPr lang="sr-Latn-RS" dirty="0" err="1"/>
              <a:t>whenever</a:t>
            </a:r>
            <a:r>
              <a:rPr lang="sr-Latn-RS" dirty="0"/>
              <a:t> </a:t>
            </a:r>
            <a:r>
              <a:rPr lang="sr-Latn-RS" dirty="0" err="1"/>
              <a:t>students</a:t>
            </a:r>
            <a:r>
              <a:rPr lang="sr-Latn-RS" dirty="0"/>
              <a:t> do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task</a:t>
            </a:r>
            <a:r>
              <a:rPr lang="sr-Latn-RS" dirty="0"/>
              <a:t> </a:t>
            </a:r>
            <a:r>
              <a:rPr lang="sr-Latn-RS" dirty="0" err="1"/>
              <a:t>well</a:t>
            </a:r>
            <a:r>
              <a:rPr lang="sr-Latn-RS" dirty="0"/>
              <a:t> </a:t>
            </a:r>
            <a:r>
              <a:rPr lang="sr-Latn-RS" dirty="0" err="1"/>
              <a:t>or</a:t>
            </a:r>
            <a:r>
              <a:rPr lang="sr-Latn-RS" dirty="0"/>
              <a:t> 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they</a:t>
            </a:r>
            <a:r>
              <a:rPr lang="sr-Latn-RS" dirty="0"/>
              <a:t> </a:t>
            </a:r>
            <a:r>
              <a:rPr lang="sr-Latn-RS" dirty="0" err="1"/>
              <a:t>make</a:t>
            </a:r>
            <a:r>
              <a:rPr lang="sr-Latn-RS" dirty="0"/>
              <a:t> </a:t>
            </a:r>
            <a:r>
              <a:rPr lang="sr-Latn-RS" dirty="0" err="1"/>
              <a:t>progress</a:t>
            </a:r>
            <a:endParaRPr lang="sr-Latn-RS" dirty="0"/>
          </a:p>
          <a:p>
            <a:pPr lvl="1"/>
            <a:r>
              <a:rPr lang="sr-Latn-RS" dirty="0" err="1"/>
              <a:t>Adapting</a:t>
            </a:r>
            <a:r>
              <a:rPr lang="sr-Latn-RS" dirty="0"/>
              <a:t> </a:t>
            </a:r>
            <a:r>
              <a:rPr lang="sr-Latn-RS" dirty="0" err="1"/>
              <a:t>activities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materials</a:t>
            </a:r>
            <a:r>
              <a:rPr lang="sr-Latn-RS" dirty="0"/>
              <a:t> </a:t>
            </a:r>
            <a:r>
              <a:rPr lang="sr-Latn-RS" dirty="0" err="1"/>
              <a:t>according</a:t>
            </a:r>
            <a:r>
              <a:rPr lang="sr-Latn-RS" dirty="0"/>
              <a:t> to </a:t>
            </a:r>
            <a:r>
              <a:rPr lang="sr-Latn-RS" dirty="0" err="1"/>
              <a:t>students</a:t>
            </a:r>
            <a:r>
              <a:rPr lang="sr-Latn-RS" dirty="0"/>
              <a:t>’ </a:t>
            </a:r>
            <a:r>
              <a:rPr lang="sr-Latn-RS" dirty="0" err="1"/>
              <a:t>interests</a:t>
            </a:r>
            <a:endParaRPr lang="sr-Latn-RS" dirty="0"/>
          </a:p>
          <a:p>
            <a:pPr marL="457200" lvl="1" indent="0">
              <a:buNone/>
            </a:pPr>
            <a:endParaRPr lang="sr-Latn-RS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116508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76D7E6-B976-45CF-8287-3A1DD5BE7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A057F82B-53F0-438A-9565-DCBB09C10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/>
              <a:t>Crucial</a:t>
            </a:r>
            <a:r>
              <a:rPr lang="sr-Latn-RS" dirty="0"/>
              <a:t> </a:t>
            </a:r>
            <a:r>
              <a:rPr lang="sr-Latn-RS" dirty="0" err="1"/>
              <a:t>qualities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</a:t>
            </a:r>
            <a:r>
              <a:rPr lang="sr-Latn-RS" dirty="0" err="1"/>
              <a:t>that</a:t>
            </a:r>
            <a:r>
              <a:rPr lang="sr-Latn-RS" dirty="0"/>
              <a:t> </a:t>
            </a:r>
            <a:r>
              <a:rPr lang="sr-Latn-RS" dirty="0" err="1"/>
              <a:t>help</a:t>
            </a:r>
            <a:r>
              <a:rPr lang="sr-Latn-RS" dirty="0"/>
              <a:t> </a:t>
            </a:r>
            <a:r>
              <a:rPr lang="sr-Latn-RS" dirty="0" err="1"/>
              <a:t>creating</a:t>
            </a:r>
            <a:r>
              <a:rPr lang="sr-Latn-RS" dirty="0"/>
              <a:t> </a:t>
            </a:r>
            <a:r>
              <a:rPr lang="sr-Latn-RS" dirty="0" err="1"/>
              <a:t>positive</a:t>
            </a:r>
            <a:r>
              <a:rPr lang="sr-Latn-RS" dirty="0"/>
              <a:t> </a:t>
            </a:r>
            <a:r>
              <a:rPr lang="sr-Latn-RS" dirty="0" err="1"/>
              <a:t>atmosphere</a:t>
            </a:r>
            <a:r>
              <a:rPr lang="sr-Latn-RS" dirty="0"/>
              <a:t>:</a:t>
            </a:r>
          </a:p>
          <a:p>
            <a:pPr lvl="1"/>
            <a:r>
              <a:rPr lang="sr-Latn-RS" dirty="0" err="1"/>
              <a:t>Authenticity</a:t>
            </a:r>
            <a:r>
              <a:rPr lang="sr-Latn-RS" dirty="0"/>
              <a:t> – </a:t>
            </a:r>
            <a:r>
              <a:rPr lang="sr-Latn-RS" dirty="0" err="1"/>
              <a:t>being</a:t>
            </a:r>
            <a:r>
              <a:rPr lang="sr-Latn-RS" dirty="0"/>
              <a:t> </a:t>
            </a:r>
            <a:r>
              <a:rPr lang="sr-Latn-RS" dirty="0" err="1"/>
              <a:t>yourself</a:t>
            </a:r>
            <a:r>
              <a:rPr lang="sr-Latn-RS" dirty="0"/>
              <a:t>, </a:t>
            </a:r>
            <a:r>
              <a:rPr lang="sr-Latn-RS" dirty="0" err="1"/>
              <a:t>showing</a:t>
            </a:r>
            <a:r>
              <a:rPr lang="sr-Latn-RS" dirty="0"/>
              <a:t> </a:t>
            </a:r>
            <a:r>
              <a:rPr lang="sr-Latn-RS" dirty="0" err="1"/>
              <a:t>your</a:t>
            </a:r>
            <a:r>
              <a:rPr lang="sr-Latn-RS" dirty="0"/>
              <a:t> </a:t>
            </a:r>
            <a:r>
              <a:rPr lang="sr-Latn-RS" dirty="0" err="1"/>
              <a:t>true</a:t>
            </a:r>
            <a:r>
              <a:rPr lang="sr-Latn-RS" dirty="0"/>
              <a:t> </a:t>
            </a:r>
            <a:r>
              <a:rPr lang="sr-Latn-RS" dirty="0" err="1"/>
              <a:t>personality</a:t>
            </a:r>
            <a:r>
              <a:rPr lang="sr-Latn-RS" dirty="0"/>
              <a:t>,</a:t>
            </a:r>
          </a:p>
          <a:p>
            <a:pPr lvl="1"/>
            <a:r>
              <a:rPr lang="sr-Latn-RS" dirty="0" err="1"/>
              <a:t>Empathy</a:t>
            </a:r>
            <a:r>
              <a:rPr lang="sr-Latn-RS" dirty="0"/>
              <a:t> – </a:t>
            </a:r>
            <a:r>
              <a:rPr lang="sr-Latn-RS" dirty="0" err="1"/>
              <a:t>seeing</a:t>
            </a:r>
            <a:r>
              <a:rPr lang="sr-Latn-RS" dirty="0"/>
              <a:t> </a:t>
            </a:r>
            <a:r>
              <a:rPr lang="sr-Latn-RS" dirty="0" err="1"/>
              <a:t>things</a:t>
            </a:r>
            <a:r>
              <a:rPr lang="sr-Latn-RS" dirty="0"/>
              <a:t> from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perspective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students</a:t>
            </a:r>
            <a:r>
              <a:rPr lang="sr-Latn-RS" dirty="0"/>
              <a:t>; </a:t>
            </a:r>
            <a:r>
              <a:rPr lang="sr-Latn-RS" dirty="0" err="1"/>
              <a:t>understanding</a:t>
            </a:r>
            <a:r>
              <a:rPr lang="sr-Latn-RS" dirty="0"/>
              <a:t> </a:t>
            </a:r>
            <a:r>
              <a:rPr lang="sr-Latn-RS" dirty="0" err="1"/>
              <a:t>difficulties</a:t>
            </a:r>
            <a:r>
              <a:rPr lang="sr-Latn-RS" dirty="0"/>
              <a:t> </a:t>
            </a:r>
            <a:r>
              <a:rPr lang="sr-Latn-RS" dirty="0" err="1"/>
              <a:t>they</a:t>
            </a:r>
            <a:r>
              <a:rPr lang="sr-Latn-RS" dirty="0"/>
              <a:t> </a:t>
            </a:r>
            <a:r>
              <a:rPr lang="sr-Latn-RS" dirty="0" err="1"/>
              <a:t>might</a:t>
            </a:r>
            <a:r>
              <a:rPr lang="sr-Latn-RS" dirty="0"/>
              <a:t> </a:t>
            </a:r>
            <a:r>
              <a:rPr lang="sr-Latn-RS" dirty="0" err="1"/>
              <a:t>have</a:t>
            </a:r>
            <a:endParaRPr lang="sr-Latn-RS" dirty="0"/>
          </a:p>
          <a:p>
            <a:pPr lvl="1"/>
            <a:r>
              <a:rPr lang="sr-Latn-RS" dirty="0" err="1"/>
              <a:t>Respect</a:t>
            </a:r>
            <a:r>
              <a:rPr lang="sr-Latn-RS" dirty="0"/>
              <a:t> – </a:t>
            </a:r>
            <a:r>
              <a:rPr lang="sr-Latn-RS" dirty="0" err="1"/>
              <a:t>positive</a:t>
            </a:r>
            <a:r>
              <a:rPr lang="sr-Latn-RS" dirty="0"/>
              <a:t>, </a:t>
            </a:r>
            <a:r>
              <a:rPr lang="sr-Latn-RS" dirty="0" err="1"/>
              <a:t>non-judgemental</a:t>
            </a:r>
            <a:r>
              <a:rPr lang="sr-Latn-RS" dirty="0"/>
              <a:t> </a:t>
            </a:r>
            <a:r>
              <a:rPr lang="sr-Latn-RS" dirty="0" err="1"/>
              <a:t>regard</a:t>
            </a:r>
            <a:r>
              <a:rPr lang="sr-Latn-RS" dirty="0"/>
              <a:t> </a:t>
            </a:r>
            <a:r>
              <a:rPr lang="sr-Latn-RS" dirty="0" err="1"/>
              <a:t>for</a:t>
            </a:r>
            <a:r>
              <a:rPr lang="sr-Latn-RS" dirty="0"/>
              <a:t> </a:t>
            </a:r>
            <a:r>
              <a:rPr lang="sr-Latn-RS" dirty="0" err="1"/>
              <a:t>other</a:t>
            </a:r>
            <a:r>
              <a:rPr lang="sr-Latn-RS" dirty="0"/>
              <a:t> </a:t>
            </a:r>
            <a:r>
              <a:rPr lang="sr-Latn-RS" dirty="0" err="1"/>
              <a:t>persons</a:t>
            </a:r>
            <a:endParaRPr lang="sr-Latn-RS" dirty="0"/>
          </a:p>
          <a:p>
            <a:pPr lvl="2"/>
            <a:r>
              <a:rPr lang="sr-Latn-RS" dirty="0" err="1"/>
              <a:t>Mutual</a:t>
            </a:r>
            <a:r>
              <a:rPr lang="sr-Latn-RS" dirty="0"/>
              <a:t> </a:t>
            </a:r>
            <a:r>
              <a:rPr lang="sr-Latn-RS" dirty="0" err="1"/>
              <a:t>respect</a:t>
            </a:r>
            <a:r>
              <a:rPr lang="sr-Latn-RS" dirty="0"/>
              <a:t> </a:t>
            </a:r>
            <a:r>
              <a:rPr lang="sr-Latn-RS" dirty="0" err="1"/>
              <a:t>necessary</a:t>
            </a:r>
            <a:endParaRPr lang="sr-Latn-RS" dirty="0"/>
          </a:p>
          <a:p>
            <a:pPr lvl="2"/>
            <a:r>
              <a:rPr lang="sr-Latn-RS" dirty="0" err="1"/>
              <a:t>Recognizing</a:t>
            </a:r>
            <a:r>
              <a:rPr lang="sr-Latn-RS" dirty="0"/>
              <a:t> </a:t>
            </a:r>
            <a:r>
              <a:rPr lang="sr-Latn-RS" dirty="0" err="1"/>
              <a:t>students</a:t>
            </a:r>
            <a:endParaRPr lang="sr-Latn-RS" dirty="0"/>
          </a:p>
          <a:p>
            <a:pPr lvl="2"/>
            <a:r>
              <a:rPr lang="sr-Latn-RS" dirty="0" err="1"/>
              <a:t>Listening</a:t>
            </a:r>
            <a:r>
              <a:rPr lang="sr-Latn-RS" dirty="0"/>
              <a:t> to </a:t>
            </a:r>
            <a:r>
              <a:rPr lang="sr-Latn-RS" dirty="0" err="1"/>
              <a:t>students</a:t>
            </a:r>
            <a:r>
              <a:rPr lang="sr-Latn-RS" dirty="0"/>
              <a:t> (</a:t>
            </a:r>
            <a:r>
              <a:rPr lang="sr-Latn-RS" dirty="0" err="1"/>
              <a:t>being</a:t>
            </a:r>
            <a:r>
              <a:rPr lang="sr-Latn-RS" dirty="0"/>
              <a:t> </a:t>
            </a:r>
            <a:r>
              <a:rPr lang="sr-Latn-RS" dirty="0" err="1"/>
              <a:t>patient</a:t>
            </a:r>
            <a:r>
              <a:rPr lang="sr-Latn-RS" dirty="0"/>
              <a:t>, </a:t>
            </a:r>
            <a:r>
              <a:rPr lang="sr-Latn-RS" dirty="0" err="1"/>
              <a:t>being</a:t>
            </a:r>
            <a:r>
              <a:rPr lang="sr-Latn-RS" dirty="0"/>
              <a:t> </a:t>
            </a:r>
            <a:r>
              <a:rPr lang="sr-Latn-RS" dirty="0" err="1"/>
              <a:t>interested</a:t>
            </a:r>
            <a:r>
              <a:rPr lang="sr-Latn-RS" dirty="0"/>
              <a:t> in </a:t>
            </a:r>
            <a:r>
              <a:rPr lang="sr-Latn-RS" dirty="0" err="1"/>
              <a:t>what</a:t>
            </a:r>
            <a:r>
              <a:rPr lang="sr-Latn-RS" dirty="0"/>
              <a:t> </a:t>
            </a:r>
            <a:r>
              <a:rPr lang="sr-Latn-RS" dirty="0" err="1"/>
              <a:t>they</a:t>
            </a:r>
            <a:r>
              <a:rPr lang="sr-Latn-RS" dirty="0"/>
              <a:t> </a:t>
            </a:r>
            <a:r>
              <a:rPr lang="sr-Latn-RS" dirty="0" err="1"/>
              <a:t>have</a:t>
            </a:r>
            <a:r>
              <a:rPr lang="sr-Latn-RS" dirty="0"/>
              <a:t> to </a:t>
            </a:r>
            <a:r>
              <a:rPr lang="sr-Latn-RS" dirty="0" err="1"/>
              <a:t>say</a:t>
            </a:r>
            <a:r>
              <a:rPr lang="sr-Latn-RS" dirty="0"/>
              <a:t>)</a:t>
            </a:r>
          </a:p>
          <a:p>
            <a:pPr lvl="2"/>
            <a:r>
              <a:rPr lang="sr-Latn-RS" dirty="0" err="1"/>
              <a:t>Being</a:t>
            </a:r>
            <a:r>
              <a:rPr lang="sr-Latn-RS" dirty="0"/>
              <a:t> </a:t>
            </a:r>
            <a:r>
              <a:rPr lang="sr-Latn-RS" dirty="0" err="1"/>
              <a:t>fair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consistent</a:t>
            </a:r>
            <a:r>
              <a:rPr lang="sr-Latn-RS" dirty="0"/>
              <a:t> (</a:t>
            </a:r>
            <a:r>
              <a:rPr lang="sr-Latn-RS" dirty="0" err="1"/>
              <a:t>attitude</a:t>
            </a:r>
            <a:r>
              <a:rPr lang="sr-Latn-RS" dirty="0"/>
              <a:t>, </a:t>
            </a:r>
            <a:r>
              <a:rPr lang="sr-Latn-RS" dirty="0" err="1"/>
              <a:t>assessment</a:t>
            </a:r>
            <a:r>
              <a:rPr lang="sr-Latn-RS" dirty="0"/>
              <a:t> </a:t>
            </a:r>
            <a:r>
              <a:rPr lang="sr-Latn-RS" dirty="0" err="1"/>
              <a:t>criteria</a:t>
            </a:r>
            <a:r>
              <a:rPr lang="sr-Latn-RS" dirty="0"/>
              <a:t>, </a:t>
            </a:r>
            <a:r>
              <a:rPr lang="sr-Latn-RS" dirty="0" err="1"/>
              <a:t>rewards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punishments</a:t>
            </a:r>
            <a:r>
              <a:rPr lang="sr-Latn-RS" dirty="0"/>
              <a:t>)</a:t>
            </a:r>
          </a:p>
          <a:p>
            <a:pPr lvl="2"/>
            <a:r>
              <a:rPr lang="sr-Latn-RS" dirty="0" err="1"/>
              <a:t>Having</a:t>
            </a:r>
            <a:r>
              <a:rPr lang="sr-Latn-RS" dirty="0"/>
              <a:t> </a:t>
            </a:r>
            <a:r>
              <a:rPr lang="sr-Latn-RS" dirty="0" err="1"/>
              <a:t>clear</a:t>
            </a:r>
            <a:r>
              <a:rPr lang="sr-Latn-RS" dirty="0"/>
              <a:t> </a:t>
            </a:r>
            <a:r>
              <a:rPr lang="sr-Latn-RS" dirty="0" err="1"/>
              <a:t>rules</a:t>
            </a:r>
            <a:endParaRPr lang="sr-Latn-RS" dirty="0"/>
          </a:p>
          <a:p>
            <a:pPr lvl="2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8500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E23807-7F42-4446-9886-FEEBE50A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9647"/>
          </a:xfrm>
        </p:spPr>
        <p:txBody>
          <a:bodyPr/>
          <a:lstStyle/>
          <a:p>
            <a:r>
              <a:rPr lang="sr-Latn-RS" dirty="0" err="1"/>
              <a:t>Providing</a:t>
            </a:r>
            <a:r>
              <a:rPr lang="sr-Latn-RS" dirty="0"/>
              <a:t> </a:t>
            </a:r>
            <a:r>
              <a:rPr lang="sr-Latn-RS" dirty="0" err="1"/>
              <a:t>comprehensible</a:t>
            </a:r>
            <a:r>
              <a:rPr lang="sr-Latn-RS" dirty="0"/>
              <a:t> input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9C0249E-7170-420A-81A1-3A93F0C21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92696"/>
            <a:ext cx="8915400" cy="4718526"/>
          </a:xfrm>
        </p:spPr>
        <p:txBody>
          <a:bodyPr/>
          <a:lstStyle/>
          <a:p>
            <a:r>
              <a:rPr lang="sr-Latn-RS" dirty="0" err="1"/>
              <a:t>Krashen</a:t>
            </a:r>
            <a:r>
              <a:rPr lang="sr-Latn-RS" dirty="0"/>
              <a:t>: FL </a:t>
            </a:r>
            <a:r>
              <a:rPr lang="sr-Latn-RS" dirty="0" err="1"/>
              <a:t>acquired</a:t>
            </a:r>
            <a:r>
              <a:rPr lang="sr-Latn-RS" dirty="0"/>
              <a:t> </a:t>
            </a:r>
            <a:r>
              <a:rPr lang="sr-Latn-RS" dirty="0" err="1"/>
              <a:t>successfully</a:t>
            </a:r>
            <a:r>
              <a:rPr lang="sr-Latn-RS" dirty="0"/>
              <a:t> in a </a:t>
            </a:r>
            <a:r>
              <a:rPr lang="sr-Latn-RS" dirty="0" err="1"/>
              <a:t>stress-free</a:t>
            </a:r>
            <a:r>
              <a:rPr lang="sr-Latn-RS" dirty="0"/>
              <a:t> </a:t>
            </a:r>
            <a:r>
              <a:rPr lang="sr-Latn-RS" dirty="0" err="1"/>
              <a:t>atmosphere</a:t>
            </a:r>
            <a:r>
              <a:rPr lang="sr-Latn-RS" dirty="0"/>
              <a:t> </a:t>
            </a:r>
            <a:r>
              <a:rPr lang="sr-Latn-RS" dirty="0" err="1"/>
              <a:t>if</a:t>
            </a:r>
            <a:r>
              <a:rPr lang="sr-Latn-RS" dirty="0"/>
              <a:t> </a:t>
            </a:r>
            <a:r>
              <a:rPr lang="sr-Latn-RS" dirty="0" err="1"/>
              <a:t>coprehensible</a:t>
            </a:r>
            <a:r>
              <a:rPr lang="sr-Latn-RS" dirty="0"/>
              <a:t> input is </a:t>
            </a:r>
            <a:r>
              <a:rPr lang="sr-Latn-RS" dirty="0" err="1"/>
              <a:t>provided</a:t>
            </a:r>
            <a:endParaRPr lang="sr-Latn-RS" dirty="0"/>
          </a:p>
          <a:p>
            <a:r>
              <a:rPr lang="sr-Latn-RS" dirty="0" err="1"/>
              <a:t>Sometimes</a:t>
            </a:r>
            <a:r>
              <a:rPr lang="sr-Latn-RS" dirty="0"/>
              <a:t> –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only</a:t>
            </a:r>
            <a:r>
              <a:rPr lang="sr-Latn-RS" dirty="0"/>
              <a:t> </a:t>
            </a:r>
            <a:r>
              <a:rPr lang="sr-Latn-RS" dirty="0" err="1"/>
              <a:t>chance</a:t>
            </a:r>
            <a:r>
              <a:rPr lang="sr-Latn-RS" dirty="0"/>
              <a:t> to </a:t>
            </a:r>
            <a:r>
              <a:rPr lang="sr-Latn-RS" dirty="0" err="1"/>
              <a:t>hear</a:t>
            </a:r>
            <a:r>
              <a:rPr lang="sr-Latn-RS" dirty="0"/>
              <a:t> </a:t>
            </a:r>
            <a:r>
              <a:rPr lang="sr-Latn-RS" dirty="0" err="1"/>
              <a:t>English</a:t>
            </a:r>
            <a:r>
              <a:rPr lang="sr-Latn-RS" dirty="0"/>
              <a:t> is in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classroom</a:t>
            </a:r>
            <a:endParaRPr lang="sr-Latn-RS" dirty="0"/>
          </a:p>
          <a:p>
            <a:r>
              <a:rPr lang="sr-Latn-RS" dirty="0" err="1"/>
              <a:t>Roughly</a:t>
            </a:r>
            <a:r>
              <a:rPr lang="sr-Latn-RS" dirty="0"/>
              <a:t> </a:t>
            </a:r>
            <a:r>
              <a:rPr lang="sr-Latn-RS" dirty="0" err="1"/>
              <a:t>tuning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input – </a:t>
            </a:r>
            <a:r>
              <a:rPr lang="sr-Latn-RS" dirty="0" err="1"/>
              <a:t>particularly</a:t>
            </a:r>
            <a:r>
              <a:rPr lang="sr-Latn-RS" dirty="0"/>
              <a:t> </a:t>
            </a:r>
            <a:r>
              <a:rPr lang="sr-Latn-RS" dirty="0" err="1"/>
              <a:t>important</a:t>
            </a:r>
            <a:r>
              <a:rPr lang="sr-Latn-RS" dirty="0"/>
              <a:t> 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teching</a:t>
            </a:r>
            <a:r>
              <a:rPr lang="sr-Latn-RS" dirty="0"/>
              <a:t> </a:t>
            </a:r>
            <a:r>
              <a:rPr lang="sr-Latn-RS" dirty="0" err="1"/>
              <a:t>lower</a:t>
            </a:r>
            <a:r>
              <a:rPr lang="sr-Latn-RS" dirty="0"/>
              <a:t> </a:t>
            </a:r>
            <a:r>
              <a:rPr lang="sr-Latn-RS" dirty="0" err="1"/>
              <a:t>levels</a:t>
            </a:r>
            <a:endParaRPr lang="sr-Latn-RS" dirty="0"/>
          </a:p>
          <a:p>
            <a:r>
              <a:rPr lang="sr-Latn-RS" dirty="0" err="1"/>
              <a:t>Teachers</a:t>
            </a:r>
            <a:r>
              <a:rPr lang="sr-Latn-RS" dirty="0"/>
              <a:t> </a:t>
            </a:r>
            <a:r>
              <a:rPr lang="sr-Latn-RS" dirty="0" err="1"/>
              <a:t>should</a:t>
            </a:r>
            <a:r>
              <a:rPr lang="sr-Latn-RS" dirty="0"/>
              <a:t> </a:t>
            </a:r>
            <a:r>
              <a:rPr lang="sr-Latn-RS" dirty="0" err="1"/>
              <a:t>work</a:t>
            </a:r>
            <a:r>
              <a:rPr lang="sr-Latn-RS" dirty="0"/>
              <a:t> on </a:t>
            </a:r>
            <a:r>
              <a:rPr lang="sr-Latn-RS" dirty="0" err="1"/>
              <a:t>their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r>
              <a:rPr lang="sr-Latn-RS" dirty="0"/>
              <a:t> </a:t>
            </a:r>
            <a:r>
              <a:rPr lang="sr-Latn-RS" dirty="0" err="1"/>
              <a:t>competence</a:t>
            </a:r>
            <a:r>
              <a:rPr lang="sr-Latn-RS" dirty="0"/>
              <a:t> </a:t>
            </a:r>
            <a:r>
              <a:rPr lang="sr-Latn-RS" dirty="0" err="1"/>
              <a:t>continually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avoid</a:t>
            </a:r>
            <a:r>
              <a:rPr lang="sr-Latn-RS" dirty="0"/>
              <a:t> </a:t>
            </a:r>
            <a:r>
              <a:rPr lang="sr-Latn-RS" dirty="0" err="1"/>
              <a:t>backsliding</a:t>
            </a:r>
            <a:r>
              <a:rPr lang="sr-Latn-RS" dirty="0"/>
              <a:t> </a:t>
            </a:r>
            <a:r>
              <a:rPr lang="sr-Latn-RS" dirty="0" err="1"/>
              <a:t>since</a:t>
            </a:r>
            <a:r>
              <a:rPr lang="sr-Latn-RS" dirty="0"/>
              <a:t> </a:t>
            </a:r>
            <a:r>
              <a:rPr lang="sr-Latn-RS" dirty="0" err="1"/>
              <a:t>they</a:t>
            </a:r>
            <a:r>
              <a:rPr lang="sr-Latn-RS" dirty="0"/>
              <a:t> are </a:t>
            </a:r>
            <a:r>
              <a:rPr lang="sr-Latn-RS" dirty="0" err="1"/>
              <a:t>expected</a:t>
            </a:r>
            <a:r>
              <a:rPr lang="sr-Latn-RS" dirty="0"/>
              <a:t> to</a:t>
            </a:r>
          </a:p>
          <a:p>
            <a:pPr lvl="1"/>
            <a:r>
              <a:rPr lang="sr-Latn-RS" dirty="0"/>
              <a:t>Provide </a:t>
            </a:r>
            <a:r>
              <a:rPr lang="sr-Latn-RS" dirty="0" err="1"/>
              <a:t>assistance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attention</a:t>
            </a:r>
            <a:r>
              <a:rPr lang="sr-Latn-RS" dirty="0"/>
              <a:t> (</a:t>
            </a:r>
            <a:r>
              <a:rPr lang="sr-Latn-RS" dirty="0" err="1"/>
              <a:t>particularly</a:t>
            </a:r>
            <a:r>
              <a:rPr lang="sr-Latn-RS" dirty="0"/>
              <a:t> </a:t>
            </a:r>
            <a:r>
              <a:rPr lang="sr-Latn-RS" dirty="0" err="1"/>
              <a:t>with</a:t>
            </a:r>
            <a:r>
              <a:rPr lang="sr-Latn-RS" dirty="0"/>
              <a:t> </a:t>
            </a:r>
            <a:r>
              <a:rPr lang="sr-Latn-RS" dirty="0" err="1"/>
              <a:t>beginners</a:t>
            </a:r>
            <a:r>
              <a:rPr lang="sr-Latn-RS" dirty="0"/>
              <a:t>)</a:t>
            </a:r>
          </a:p>
          <a:p>
            <a:pPr lvl="1"/>
            <a:r>
              <a:rPr lang="sr-Latn-RS" dirty="0" err="1"/>
              <a:t>explain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meanings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words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phrases</a:t>
            </a:r>
            <a:endParaRPr lang="sr-Latn-RS" dirty="0"/>
          </a:p>
          <a:p>
            <a:pPr lvl="1"/>
            <a:r>
              <a:rPr lang="sr-Latn-RS" dirty="0"/>
              <a:t>Provide </a:t>
            </a:r>
            <a:r>
              <a:rPr lang="sr-Latn-RS" dirty="0" err="1"/>
              <a:t>translations</a:t>
            </a:r>
            <a:endParaRPr lang="sr-Latn-RS" dirty="0"/>
          </a:p>
          <a:p>
            <a:pPr lvl="1"/>
            <a:r>
              <a:rPr lang="sr-Latn-RS" dirty="0" err="1"/>
              <a:t>Explain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use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structures</a:t>
            </a:r>
            <a:endParaRPr lang="sr-Latn-RS" dirty="0"/>
          </a:p>
          <a:p>
            <a:pPr lvl="1"/>
            <a:r>
              <a:rPr lang="sr-Latn-RS" dirty="0" err="1"/>
              <a:t>Explain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differences</a:t>
            </a:r>
            <a:r>
              <a:rPr lang="sr-Latn-RS" dirty="0"/>
              <a:t> </a:t>
            </a:r>
            <a:r>
              <a:rPr lang="sr-Latn-RS" dirty="0" err="1"/>
              <a:t>between</a:t>
            </a:r>
            <a:r>
              <a:rPr lang="sr-Latn-RS" dirty="0"/>
              <a:t> </a:t>
            </a:r>
            <a:r>
              <a:rPr lang="sr-Latn-RS" dirty="0" err="1"/>
              <a:t>formal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informal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endParaRPr lang="sr-Latn-RS" dirty="0"/>
          </a:p>
          <a:p>
            <a:pPr lvl="1"/>
            <a:r>
              <a:rPr lang="sr-Latn-RS" dirty="0" err="1"/>
              <a:t>Give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appropriate</a:t>
            </a:r>
            <a:r>
              <a:rPr lang="sr-Latn-RS" dirty="0"/>
              <a:t> model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pronunciation</a:t>
            </a:r>
            <a:r>
              <a:rPr lang="sr-Latn-RS" dirty="0"/>
              <a:t>, </a:t>
            </a:r>
            <a:r>
              <a:rPr lang="sr-Latn-RS" dirty="0" err="1"/>
              <a:t>use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intonation</a:t>
            </a:r>
            <a:endParaRPr lang="sr-Latn-RS" dirty="0"/>
          </a:p>
          <a:p>
            <a:pPr lvl="1"/>
            <a:r>
              <a:rPr lang="sr-Latn-RS" dirty="0" err="1"/>
              <a:t>React</a:t>
            </a:r>
            <a:r>
              <a:rPr lang="sr-Latn-RS" dirty="0"/>
              <a:t> </a:t>
            </a:r>
            <a:r>
              <a:rPr lang="sr-Latn-RS" dirty="0" err="1"/>
              <a:t>appropriately</a:t>
            </a:r>
            <a:r>
              <a:rPr lang="sr-Latn-RS" dirty="0"/>
              <a:t> 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asked</a:t>
            </a:r>
            <a:r>
              <a:rPr lang="sr-Latn-RS" dirty="0"/>
              <a:t> </a:t>
            </a:r>
            <a:r>
              <a:rPr lang="sr-Latn-RS" dirty="0" err="1"/>
              <a:t>questions</a:t>
            </a:r>
            <a:endParaRPr lang="sr-Latn-RS" dirty="0"/>
          </a:p>
          <a:p>
            <a:pPr lvl="1"/>
            <a:endParaRPr lang="sr-Latn-RS" dirty="0"/>
          </a:p>
          <a:p>
            <a:pPr lvl="1"/>
            <a:endParaRPr lang="sr-Latn-RS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21819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B60A4E-C1FD-426A-B2EF-AE0D7384F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75820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1B75604-B7E8-46D7-9485-09327D839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245704"/>
            <a:ext cx="8915400" cy="4988185"/>
          </a:xfrm>
        </p:spPr>
        <p:txBody>
          <a:bodyPr/>
          <a:lstStyle/>
          <a:p>
            <a:r>
              <a:rPr lang="sr-Latn-RS" dirty="0" err="1"/>
              <a:t>Native</a:t>
            </a:r>
            <a:r>
              <a:rPr lang="sr-Latn-RS" dirty="0"/>
              <a:t> </a:t>
            </a:r>
            <a:r>
              <a:rPr lang="sr-Latn-RS" dirty="0" err="1"/>
              <a:t>speakers</a:t>
            </a:r>
            <a:r>
              <a:rPr lang="sr-Latn-RS" dirty="0"/>
              <a:t> as </a:t>
            </a:r>
            <a:r>
              <a:rPr lang="sr-Latn-RS" dirty="0" err="1"/>
              <a:t>teachers</a:t>
            </a:r>
            <a:r>
              <a:rPr lang="sr-Latn-RS" dirty="0"/>
              <a:t> – </a:t>
            </a:r>
            <a:r>
              <a:rPr lang="sr-Latn-RS" dirty="0" err="1"/>
              <a:t>enormous</a:t>
            </a:r>
            <a:r>
              <a:rPr lang="sr-Latn-RS" dirty="0"/>
              <a:t> </a:t>
            </a:r>
            <a:r>
              <a:rPr lang="sr-Latn-RS" dirty="0" err="1"/>
              <a:t>advantage</a:t>
            </a:r>
            <a:r>
              <a:rPr lang="sr-Latn-RS" dirty="0"/>
              <a:t>: </a:t>
            </a:r>
            <a:r>
              <a:rPr lang="sr-Latn-RS" dirty="0" err="1"/>
              <a:t>good</a:t>
            </a:r>
            <a:r>
              <a:rPr lang="sr-Latn-RS" dirty="0"/>
              <a:t> model, </a:t>
            </a:r>
            <a:r>
              <a:rPr lang="sr-Latn-RS" dirty="0" err="1"/>
              <a:t>real</a:t>
            </a:r>
            <a:r>
              <a:rPr lang="sr-Latn-RS" dirty="0"/>
              <a:t> </a:t>
            </a:r>
            <a:r>
              <a:rPr lang="sr-Latn-RS" dirty="0" err="1"/>
              <a:t>authentic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r>
              <a:rPr lang="sr-Latn-RS" dirty="0"/>
              <a:t>, </a:t>
            </a:r>
            <a:r>
              <a:rPr lang="sr-Latn-RS" dirty="0" err="1"/>
              <a:t>always</a:t>
            </a:r>
            <a:r>
              <a:rPr lang="sr-Latn-RS" dirty="0"/>
              <a:t> </a:t>
            </a:r>
            <a:r>
              <a:rPr lang="sr-Latn-RS" dirty="0" err="1"/>
              <a:t>confident</a:t>
            </a:r>
            <a:r>
              <a:rPr lang="sr-Latn-RS" dirty="0"/>
              <a:t> </a:t>
            </a:r>
            <a:r>
              <a:rPr lang="sr-Latn-RS" dirty="0" err="1"/>
              <a:t>about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pronunciation</a:t>
            </a:r>
            <a:r>
              <a:rPr lang="sr-Latn-RS" dirty="0"/>
              <a:t>, </a:t>
            </a:r>
            <a:r>
              <a:rPr lang="sr-Latn-RS" dirty="0" err="1"/>
              <a:t>meaning</a:t>
            </a:r>
            <a:r>
              <a:rPr lang="sr-Latn-RS" dirty="0"/>
              <a:t>, </a:t>
            </a:r>
            <a:r>
              <a:rPr lang="sr-Latn-RS" dirty="0" err="1"/>
              <a:t>use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articles</a:t>
            </a:r>
            <a:r>
              <a:rPr lang="sr-Latn-RS" dirty="0"/>
              <a:t>…; </a:t>
            </a:r>
            <a:r>
              <a:rPr lang="sr-Latn-RS" dirty="0" err="1"/>
              <a:t>they</a:t>
            </a:r>
            <a:r>
              <a:rPr lang="sr-Latn-RS" dirty="0"/>
              <a:t> provide </a:t>
            </a:r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aquisition</a:t>
            </a:r>
            <a:r>
              <a:rPr lang="sr-Latn-RS" dirty="0"/>
              <a:t> </a:t>
            </a:r>
            <a:r>
              <a:rPr lang="sr-Latn-RS" dirty="0" err="1"/>
              <a:t>simultaneously</a:t>
            </a:r>
            <a:endParaRPr lang="sr-Latn-RS" dirty="0"/>
          </a:p>
          <a:p>
            <a:r>
              <a:rPr lang="sr-Latn-RS" dirty="0" err="1"/>
              <a:t>Non-native</a:t>
            </a:r>
            <a:r>
              <a:rPr lang="sr-Latn-RS" dirty="0"/>
              <a:t> </a:t>
            </a:r>
            <a:r>
              <a:rPr lang="sr-Latn-RS" dirty="0" err="1"/>
              <a:t>teachers</a:t>
            </a:r>
            <a:r>
              <a:rPr lang="sr-Latn-RS" dirty="0"/>
              <a:t> – </a:t>
            </a:r>
            <a:r>
              <a:rPr lang="sr-Latn-RS" dirty="0" err="1"/>
              <a:t>understand</a:t>
            </a:r>
            <a:r>
              <a:rPr lang="sr-Latn-RS" dirty="0"/>
              <a:t> </a:t>
            </a:r>
            <a:r>
              <a:rPr lang="sr-Latn-RS" dirty="0" err="1"/>
              <a:t>certain</a:t>
            </a:r>
            <a:r>
              <a:rPr lang="sr-Latn-RS" dirty="0"/>
              <a:t> </a:t>
            </a:r>
            <a:r>
              <a:rPr lang="sr-Latn-RS" dirty="0" err="1"/>
              <a:t>difficulties</a:t>
            </a:r>
            <a:r>
              <a:rPr lang="sr-Latn-RS" dirty="0"/>
              <a:t> due to </a:t>
            </a:r>
            <a:r>
              <a:rPr lang="sr-Latn-RS" dirty="0" err="1"/>
              <a:t>their</a:t>
            </a:r>
            <a:r>
              <a:rPr lang="sr-Latn-RS" dirty="0"/>
              <a:t> </a:t>
            </a:r>
            <a:r>
              <a:rPr lang="sr-Latn-RS" dirty="0" err="1"/>
              <a:t>own</a:t>
            </a:r>
            <a:r>
              <a:rPr lang="sr-Latn-RS" dirty="0"/>
              <a:t> </a:t>
            </a:r>
            <a:r>
              <a:rPr lang="sr-Latn-RS" dirty="0" err="1"/>
              <a:t>experience</a:t>
            </a:r>
            <a:r>
              <a:rPr lang="sr-Latn-RS" dirty="0"/>
              <a:t>, </a:t>
            </a:r>
            <a:r>
              <a:rPr lang="sr-Latn-RS" dirty="0" err="1"/>
              <a:t>trained</a:t>
            </a:r>
            <a:r>
              <a:rPr lang="sr-Latn-RS" dirty="0"/>
              <a:t> to </a:t>
            </a:r>
            <a:r>
              <a:rPr lang="sr-Latn-RS" dirty="0" err="1"/>
              <a:t>overcome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differences</a:t>
            </a:r>
            <a:r>
              <a:rPr lang="sr-Latn-RS" dirty="0"/>
              <a:t> </a:t>
            </a:r>
            <a:r>
              <a:rPr lang="sr-Latn-RS" dirty="0" err="1"/>
              <a:t>between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two</a:t>
            </a:r>
            <a:r>
              <a:rPr lang="sr-Latn-RS" dirty="0"/>
              <a:t> </a:t>
            </a:r>
            <a:r>
              <a:rPr lang="sr-Latn-RS" dirty="0" err="1"/>
              <a:t>languages</a:t>
            </a:r>
            <a:r>
              <a:rPr lang="sr-Latn-RS" dirty="0"/>
              <a:t>; </a:t>
            </a:r>
            <a:r>
              <a:rPr lang="sr-Latn-RS" dirty="0" err="1"/>
              <a:t>can</a:t>
            </a:r>
            <a:r>
              <a:rPr lang="sr-Latn-RS" dirty="0"/>
              <a:t> </a:t>
            </a:r>
            <a:r>
              <a:rPr lang="sr-Latn-RS" dirty="0" err="1"/>
              <a:t>use</a:t>
            </a:r>
            <a:r>
              <a:rPr lang="sr-Latn-RS" dirty="0"/>
              <a:t> </a:t>
            </a:r>
            <a:r>
              <a:rPr lang="sr-Latn-RS" dirty="0" err="1"/>
              <a:t>mother-tongue</a:t>
            </a:r>
            <a:r>
              <a:rPr lang="sr-Latn-RS" dirty="0"/>
              <a:t> 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necessary</a:t>
            </a:r>
            <a:endParaRPr lang="sr-Latn-RS" dirty="0"/>
          </a:p>
          <a:p>
            <a:r>
              <a:rPr lang="sr-Latn-RS" dirty="0"/>
              <a:t>More </a:t>
            </a:r>
            <a:r>
              <a:rPr lang="sr-Latn-RS" dirty="0" err="1"/>
              <a:t>important</a:t>
            </a:r>
            <a:r>
              <a:rPr lang="sr-Latn-RS" dirty="0"/>
              <a:t> –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ratio</a:t>
            </a:r>
            <a:r>
              <a:rPr lang="sr-Latn-RS" dirty="0"/>
              <a:t> </a:t>
            </a:r>
            <a:r>
              <a:rPr lang="sr-Latn-RS" dirty="0" err="1"/>
              <a:t>between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student </a:t>
            </a:r>
            <a:r>
              <a:rPr lang="sr-Latn-RS" dirty="0" err="1"/>
              <a:t>talking</a:t>
            </a:r>
            <a:r>
              <a:rPr lang="sr-Latn-RS" dirty="0"/>
              <a:t> time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r>
              <a:rPr lang="sr-Latn-RS" dirty="0"/>
              <a:t> </a:t>
            </a:r>
            <a:r>
              <a:rPr lang="sr-Latn-RS" dirty="0" err="1"/>
              <a:t>talking</a:t>
            </a:r>
            <a:r>
              <a:rPr lang="sr-Latn-RS" dirty="0"/>
              <a:t> time</a:t>
            </a:r>
          </a:p>
          <a:p>
            <a:r>
              <a:rPr lang="sr-Latn-RS" dirty="0" err="1"/>
              <a:t>Modern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r>
              <a:rPr lang="sr-Latn-RS" dirty="0"/>
              <a:t> – </a:t>
            </a:r>
            <a:r>
              <a:rPr lang="sr-Latn-RS" dirty="0" err="1"/>
              <a:t>increase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student </a:t>
            </a:r>
            <a:r>
              <a:rPr lang="sr-Latn-RS" dirty="0" err="1"/>
              <a:t>talking</a:t>
            </a:r>
            <a:r>
              <a:rPr lang="sr-Latn-RS" dirty="0"/>
              <a:t> time, </a:t>
            </a:r>
            <a:r>
              <a:rPr lang="sr-Latn-RS" dirty="0" err="1"/>
              <a:t>less</a:t>
            </a:r>
            <a:r>
              <a:rPr lang="sr-Latn-RS" dirty="0"/>
              <a:t> </a:t>
            </a:r>
            <a:r>
              <a:rPr lang="sr-Latn-RS" dirty="0" err="1"/>
              <a:t>active</a:t>
            </a:r>
            <a:r>
              <a:rPr lang="sr-Latn-RS" dirty="0"/>
              <a:t> </a:t>
            </a:r>
            <a:r>
              <a:rPr lang="sr-Latn-RS" dirty="0" err="1"/>
              <a:t>teacher</a:t>
            </a:r>
            <a:endParaRPr lang="sr-Latn-RS" dirty="0"/>
          </a:p>
          <a:p>
            <a:r>
              <a:rPr lang="sr-Latn-RS" dirty="0" err="1"/>
              <a:t>Teacher</a:t>
            </a:r>
            <a:r>
              <a:rPr lang="sr-Latn-RS" dirty="0"/>
              <a:t> </a:t>
            </a:r>
            <a:r>
              <a:rPr lang="sr-Latn-RS" dirty="0" err="1"/>
              <a:t>talking</a:t>
            </a:r>
            <a:r>
              <a:rPr lang="sr-Latn-RS" dirty="0"/>
              <a:t> time </a:t>
            </a:r>
            <a:r>
              <a:rPr lang="sr-Latn-RS" dirty="0" err="1"/>
              <a:t>should</a:t>
            </a:r>
            <a:r>
              <a:rPr lang="sr-Latn-RS" dirty="0"/>
              <a:t> be </a:t>
            </a:r>
            <a:r>
              <a:rPr lang="sr-Latn-RS" dirty="0" err="1"/>
              <a:t>reduced</a:t>
            </a:r>
            <a:r>
              <a:rPr lang="sr-Latn-RS" dirty="0"/>
              <a:t>, but </a:t>
            </a:r>
            <a:r>
              <a:rPr lang="sr-Latn-RS" dirty="0" err="1"/>
              <a:t>not</a:t>
            </a:r>
            <a:r>
              <a:rPr lang="sr-Latn-RS" dirty="0"/>
              <a:t> to a minimum – </a:t>
            </a:r>
            <a:r>
              <a:rPr lang="sr-Latn-RS" dirty="0" err="1"/>
              <a:t>students</a:t>
            </a:r>
            <a:r>
              <a:rPr lang="sr-Latn-RS" dirty="0"/>
              <a:t> </a:t>
            </a:r>
            <a:r>
              <a:rPr lang="sr-Latn-RS" dirty="0" err="1"/>
              <a:t>need</a:t>
            </a:r>
            <a:r>
              <a:rPr lang="sr-Latn-RS" dirty="0"/>
              <a:t> </a:t>
            </a:r>
            <a:r>
              <a:rPr lang="sr-Latn-RS" dirty="0" err="1"/>
              <a:t>exposure</a:t>
            </a:r>
            <a:r>
              <a:rPr lang="sr-Latn-RS" dirty="0"/>
              <a:t> to </a:t>
            </a:r>
            <a:r>
              <a:rPr lang="sr-Latn-RS" dirty="0" err="1"/>
              <a:t>competent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r>
              <a:rPr lang="sr-Latn-RS" dirty="0"/>
              <a:t> </a:t>
            </a:r>
            <a:r>
              <a:rPr lang="sr-Latn-RS" dirty="0" err="1"/>
              <a:t>use</a:t>
            </a:r>
            <a:r>
              <a:rPr lang="sr-Latn-RS" dirty="0"/>
              <a:t>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89804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835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Wingdings 3</vt:lpstr>
      <vt:lpstr>Office Theme</vt:lpstr>
      <vt:lpstr>Tračak</vt:lpstr>
      <vt:lpstr>Establishing discipline </vt:lpstr>
      <vt:lpstr>Establishing discipline</vt:lpstr>
      <vt:lpstr>PowerPoint Presentation</vt:lpstr>
      <vt:lpstr>PowerPoint Presentation</vt:lpstr>
      <vt:lpstr>Creating a positive learning atmosphere</vt:lpstr>
      <vt:lpstr>PowerPoint Presentation</vt:lpstr>
      <vt:lpstr>PowerPoint Presentation</vt:lpstr>
      <vt:lpstr>Providing comprehensible input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Establishing discipline</dc:title>
  <dc:creator>Vesna Pilipovic</dc:creator>
  <cp:lastModifiedBy>Vesna Pilipovic</cp:lastModifiedBy>
  <cp:revision>2</cp:revision>
  <dcterms:created xsi:type="dcterms:W3CDTF">2020-12-01T16:40:22Z</dcterms:created>
  <dcterms:modified xsi:type="dcterms:W3CDTF">2020-12-02T17:15:24Z</dcterms:modified>
</cp:coreProperties>
</file>