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6" r:id="rId3"/>
    <p:sldId id="298" r:id="rId4"/>
    <p:sldId id="282" r:id="rId5"/>
    <p:sldId id="283" r:id="rId6"/>
    <p:sldId id="293" r:id="rId7"/>
    <p:sldId id="299" r:id="rId8"/>
    <p:sldId id="291" r:id="rId9"/>
    <p:sldId id="294" r:id="rId10"/>
    <p:sldId id="300" r:id="rId11"/>
    <p:sldId id="260" r:id="rId12"/>
    <p:sldId id="262" r:id="rId13"/>
    <p:sldId id="305" r:id="rId14"/>
    <p:sldId id="263" r:id="rId15"/>
    <p:sldId id="303" r:id="rId16"/>
    <p:sldId id="286" r:id="rId17"/>
    <p:sldId id="301" r:id="rId18"/>
    <p:sldId id="302" r:id="rId19"/>
    <p:sldId id="304" r:id="rId20"/>
    <p:sldId id="284" r:id="rId21"/>
    <p:sldId id="315" r:id="rId22"/>
    <p:sldId id="306" r:id="rId23"/>
    <p:sldId id="269" r:id="rId24"/>
    <p:sldId id="289" r:id="rId25"/>
    <p:sldId id="270" r:id="rId26"/>
    <p:sldId id="271" r:id="rId27"/>
    <p:sldId id="314" r:id="rId28"/>
    <p:sldId id="274" r:id="rId29"/>
    <p:sldId id="308" r:id="rId30"/>
    <p:sldId id="309" r:id="rId31"/>
    <p:sldId id="310" r:id="rId32"/>
    <p:sldId id="287" r:id="rId33"/>
    <p:sldId id="288" r:id="rId34"/>
    <p:sldId id="312" r:id="rId35"/>
    <p:sldId id="313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990599"/>
            <a:ext cx="8229600" cy="1600201"/>
          </a:xfrm>
        </p:spPr>
        <p:txBody>
          <a:bodyPr/>
          <a:lstStyle/>
          <a:p>
            <a:r>
              <a:rPr lang="sr-Latn-ME" dirty="0" smtClean="0"/>
              <a:t>Uvod u psihodijagnostiku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Vežbe 1.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Latn-ME" dirty="0" smtClean="0"/>
              <a:t>Delatnost </a:t>
            </a:r>
            <a:r>
              <a:rPr lang="en-US" dirty="0" err="1" smtClean="0"/>
              <a:t>psihodijagnostike</a:t>
            </a:r>
            <a:endParaRPr lang="en-US" dirty="0"/>
          </a:p>
        </p:txBody>
      </p:sp>
      <p:pic>
        <p:nvPicPr>
          <p:cNvPr id="3074" name="Picture 2" descr="C:\Users\Sonja\Desktop\ik_psychodiagnosti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1066800"/>
            <a:ext cx="1950516" cy="1943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1326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psihodijagnostike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Procena mentalnih procesa i ponašanja slučaja (pojedinca/grupe).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Psihološka procena: </a:t>
            </a:r>
            <a:r>
              <a:rPr lang="sr-Latn-ME" u="sng" dirty="0" smtClean="0">
                <a:latin typeface="Times New Roman" pitchFamily="18" charset="0"/>
                <a:cs typeface="Times New Roman" pitchFamily="18" charset="0"/>
              </a:rPr>
              <a:t>idiografskim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pristupom i </a:t>
            </a:r>
            <a:r>
              <a:rPr lang="sr-Latn-ME" u="sng" dirty="0" smtClean="0">
                <a:latin typeface="Times New Roman" pitchFamily="18" charset="0"/>
                <a:cs typeface="Times New Roman" pitchFamily="18" charset="0"/>
              </a:rPr>
              <a:t>nomotetskim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pristupom u proceni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omotetski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pristup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dijagnostika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profili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ŠIRE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SHVATANjE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individua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dijagnostike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bazirana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psihologiji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individualnih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interdisciplinarni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uticaj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vi-VN" dirty="0" smtClean="0"/>
              <a:t>Zadaci psihodijagnostike</a:t>
            </a:r>
            <a:br>
              <a:rPr lang="vi-V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257800"/>
          </a:xfrm>
        </p:spPr>
        <p:txBody>
          <a:bodyPr>
            <a:normAutofit/>
          </a:bodyPr>
          <a:lstStyle/>
          <a:p>
            <a:r>
              <a:rPr lang="vi-VN" dirty="0" smtClean="0"/>
              <a:t>1. Dijagnostička klasifikacija</a:t>
            </a:r>
          </a:p>
          <a:p>
            <a:r>
              <a:rPr lang="vi-VN" dirty="0" smtClean="0"/>
              <a:t>2. Dinamička dijagnoza</a:t>
            </a:r>
          </a:p>
          <a:p>
            <a:r>
              <a:rPr lang="vi-VN" dirty="0" smtClean="0"/>
              <a:t>3. Opis radi razumevanja ličnosti</a:t>
            </a:r>
          </a:p>
          <a:p>
            <a:r>
              <a:rPr lang="vi-VN" dirty="0" smtClean="0"/>
              <a:t>4. Predikcija</a:t>
            </a:r>
          </a:p>
          <a:p>
            <a:r>
              <a:rPr lang="vi-VN" dirty="0" smtClean="0"/>
              <a:t>5. Klasifikacija i procena prema posebnim kriterijumima</a:t>
            </a:r>
          </a:p>
          <a:p>
            <a:r>
              <a:rPr lang="vi-VN" dirty="0" smtClean="0"/>
              <a:t>Kod dijagnostike grupe, zadaci su podređeni grupnom profilu!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Latn-ME" dirty="0" smtClean="0"/>
              <a:t>Zadatak br. 1-dijagnostička klasifikacija</a:t>
            </a:r>
            <a:endParaRPr lang="en-US" dirty="0"/>
          </a:p>
        </p:txBody>
      </p:sp>
      <p:pic>
        <p:nvPicPr>
          <p:cNvPr id="1026" name="Picture 2" descr="C:\Users\Sonja\Desktop\diagnos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495800"/>
            <a:ext cx="3505200" cy="1633363"/>
          </a:xfrm>
          <a:prstGeom prst="rect">
            <a:avLst/>
          </a:prstGeom>
          <a:noFill/>
        </p:spPr>
      </p:pic>
      <p:pic>
        <p:nvPicPr>
          <p:cNvPr id="1027" name="Picture 3" descr="C:\Users\Sonja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04800"/>
            <a:ext cx="3705225" cy="1228725"/>
          </a:xfrm>
          <a:prstGeom prst="rect">
            <a:avLst/>
          </a:prstGeom>
          <a:noFill/>
        </p:spPr>
      </p:pic>
      <p:pic>
        <p:nvPicPr>
          <p:cNvPr id="8" name="Picture 2" descr="C:\Users\Sonja\Desktop\diagnos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724400"/>
            <a:ext cx="3505200" cy="1633363"/>
          </a:xfrm>
          <a:prstGeom prst="rect">
            <a:avLst/>
          </a:prstGeom>
          <a:noFill/>
        </p:spPr>
      </p:pic>
      <p:pic>
        <p:nvPicPr>
          <p:cNvPr id="9" name="Picture 4" descr="C:\Users\Sonja\Desktop\images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4495800"/>
            <a:ext cx="3276600" cy="1910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63453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Z</a:t>
            </a:r>
            <a:r>
              <a:rPr lang="sr-Latn-ME" dirty="0" smtClean="0"/>
              <a:t>adatak 1.d</a:t>
            </a:r>
            <a:r>
              <a:rPr lang="vi-VN" dirty="0" smtClean="0"/>
              <a:t>ijagnostička klasifikacija</a:t>
            </a:r>
            <a:br>
              <a:rPr lang="vi-V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410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ME" u="sng" dirty="0" smtClean="0">
                <a:solidFill>
                  <a:srgbClr val="00B050"/>
                </a:solidFill>
              </a:rPr>
              <a:t>Klasifikacioni pristup</a:t>
            </a:r>
          </a:p>
          <a:p>
            <a:pPr algn="just"/>
            <a:r>
              <a:rPr lang="vi-VN" dirty="0" smtClean="0"/>
              <a:t>Cilj je podvođenje jedinstvenog i posebnog u opšte i zajedničke kategorije</a:t>
            </a:r>
            <a:r>
              <a:rPr lang="sr-Latn-ME" dirty="0" smtClean="0"/>
              <a:t>-</a:t>
            </a:r>
            <a:r>
              <a:rPr lang="sr-Latn-ME" u="sng" dirty="0" smtClean="0">
                <a:solidFill>
                  <a:srgbClr val="00B050"/>
                </a:solidFill>
              </a:rPr>
              <a:t>nozološke kategorije </a:t>
            </a:r>
            <a:r>
              <a:rPr lang="sr-Latn-ME" dirty="0" smtClean="0"/>
              <a:t>(diferencijalne dijagnoze)</a:t>
            </a:r>
            <a:endParaRPr lang="vi-VN" dirty="0" smtClean="0"/>
          </a:p>
          <a:p>
            <a:pPr algn="just"/>
            <a:endParaRPr lang="sr-Latn-ME" dirty="0" smtClean="0"/>
          </a:p>
          <a:p>
            <a:pPr algn="just"/>
            <a:r>
              <a:rPr lang="sr-Latn-ME" dirty="0" smtClean="0"/>
              <a:t>Eksploracija manifestnog</a:t>
            </a:r>
          </a:p>
          <a:p>
            <a:pPr algn="just"/>
            <a:endParaRPr lang="sr-Latn-ME" dirty="0" smtClean="0"/>
          </a:p>
          <a:p>
            <a:pPr algn="just"/>
            <a:endParaRPr lang="sr-Latn-ME" dirty="0" smtClean="0"/>
          </a:p>
          <a:p>
            <a:pPr algn="just"/>
            <a:r>
              <a:rPr lang="sr-Latn-ME" dirty="0" smtClean="0"/>
              <a:t>Proceduralni okvir:</a:t>
            </a:r>
            <a:r>
              <a:rPr lang="vi-VN" dirty="0" smtClean="0"/>
              <a:t>klasifikacije SZO – </a:t>
            </a:r>
            <a:r>
              <a:rPr lang="vi-VN" u="sng" dirty="0" smtClean="0">
                <a:solidFill>
                  <a:srgbClr val="00B050"/>
                </a:solidFill>
              </a:rPr>
              <a:t>MKB10</a:t>
            </a:r>
            <a:r>
              <a:rPr lang="vi-VN" dirty="0" smtClean="0"/>
              <a:t> i APA </a:t>
            </a:r>
            <a:r>
              <a:rPr lang="vi-VN" u="sng" dirty="0" smtClean="0">
                <a:solidFill>
                  <a:srgbClr val="00B050"/>
                </a:solidFill>
              </a:rPr>
              <a:t>DSM V</a:t>
            </a:r>
            <a:endParaRPr lang="sr-Latn-ME" dirty="0" smtClean="0"/>
          </a:p>
          <a:p>
            <a:pPr algn="just">
              <a:buNone/>
            </a:pPr>
            <a:endParaRPr lang="sr-Latn-ME" dirty="0" smtClean="0"/>
          </a:p>
          <a:p>
            <a:pPr algn="just"/>
            <a:r>
              <a:rPr lang="sr-Latn-ME" dirty="0" smtClean="0"/>
              <a:t>Principi klasifikacije: “tri ili više “simptomatika, dve nedelje trajanja simptoma, incidenca i prevalenca.</a:t>
            </a:r>
            <a:endParaRPr lang="vi-VN" dirty="0" smtClean="0"/>
          </a:p>
          <a:p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3264"/>
          </a:xfrm>
        </p:spPr>
        <p:txBody>
          <a:bodyPr/>
          <a:lstStyle/>
          <a:p>
            <a:pPr algn="l"/>
            <a:r>
              <a:rPr lang="sr-Latn-ME" dirty="0" smtClean="0"/>
              <a:t>Pouzdanost klasifikacije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917"/>
          </a:xfrm>
        </p:spPr>
        <p:txBody>
          <a:bodyPr>
            <a:normAutofit fontScale="92500" lnSpcReduction="10000"/>
          </a:bodyPr>
          <a:lstStyle/>
          <a:p>
            <a:r>
              <a:rPr lang="sr-Latn-ME" sz="3500" dirty="0" smtClean="0"/>
              <a:t>Br. potencijalnih kategorija</a:t>
            </a:r>
          </a:p>
          <a:p>
            <a:endParaRPr lang="sr-Latn-ME" dirty="0" smtClean="0"/>
          </a:p>
          <a:p>
            <a:r>
              <a:rPr lang="sr-Latn-ME" dirty="0" smtClean="0"/>
              <a:t>Širina nozoloških kategorija </a:t>
            </a:r>
            <a:r>
              <a:rPr lang="sr-Latn-ME" sz="2000" dirty="0" smtClean="0"/>
              <a:t>(klasifikacija osnovne kategorije/klasifikacije podgrupa)</a:t>
            </a:r>
            <a:endParaRPr lang="sr-Latn-ME" sz="2400" dirty="0" smtClean="0"/>
          </a:p>
          <a:p>
            <a:endParaRPr lang="sr-Latn-ME" dirty="0" smtClean="0"/>
          </a:p>
          <a:p>
            <a:r>
              <a:rPr lang="sr-Latn-ME" dirty="0" smtClean="0"/>
              <a:t>Intenzitet fenomena </a:t>
            </a:r>
            <a:r>
              <a:rPr lang="sr-Latn-ME" sz="2000" dirty="0" smtClean="0"/>
              <a:t>(manifestacija devijacije, frekventnost markera)</a:t>
            </a:r>
          </a:p>
          <a:p>
            <a:endParaRPr lang="sr-Latn-ME" sz="2000" dirty="0" smtClean="0"/>
          </a:p>
          <a:p>
            <a:r>
              <a:rPr lang="sr-Latn-ME" dirty="0" smtClean="0"/>
              <a:t>Vrsta poremećaja</a:t>
            </a:r>
          </a:p>
          <a:p>
            <a:endParaRPr lang="sr-Latn-ME" dirty="0" smtClean="0"/>
          </a:p>
          <a:p>
            <a:r>
              <a:rPr lang="sr-Latn-ME" dirty="0" smtClean="0"/>
              <a:t>Prevalenca u homogenoj populaciji </a:t>
            </a:r>
            <a:r>
              <a:rPr lang="sr-Latn-ME" sz="2200" dirty="0" smtClean="0"/>
              <a:t>(opasnost od falš pozitiva)</a:t>
            </a:r>
            <a:endParaRPr lang="sr-Latn-ME" sz="3600" dirty="0" smtClean="0"/>
          </a:p>
          <a:p>
            <a:endParaRPr lang="sr-Latn-ME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60864"/>
          </a:xfrm>
        </p:spPr>
        <p:txBody>
          <a:bodyPr>
            <a:normAutofit fontScale="90000"/>
          </a:bodyPr>
          <a:lstStyle/>
          <a:p>
            <a:pPr algn="l"/>
            <a:r>
              <a:rPr lang="sr-Latn-ME" dirty="0" smtClean="0"/>
              <a:t>Kategorije MKB-10 S.Z.O.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51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vi-VN" dirty="0" smtClean="0"/>
              <a:t>F0 Organski, uključujući i simptomatske, mentalni poremećaji </a:t>
            </a:r>
            <a:endParaRPr lang="sr-Latn-ME" dirty="0" smtClean="0"/>
          </a:p>
          <a:p>
            <a:pPr>
              <a:buNone/>
            </a:pPr>
            <a:r>
              <a:rPr lang="vi-VN" dirty="0" smtClean="0"/>
              <a:t>F1 Mentalni i poremećaji ponašanja uzrokovani zloupotrebom psihoaktivnih supstanci </a:t>
            </a:r>
          </a:p>
          <a:p>
            <a:pPr>
              <a:buNone/>
            </a:pPr>
            <a:r>
              <a:rPr lang="vi-VN" dirty="0" smtClean="0"/>
              <a:t>F2 Schizophrenia, shizotipski i deluzioni poremećaji </a:t>
            </a:r>
          </a:p>
          <a:p>
            <a:pPr>
              <a:buNone/>
            </a:pPr>
            <a:r>
              <a:rPr lang="vi-VN" dirty="0" smtClean="0"/>
              <a:t>F3 Afektivni poremećaji </a:t>
            </a:r>
          </a:p>
          <a:p>
            <a:pPr>
              <a:buNone/>
            </a:pPr>
            <a:r>
              <a:rPr lang="vi-VN" dirty="0" smtClean="0"/>
              <a:t>F4 Neurotski, sa stresom povezani i somatomorfni poremećaji </a:t>
            </a:r>
          </a:p>
          <a:p>
            <a:pPr>
              <a:buNone/>
            </a:pPr>
            <a:r>
              <a:rPr lang="vi-VN" dirty="0" smtClean="0"/>
              <a:t>F5 Poremećaji ponašanja povezani sa  fiziološkim smet</a:t>
            </a:r>
            <a:r>
              <a:rPr lang="sr-Latn-ME" dirty="0" smtClean="0"/>
              <a:t>nj</a:t>
            </a:r>
            <a:r>
              <a:rPr lang="vi-VN" dirty="0" smtClean="0"/>
              <a:t>ama i fizičkim faktorima </a:t>
            </a:r>
          </a:p>
          <a:p>
            <a:pPr>
              <a:buNone/>
            </a:pPr>
            <a:r>
              <a:rPr lang="vi-VN" dirty="0" smtClean="0"/>
              <a:t>F6 Poremećaji ličnosti i ponašanja odraslih </a:t>
            </a:r>
          </a:p>
          <a:p>
            <a:pPr>
              <a:buNone/>
            </a:pPr>
            <a:r>
              <a:rPr lang="vi-VN" dirty="0" smtClean="0"/>
              <a:t>F7 Mentalna retardacija </a:t>
            </a:r>
          </a:p>
          <a:p>
            <a:pPr>
              <a:buNone/>
            </a:pPr>
            <a:r>
              <a:rPr lang="vi-VN" dirty="0" smtClean="0"/>
              <a:t>F8 Poremećaji psihičkog razvoja </a:t>
            </a:r>
          </a:p>
          <a:p>
            <a:pPr>
              <a:buNone/>
            </a:pPr>
            <a:r>
              <a:rPr lang="vi-VN" dirty="0" smtClean="0"/>
              <a:t>F9 Poremećaji emocija i ponašanja uobičajeno nastalih u detinjstvu i mladosti</a:t>
            </a:r>
          </a:p>
          <a:p>
            <a:pPr>
              <a:buNone/>
            </a:pPr>
            <a:r>
              <a:rPr lang="vi-VN" dirty="0" smtClean="0"/>
              <a:t>Nespecifikovani mentalni poremećaji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6086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DSM V</a:t>
            </a:r>
            <a:r>
              <a:rPr lang="sr-Latn-ME" dirty="0" smtClean="0"/>
              <a:t>-A.P.A.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94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ME" sz="2400" dirty="0" smtClean="0"/>
              <a:t>31. Neurorazvojni poremećaji </a:t>
            </a:r>
          </a:p>
          <a:p>
            <a:pPr marL="712788" indent="-90488">
              <a:buNone/>
            </a:pPr>
            <a:r>
              <a:rPr lang="sr-Latn-ME" sz="2400" dirty="0" smtClean="0"/>
              <a:t>-intelektualne zaostalosti; </a:t>
            </a:r>
            <a:r>
              <a:rPr lang="sr-Latn-ME" sz="2000" dirty="0" smtClean="0"/>
              <a:t>blaga, umerena, izražena, duboka, nespecifikovana, globalno kašnjenje.</a:t>
            </a:r>
          </a:p>
          <a:p>
            <a:pPr marL="274638" indent="-274638">
              <a:buNone/>
            </a:pPr>
            <a:endParaRPr lang="sr-Latn-ME" sz="2400" dirty="0" smtClean="0"/>
          </a:p>
          <a:p>
            <a:pPr marL="274638" indent="-274638">
              <a:buNone/>
            </a:pPr>
            <a:r>
              <a:rPr lang="sr-Latn-ME" sz="2400" dirty="0" smtClean="0"/>
              <a:t>87. Spektar shizofrenih i drugih psihotičnih poremećaja</a:t>
            </a:r>
          </a:p>
          <a:p>
            <a:pPr marL="274638" indent="-274638">
              <a:buNone/>
            </a:pPr>
            <a:r>
              <a:rPr lang="sr-Latn-ME" sz="2400" dirty="0" smtClean="0"/>
              <a:t>123. Bipolarni i srodni poremećaji </a:t>
            </a:r>
          </a:p>
          <a:p>
            <a:pPr marL="274638" indent="-274638">
              <a:buNone/>
            </a:pPr>
            <a:r>
              <a:rPr lang="sr-Latn-ME" sz="2400" dirty="0" smtClean="0"/>
              <a:t>155.Depresivni poremećaji</a:t>
            </a:r>
          </a:p>
          <a:p>
            <a:pPr marL="274638" indent="-274638">
              <a:buNone/>
            </a:pPr>
            <a:r>
              <a:rPr lang="sr-Latn-ME" sz="2400" dirty="0" smtClean="0"/>
              <a:t>189. Anksiozni poremećaji</a:t>
            </a:r>
          </a:p>
          <a:p>
            <a:pPr marL="274638" indent="-274638">
              <a:buNone/>
            </a:pPr>
            <a:r>
              <a:rPr lang="sr-Latn-ME" sz="2400" dirty="0" smtClean="0"/>
              <a:t>235. Okp i srodni poremećaji</a:t>
            </a:r>
          </a:p>
          <a:p>
            <a:pPr marL="274638" indent="-274638">
              <a:buNone/>
            </a:pPr>
            <a:r>
              <a:rPr lang="sr-Latn-ME" sz="2400" dirty="0" smtClean="0"/>
              <a:t>265. Traumom i stresor povezani poremećaji</a:t>
            </a:r>
          </a:p>
          <a:p>
            <a:pPr marL="274638" indent="-274638">
              <a:buNone/>
            </a:pPr>
            <a:r>
              <a:rPr lang="sr-Latn-ME" sz="2400" dirty="0" smtClean="0"/>
              <a:t>291.Disocijativni poremećaji</a:t>
            </a:r>
          </a:p>
          <a:p>
            <a:pPr marL="274638" indent="-274638">
              <a:buNone/>
            </a:pPr>
            <a:r>
              <a:rPr lang="sr-Latn-ME" sz="2400" dirty="0" smtClean="0"/>
              <a:t>309.Somatski simptomi i srodni poremećaji</a:t>
            </a:r>
          </a:p>
          <a:p>
            <a:pPr marL="274638" indent="-274638">
              <a:buNone/>
            </a:pPr>
            <a:r>
              <a:rPr lang="sr-Latn-ME" sz="2400" dirty="0" smtClean="0"/>
              <a:t>329.Poremećaji ishrane</a:t>
            </a:r>
          </a:p>
          <a:p>
            <a:pPr marL="274638" indent="-274638">
              <a:buNone/>
            </a:pPr>
            <a:r>
              <a:rPr lang="sr-Latn-ME" sz="2400" dirty="0" smtClean="0"/>
              <a:t>355. Eliminacioni poremećaji</a:t>
            </a:r>
          </a:p>
          <a:p>
            <a:pPr marL="274638" indent="-274638">
              <a:buNone/>
            </a:pPr>
            <a:r>
              <a:rPr lang="sr-Latn-ME" sz="2400" dirty="0" smtClean="0"/>
              <a:t>361. Poremećaji spavanja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DSM V</a:t>
            </a:r>
            <a:r>
              <a:rPr lang="sr-Latn-ME" dirty="0" smtClean="0"/>
              <a:t>-A.P.A.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638" indent="-274638">
              <a:buNone/>
            </a:pPr>
            <a:r>
              <a:rPr lang="sr-Latn-ME" dirty="0" smtClean="0"/>
              <a:t>423.Seksualne disfunkcije</a:t>
            </a:r>
          </a:p>
          <a:p>
            <a:pPr marL="274638" indent="-274638">
              <a:buNone/>
            </a:pPr>
            <a:r>
              <a:rPr lang="sr-Latn-ME" dirty="0" smtClean="0"/>
              <a:t>451.Polne disforije</a:t>
            </a:r>
          </a:p>
          <a:p>
            <a:pPr marL="274638" indent="-274638">
              <a:buNone/>
            </a:pPr>
            <a:r>
              <a:rPr lang="sr-Latn-ME" dirty="0" smtClean="0"/>
              <a:t>461.Disruptivni, kontrolno-impulsni i poremećaji u ponašanju</a:t>
            </a:r>
          </a:p>
          <a:p>
            <a:pPr marL="274638" indent="-274638">
              <a:buNone/>
            </a:pPr>
            <a:r>
              <a:rPr lang="sr-Latn-ME" dirty="0" smtClean="0"/>
              <a:t>481. Poremećaji zloupotrebe supstanci i zavisnički poremećaji</a:t>
            </a:r>
          </a:p>
          <a:p>
            <a:pPr marL="274638" indent="-274638">
              <a:buNone/>
            </a:pPr>
            <a:r>
              <a:rPr lang="sr-Latn-ME" dirty="0" smtClean="0"/>
              <a:t>591. Neurokognitivni poremećaji</a:t>
            </a:r>
          </a:p>
          <a:p>
            <a:pPr marL="274638" indent="-274638">
              <a:buNone/>
            </a:pPr>
            <a:r>
              <a:rPr lang="sr-Latn-ME" dirty="0" smtClean="0"/>
              <a:t>645. Poremećaji ličnosti</a:t>
            </a:r>
          </a:p>
          <a:p>
            <a:pPr marL="274638" indent="-274638">
              <a:buNone/>
            </a:pPr>
            <a:r>
              <a:rPr lang="sr-Latn-ME" dirty="0" smtClean="0"/>
              <a:t>685. Parafilije</a:t>
            </a:r>
          </a:p>
          <a:p>
            <a:pPr marL="274638" indent="-274638">
              <a:buNone/>
            </a:pPr>
            <a:r>
              <a:rPr lang="sr-Latn-ME" dirty="0" smtClean="0"/>
              <a:t>707. Ostali mentalni poremećaji</a:t>
            </a:r>
          </a:p>
          <a:p>
            <a:pPr marL="274638" indent="-274638">
              <a:buNone/>
            </a:pPr>
            <a:r>
              <a:rPr lang="sr-Latn-ME" dirty="0" smtClean="0"/>
              <a:t>709. Medikamentozno indukovani poremećaji kretanja i drugi nepoželjni efekti farmako tretmana</a:t>
            </a:r>
          </a:p>
          <a:p>
            <a:pPr marL="274638" indent="-274638">
              <a:buNone/>
            </a:pPr>
            <a:r>
              <a:rPr lang="sr-Latn-ME" dirty="0" smtClean="0"/>
              <a:t>715.Ostala stanja od posebnog značaja</a:t>
            </a:r>
            <a:endParaRPr lang="sr-Latn-ME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Latn-ME" dirty="0" smtClean="0"/>
              <a:t>Zadatak br. 2 dinamička dijagnoza</a:t>
            </a:r>
            <a:endParaRPr lang="en-US" dirty="0"/>
          </a:p>
        </p:txBody>
      </p:sp>
      <p:pic>
        <p:nvPicPr>
          <p:cNvPr id="2050" name="Picture 2" descr="C:\Users\Sonja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533400"/>
            <a:ext cx="19050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ME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7545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sr-Latn-ME" dirty="0" smtClean="0"/>
              <a:t>1. </a:t>
            </a:r>
            <a:r>
              <a:rPr lang="en-US" dirty="0" err="1" smtClean="0"/>
              <a:t>Uvod</a:t>
            </a:r>
            <a:r>
              <a:rPr lang="en-US" dirty="0" smtClean="0"/>
              <a:t> u </a:t>
            </a:r>
            <a:r>
              <a:rPr lang="en-US" dirty="0" err="1" smtClean="0"/>
              <a:t>psihodijagnostiku</a:t>
            </a:r>
            <a:endParaRPr lang="sr-Latn-ME" dirty="0" smtClean="0"/>
          </a:p>
          <a:p>
            <a:pPr indent="330200"/>
            <a:r>
              <a:rPr lang="sr-Latn-ME" sz="2600" dirty="0" smtClean="0"/>
              <a:t>Istorijat</a:t>
            </a:r>
          </a:p>
          <a:p>
            <a:pPr indent="330200"/>
            <a:r>
              <a:rPr lang="sr-Latn-ME" sz="2600" dirty="0" smtClean="0"/>
              <a:t>Klinička psihologija/psihodijagnostika/psihijatrija</a:t>
            </a:r>
          </a:p>
          <a:p>
            <a:pPr indent="330200"/>
            <a:r>
              <a:rPr lang="sr-Latn-ME" sz="2600" dirty="0" smtClean="0"/>
              <a:t>Kriterijumi (ne)normalnosti</a:t>
            </a:r>
            <a:endParaRPr lang="en-US" sz="2600" dirty="0" smtClean="0"/>
          </a:p>
          <a:p>
            <a:pPr indent="330200"/>
            <a:r>
              <a:rPr lang="sr-Latn-ME" sz="2600" dirty="0" smtClean="0"/>
              <a:t>Klinički metod</a:t>
            </a:r>
          </a:p>
          <a:p>
            <a:pPr>
              <a:buNone/>
            </a:pPr>
            <a:endParaRPr lang="sr-Latn-ME" dirty="0" smtClean="0"/>
          </a:p>
          <a:p>
            <a:pPr marL="514350" indent="-514350">
              <a:buNone/>
            </a:pPr>
            <a:r>
              <a:rPr lang="sr-Latn-ME" dirty="0" smtClean="0"/>
              <a:t>2. Delatnost psihodijagnostike</a:t>
            </a:r>
          </a:p>
          <a:p>
            <a:pPr marL="514350" indent="-239713"/>
            <a:r>
              <a:rPr lang="en-US" dirty="0" smtClean="0"/>
              <a:t> </a:t>
            </a:r>
            <a:r>
              <a:rPr lang="sr-Latn-ME" sz="2800" dirty="0" smtClean="0"/>
              <a:t>Definicija</a:t>
            </a:r>
            <a:endParaRPr lang="en-US" dirty="0" smtClean="0"/>
          </a:p>
          <a:p>
            <a:pPr indent="330200"/>
            <a:r>
              <a:rPr lang="sr-Latn-ME" sz="2800" dirty="0" smtClean="0"/>
              <a:t>Zadaci</a:t>
            </a:r>
          </a:p>
          <a:p>
            <a:pPr marL="514350" indent="-514350">
              <a:buNone/>
            </a:pPr>
            <a:endParaRPr lang="sr-Latn-ME" dirty="0" smtClean="0"/>
          </a:p>
          <a:p>
            <a:pPr marL="514350" indent="-514350">
              <a:buNone/>
            </a:pPr>
            <a:r>
              <a:rPr lang="sr-Latn-ME" dirty="0" smtClean="0"/>
              <a:t>3. Ličnost psihodijagnostičara</a:t>
            </a:r>
          </a:p>
          <a:p>
            <a:pPr marL="514350" indent="-514350">
              <a:buNone/>
            </a:pPr>
            <a:r>
              <a:rPr lang="sr-Latn-ME" dirty="0" smtClean="0"/>
              <a:t>4. Strategije dijagnostifikovanja</a:t>
            </a:r>
            <a:endParaRPr lang="en-US" dirty="0" smtClean="0"/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Z</a:t>
            </a:r>
            <a:r>
              <a:rPr lang="sr-Latn-ME" dirty="0" smtClean="0"/>
              <a:t>atak br.2. d</a:t>
            </a:r>
            <a:r>
              <a:rPr lang="vi-VN" dirty="0" smtClean="0"/>
              <a:t>inamička dijagnoza</a:t>
            </a:r>
            <a:br>
              <a:rPr lang="vi-V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Cilj je utvrđivanje </a:t>
            </a:r>
            <a:r>
              <a:rPr lang="sr-Latn-M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dinamike </a:t>
            </a:r>
            <a:r>
              <a:rPr lang="sr-Latn-M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ličnosti.</a:t>
            </a:r>
            <a:endParaRPr lang="vi-VN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Eksploracija latentnog</a:t>
            </a:r>
          </a:p>
          <a:p>
            <a:pPr>
              <a:buNone/>
            </a:pP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“Razvojna hipoteza”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(Poreklo, </a:t>
            </a:r>
            <a:r>
              <a:rPr lang="vi-VN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ME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mehanizam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nastanka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poremećaja/konstrukta </a:t>
            </a:r>
            <a:r>
              <a:rPr lang="sr-Latn-ME" sz="2100" dirty="0" smtClean="0">
                <a:latin typeface="Times New Roman" pitchFamily="18" charset="0"/>
                <a:cs typeface="Times New Roman" pitchFamily="18" charset="0"/>
              </a:rPr>
              <a:t>(etiologija)).</a:t>
            </a:r>
            <a:endParaRPr lang="sr-Latn-ME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ME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Princip sprovođenja je: T.M.T. pravilo. (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teorijsko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usmerenje, odabir instrumenata, usklađenost u tumačenju rez. instrumenta i teorije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...)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28599"/>
          <a:ext cx="8534400" cy="6376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743200"/>
                <a:gridCol w="3733800"/>
              </a:tblGrid>
              <a:tr h="13344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dirty="0" smtClean="0">
                          <a:latin typeface="+mn-lt"/>
                        </a:rPr>
                        <a:t>Klasifikaciona  (kategorijalna) dijagnoza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dirty="0" smtClean="0">
                          <a:latin typeface="+mn-lt"/>
                        </a:rPr>
                        <a:t>Dinamička (dinamska) dijagnoza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  <a:tr h="1334494">
                <a:tc>
                  <a:txBody>
                    <a:bodyPr/>
                    <a:lstStyle/>
                    <a:p>
                      <a:r>
                        <a:rPr lang="sr-Latn-ME" b="0" u="sng" dirty="0" smtClean="0"/>
                        <a:t>Cilj:</a:t>
                      </a:r>
                      <a:endParaRPr lang="en-US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Svrstavanje slučaja u nozološku kategoriju.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Otkrivanje porekla, razvoja, mehanizama nastanka psiholoških fenomena i dinamiku ličnosti</a:t>
                      </a:r>
                      <a:endParaRPr lang="en-US" dirty="0"/>
                    </a:p>
                  </a:txBody>
                  <a:tcPr/>
                </a:tc>
              </a:tr>
              <a:tr h="2244920">
                <a:tc>
                  <a:txBody>
                    <a:bodyPr/>
                    <a:lstStyle/>
                    <a:p>
                      <a:r>
                        <a:rPr lang="sr-Latn-ME" b="0" u="sng" dirty="0" smtClean="0"/>
                        <a:t>Kriterijumi:</a:t>
                      </a:r>
                      <a:endParaRPr lang="en-US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Klasa: simptomi </a:t>
                      </a:r>
                      <a:r>
                        <a:rPr lang="sr-Latn-ME" dirty="0" smtClean="0"/>
                        <a:t>i sindromi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r-Latn-ME" dirty="0" smtClean="0">
                          <a:solidFill>
                            <a:schemeClr val="bg1"/>
                          </a:solidFill>
                        </a:rPr>
                        <a:t>Opis dinamike:</a:t>
                      </a:r>
                      <a:r>
                        <a:rPr lang="sr-Latn-ME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sr-Latn-ME" dirty="0" smtClean="0">
                          <a:solidFill>
                            <a:schemeClr val="bg1"/>
                          </a:solidFill>
                        </a:rPr>
                        <a:t>Intrapsihički </a:t>
                      </a:r>
                      <a:r>
                        <a:rPr lang="sr-Latn-ME" dirty="0" smtClean="0">
                          <a:solidFill>
                            <a:schemeClr val="bg1"/>
                          </a:solidFill>
                        </a:rPr>
                        <a:t>konflikti, mehanizmi odbrane,  nesvesni stavovi, uverenja, kognitivne distorzije, prisnosti, šeme, naučeno </a:t>
                      </a:r>
                      <a:r>
                        <a:rPr lang="sr-Latn-ME" dirty="0" smtClean="0">
                          <a:solidFill>
                            <a:schemeClr val="bg1"/>
                          </a:solidFill>
                        </a:rPr>
                        <a:t>ponašanje, biološki faktori...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334494">
                <a:tc>
                  <a:txBody>
                    <a:bodyPr/>
                    <a:lstStyle/>
                    <a:p>
                      <a:r>
                        <a:rPr lang="sr-Latn-ME" b="0" u="sng" dirty="0" smtClean="0"/>
                        <a:t>Referentni okviri:</a:t>
                      </a:r>
                      <a:endParaRPr lang="en-US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MKB 10, DSM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Psihoanalitička</a:t>
                      </a:r>
                      <a:r>
                        <a:rPr lang="sr-Latn-ME" baseline="0" dirty="0" smtClean="0"/>
                        <a:t> teorija, </a:t>
                      </a:r>
                      <a:r>
                        <a:rPr lang="sr-Latn-ME" baseline="0" dirty="0" smtClean="0"/>
                        <a:t> psihodinamske teorije, kognitivno-bihejvioralna </a:t>
                      </a:r>
                      <a:r>
                        <a:rPr lang="sr-Latn-ME" baseline="0" dirty="0" smtClean="0"/>
                        <a:t>teorija, </a:t>
                      </a:r>
                      <a:r>
                        <a:rPr lang="sr-Latn-ME" baseline="0" dirty="0" smtClean="0"/>
                        <a:t>biosocijalna teorija, teorija afektivnog vezivanja i dr...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Z</a:t>
            </a:r>
            <a:r>
              <a:rPr lang="sr-Latn-ME" dirty="0" smtClean="0"/>
              <a:t>adatak br. 3 </a:t>
            </a:r>
            <a:br>
              <a:rPr lang="sr-Latn-ME" dirty="0" smtClean="0"/>
            </a:br>
            <a:r>
              <a:rPr lang="sr-Latn-ME" dirty="0" smtClean="0"/>
              <a:t>Opis sluačja radi razumevanja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3. </a:t>
            </a:r>
            <a:r>
              <a:rPr lang="en-US" dirty="0" err="1" smtClean="0"/>
              <a:t>Opis</a:t>
            </a:r>
            <a:r>
              <a:rPr lang="en-US" dirty="0" smtClean="0"/>
              <a:t> </a:t>
            </a:r>
            <a:r>
              <a:rPr lang="sr-Latn-ME" dirty="0" smtClean="0"/>
              <a:t>u cilju </a:t>
            </a:r>
            <a:r>
              <a:rPr lang="en-US" dirty="0" err="1" smtClean="0"/>
              <a:t>razumevanja</a:t>
            </a:r>
            <a:r>
              <a:rPr lang="sr-Latn-ME" dirty="0" smtClean="0"/>
              <a:t> slučaja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Inventarisanje fenomena </a:t>
            </a:r>
            <a:r>
              <a:rPr lang="sr-Latn-ME" sz="2800" dirty="0" smtClean="0">
                <a:latin typeface="Times New Roman" pitchFamily="18" charset="0"/>
                <a:cs typeface="Times New Roman" pitchFamily="18" charset="0"/>
              </a:rPr>
              <a:t>(precizira međusobni uticaj i predviđa)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Opšte i konkretno razumevanje </a:t>
            </a:r>
            <a:r>
              <a:rPr lang="sr-Latn-ME" sz="2800" dirty="0" smtClean="0">
                <a:latin typeface="Times New Roman" pitchFamily="18" charset="0"/>
                <a:cs typeface="Times New Roman" pitchFamily="18" charset="0"/>
              </a:rPr>
              <a:t>(radi unapređivanja komunikacije među stručnjacima)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r-Latn-ME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obavezan i od suštinskog značaja.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ME" dirty="0" smtClean="0"/>
              <a:t>4. Predikcija ponašanja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517"/>
          </a:xfrm>
        </p:spPr>
        <p:txBody>
          <a:bodyPr>
            <a:normAutofit fontScale="92500" lnSpcReduction="10000"/>
          </a:bodyPr>
          <a:lstStyle/>
          <a:p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mtClean="0">
                <a:latin typeface="Times New Roman" pitchFamily="18" charset="0"/>
                <a:cs typeface="Times New Roman" pitchFamily="18" charset="0"/>
              </a:rPr>
              <a:t>Negiranje značaja predikcije/ predikcije kao značajan kriterijum/ predikcija kao najvažniji kriterijum.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Stav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“čini šta možeš”</a:t>
            </a:r>
          </a:p>
          <a:p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Ili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orjentacija isključivo na dublju analizu slučaja</a:t>
            </a:r>
          </a:p>
          <a:p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Predikcija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kao jedan od najvažnijih kriterijuma (Eyesenk 1957; Sarbin 1960).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46664"/>
          </a:xfrm>
        </p:spPr>
        <p:txBody>
          <a:bodyPr>
            <a:normAutofit fontScale="90000"/>
          </a:bodyPr>
          <a:lstStyle/>
          <a:p>
            <a:pPr algn="l"/>
            <a:r>
              <a:rPr lang="sr-Latn-ME" dirty="0" smtClean="0"/>
              <a:t>5</a:t>
            </a:r>
            <a:r>
              <a:rPr lang="en-US" dirty="0" smtClean="0"/>
              <a:t>. </a:t>
            </a:r>
            <a:r>
              <a:rPr lang="en-US" dirty="0" err="1" smtClean="0"/>
              <a:t>Procena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posebnim</a:t>
            </a:r>
            <a:r>
              <a:rPr lang="en-US" dirty="0" smtClean="0"/>
              <a:t> </a:t>
            </a:r>
            <a:r>
              <a:rPr lang="en-US" dirty="0" err="1" smtClean="0"/>
              <a:t>kriterijumima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Ne mora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biti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nozološku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klasifikaciju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Princip P.p.p.k.:</a:t>
            </a:r>
          </a:p>
          <a:p>
            <a:pPr algn="just"/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1. Kriterijum i osobine</a:t>
            </a:r>
          </a:p>
          <a:p>
            <a:pPr algn="just"/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Metod klasifikacije i graduacije</a:t>
            </a:r>
          </a:p>
          <a:p>
            <a:pPr algn="just"/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3. Integracija i interpretacija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organizaciji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specifični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zahtevi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mentalnih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ličnosti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Psiholog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kandidata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ujednačavanje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dinamiku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34666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Šta</a:t>
            </a:r>
            <a:r>
              <a:rPr lang="en-US" dirty="0" smtClean="0"/>
              <a:t> </a:t>
            </a:r>
            <a:r>
              <a:rPr lang="en-US" dirty="0" err="1" smtClean="0"/>
              <a:t>moraš</a:t>
            </a:r>
            <a:r>
              <a:rPr lang="en-US" dirty="0" smtClean="0"/>
              <a:t> </a:t>
            </a:r>
            <a:r>
              <a:rPr lang="en-US" dirty="0" err="1" smtClean="0"/>
              <a:t>znati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bi </a:t>
            </a:r>
            <a:r>
              <a:rPr lang="en-US" dirty="0" err="1" smtClean="0"/>
              <a:t>mogao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odgovoriš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posebne</a:t>
            </a:r>
            <a:r>
              <a:rPr lang="en-US" dirty="0" smtClean="0"/>
              <a:t> </a:t>
            </a:r>
            <a:r>
              <a:rPr lang="en-US" dirty="0" err="1" smtClean="0"/>
              <a:t>zahteve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10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sr-Latn-ME" dirty="0" smtClean="0"/>
              <a:t>Kriterijume </a:t>
            </a:r>
            <a:r>
              <a:rPr lang="sr-Latn-ME" sz="2800" dirty="0" smtClean="0"/>
              <a:t>(konkretizovani/uopšteni)</a:t>
            </a:r>
            <a:endParaRPr lang="sr-Latn-ME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sr-Latn-ME" dirty="0" smtClean="0"/>
              <a:t>Odabir adekvatnog metoda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sr-Latn-ME" dirty="0" smtClean="0"/>
              <a:t>Detekcija, sistematizacija i deskripcija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sr-Latn-ME" dirty="0" smtClean="0"/>
              <a:t>4. Poznavanje kliničkog metoda </a:t>
            </a:r>
            <a:r>
              <a:rPr lang="sr-Latn-ME" sz="2400" dirty="0" smtClean="0"/>
              <a:t>(kredibilnost teorija ličnosti,razvoja i patologije, tehnika procene.)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229600" cy="1143000"/>
          </a:xfrm>
        </p:spPr>
        <p:txBody>
          <a:bodyPr/>
          <a:lstStyle/>
          <a:p>
            <a:pPr algn="ctr"/>
            <a:r>
              <a:rPr lang="sr-Latn-ME" dirty="0" smtClean="0"/>
              <a:t>Metodologija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8006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Metodologija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dijagnostičar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917"/>
          </a:xfrm>
        </p:spPr>
        <p:txBody>
          <a:bodyPr>
            <a:normAutofit fontScale="92500"/>
          </a:bodyPr>
          <a:lstStyle/>
          <a:p>
            <a:r>
              <a:rPr lang="sr-Latn-ME" dirty="0" smtClean="0"/>
              <a:t>Osobine kliničara poput otvorenosti, empatije,  svestranost...</a:t>
            </a:r>
          </a:p>
          <a:p>
            <a:endParaRPr lang="en-US" dirty="0" smtClean="0"/>
          </a:p>
          <a:p>
            <a:r>
              <a:rPr lang="en-US" dirty="0" smtClean="0"/>
              <a:t>AGREGAT RAZLIČITIH TEHNIKA, BATERIJA, SKALA. </a:t>
            </a:r>
            <a:endParaRPr lang="sr-Latn-ME" dirty="0" smtClean="0"/>
          </a:p>
          <a:p>
            <a:endParaRPr lang="en-US" dirty="0" smtClean="0"/>
          </a:p>
          <a:p>
            <a:r>
              <a:rPr lang="sr-Latn-ME" dirty="0" smtClean="0"/>
              <a:t>Mišljenje ne sme da se bazira na osnovu rezultata jedne jedine tehnike.</a:t>
            </a:r>
          </a:p>
          <a:p>
            <a:endParaRPr lang="sr-Latn-ME" dirty="0" smtClean="0"/>
          </a:p>
          <a:p>
            <a:r>
              <a:rPr lang="sr-Latn-ME" dirty="0" smtClean="0"/>
              <a:t>Što više podataka to je kvalitetniji zaključak!</a:t>
            </a:r>
          </a:p>
          <a:p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algn="ctr"/>
            <a:r>
              <a:rPr lang="sr-Latn-ME" dirty="0" smtClean="0"/>
              <a:t>Ličnost psihodijagnostičara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pPr algn="ctr"/>
            <a:r>
              <a:rPr lang="sr-Latn-ME" dirty="0" smtClean="0"/>
              <a:t>Istorijat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ME" dirty="0" smtClean="0"/>
              <a:t>Ponašanje dijagnostičara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952999"/>
          </a:xfrm>
        </p:spPr>
        <p:txBody>
          <a:bodyPr>
            <a:normAutofit/>
          </a:bodyPr>
          <a:lstStyle/>
          <a:p>
            <a:endParaRPr lang="sr-Latn-ME" dirty="0" smtClean="0"/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Izbor tehnika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i prilagođava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nje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potrebama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/zadatku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Izbor analiza</a:t>
            </a:r>
          </a:p>
          <a:p>
            <a:pPr algn="just"/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Integracija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sr-Latn-ME" dirty="0" smtClean="0"/>
              <a:t>Poželjne karakteristike </a:t>
            </a:r>
            <a:r>
              <a:rPr lang="en-US" dirty="0" err="1" smtClean="0"/>
              <a:t>dijagnostičara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ME" sz="2400" dirty="0" smtClean="0"/>
              <a:t>Poznavanje metoda</a:t>
            </a:r>
          </a:p>
          <a:p>
            <a:pPr algn="just"/>
            <a:endParaRPr lang="en-US" sz="2400" dirty="0" smtClean="0"/>
          </a:p>
          <a:p>
            <a:pPr algn="just"/>
            <a:r>
              <a:rPr lang="sr-Latn-ME" sz="2400" dirty="0" smtClean="0"/>
              <a:t>Iskustvo</a:t>
            </a:r>
          </a:p>
          <a:p>
            <a:pPr algn="just"/>
            <a:endParaRPr lang="en-US" sz="2400" dirty="0" smtClean="0"/>
          </a:p>
          <a:p>
            <a:pPr algn="just"/>
            <a:r>
              <a:rPr lang="sr-Latn-ME" sz="2400" dirty="0" smtClean="0"/>
              <a:t>Empatija</a:t>
            </a:r>
          </a:p>
          <a:p>
            <a:pPr algn="just"/>
            <a:endParaRPr lang="sr-Latn-ME" sz="2400" dirty="0" smtClean="0"/>
          </a:p>
          <a:p>
            <a:pPr algn="just"/>
            <a:r>
              <a:rPr lang="sr-Latn-ME" sz="2400" dirty="0" smtClean="0"/>
              <a:t>Radoznalost</a:t>
            </a:r>
          </a:p>
          <a:p>
            <a:pPr algn="just"/>
            <a:endParaRPr lang="sr-Latn-ME" sz="2400" dirty="0" smtClean="0"/>
          </a:p>
          <a:p>
            <a:pPr algn="just"/>
            <a:r>
              <a:rPr lang="sr-Latn-ME" sz="2400" dirty="0" smtClean="0"/>
              <a:t>Koncentrisanost </a:t>
            </a:r>
          </a:p>
          <a:p>
            <a:pPr algn="just"/>
            <a:endParaRPr lang="sr-Latn-ME" sz="2400" dirty="0" smtClean="0"/>
          </a:p>
          <a:p>
            <a:pPr algn="just"/>
            <a:r>
              <a:rPr lang="sr-Latn-ME" sz="2400" dirty="0" smtClean="0"/>
              <a:t>Senzibilitet-“oko za detalje”</a:t>
            </a:r>
          </a:p>
          <a:p>
            <a:pPr algn="just">
              <a:buNone/>
            </a:pPr>
            <a:endParaRPr lang="sr-Latn-ME" dirty="0" smtClean="0"/>
          </a:p>
          <a:p>
            <a:pPr algn="just"/>
            <a:r>
              <a:rPr lang="sr-Latn-ME" sz="2400" dirty="0" smtClean="0"/>
              <a:t>Svestranost (“Sve je važno,  i još više od toga!”)</a:t>
            </a:r>
          </a:p>
          <a:p>
            <a:pPr algn="just"/>
            <a:endParaRPr lang="sr-Latn-ME" sz="2400" dirty="0" smtClean="0"/>
          </a:p>
          <a:p>
            <a:pPr algn="just"/>
            <a:r>
              <a:rPr lang="sr-Latn-ME" sz="2400" dirty="0" smtClean="0"/>
              <a:t>Kreativnost</a:t>
            </a:r>
          </a:p>
          <a:p>
            <a:pPr algn="just"/>
            <a:endParaRPr lang="sr-Latn-ME" sz="2400" dirty="0" smtClean="0"/>
          </a:p>
          <a:p>
            <a:pPr algn="just"/>
            <a:r>
              <a:rPr lang="sr-Latn-ME" sz="2400" dirty="0" smtClean="0"/>
              <a:t>Tolerantnost</a:t>
            </a:r>
          </a:p>
          <a:p>
            <a:pPr algn="just">
              <a:buNone/>
            </a:pPr>
            <a:r>
              <a:rPr lang="sr-Latn-ME" sz="2400" dirty="0" smtClean="0"/>
              <a:t>...</a:t>
            </a:r>
          </a:p>
          <a:p>
            <a:pPr algn="just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3264"/>
          </a:xfrm>
        </p:spPr>
        <p:txBody>
          <a:bodyPr/>
          <a:lstStyle/>
          <a:p>
            <a:pPr algn="l"/>
            <a:r>
              <a:rPr lang="sr-Latn-ME" dirty="0" smtClean="0"/>
              <a:t>Empatija i mozak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r>
              <a:rPr lang="sr-Latn-ME" dirty="0" smtClean="0"/>
              <a:t>Nije isto što i saosećanje.</a:t>
            </a:r>
          </a:p>
          <a:p>
            <a:pPr>
              <a:buNone/>
            </a:pPr>
            <a:endParaRPr lang="sr-Latn-ME" dirty="0" smtClean="0"/>
          </a:p>
          <a:p>
            <a:r>
              <a:rPr lang="sr-Latn-ME" dirty="0" smtClean="0"/>
              <a:t>Empatija je kapacitet za prepoznavanje stavova, pozicija i emocija drugih individua.</a:t>
            </a:r>
          </a:p>
          <a:p>
            <a:pPr>
              <a:buNone/>
            </a:pPr>
            <a:endParaRPr lang="sr-Latn-ME" dirty="0" smtClean="0"/>
          </a:p>
          <a:p>
            <a:r>
              <a:rPr lang="sr-Latn-ME" dirty="0" smtClean="0"/>
              <a:t>Komponente empatije:</a:t>
            </a:r>
          </a:p>
          <a:p>
            <a:pPr>
              <a:buNone/>
            </a:pPr>
            <a:r>
              <a:rPr lang="sr-Latn-ME" dirty="0" smtClean="0"/>
              <a:t>1.Kognitivna </a:t>
            </a:r>
            <a:r>
              <a:rPr lang="sr-Latn-ME" sz="2000" dirty="0" smtClean="0"/>
              <a:t>(Rodžers, 2007)</a:t>
            </a:r>
          </a:p>
          <a:p>
            <a:pPr>
              <a:buNone/>
            </a:pPr>
            <a:r>
              <a:rPr lang="sr-Latn-ME" dirty="0" smtClean="0"/>
              <a:t>2. Emocionalna </a:t>
            </a:r>
            <a:r>
              <a:rPr lang="sr-Latn-ME" sz="2000" dirty="0" smtClean="0"/>
              <a:t>(Rodžers, De Wall i sar. , 2008)</a:t>
            </a:r>
          </a:p>
          <a:p>
            <a:pPr>
              <a:buNone/>
            </a:pPr>
            <a:r>
              <a:rPr lang="sr-Latn-ME" dirty="0" smtClean="0"/>
              <a:t>3. Motorička </a:t>
            </a:r>
            <a:r>
              <a:rPr lang="sr-Latn-ME" sz="2000" dirty="0" smtClean="0"/>
              <a:t>(Spink, Krips i sar. , 2010)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/>
          <a:lstStyle/>
          <a:p>
            <a:pPr algn="ctr"/>
            <a:r>
              <a:rPr lang="sr-Latn-ME" dirty="0" smtClean="0"/>
              <a:t>Emocionalna/kognitivna </a:t>
            </a:r>
            <a:endParaRPr lang="en-US" dirty="0"/>
          </a:p>
        </p:txBody>
      </p:sp>
      <p:pic>
        <p:nvPicPr>
          <p:cNvPr id="2050" name="Picture 2" descr="C:\Users\Sonja\Desktop\Emotional Empathy Brain Structur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00200"/>
            <a:ext cx="4495800" cy="4953000"/>
          </a:xfrm>
          <a:prstGeom prst="rect">
            <a:avLst/>
          </a:prstGeom>
          <a:noFill/>
        </p:spPr>
      </p:pic>
      <p:pic>
        <p:nvPicPr>
          <p:cNvPr id="5" name="Picture 2" descr="C:\Users\Sonja\Desktop\Emotional Awareness Empathy Brain Structu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48212" y="1600200"/>
            <a:ext cx="4167188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pPr algn="ctr"/>
            <a:r>
              <a:rPr lang="sr-Latn-ME" dirty="0" smtClean="0"/>
              <a:t>Strategije dijagnostifikovanja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ME" dirty="0" smtClean="0"/>
              <a:t>Strategije dijagnostifikovanja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ME" dirty="0" smtClean="0"/>
              <a:t>Uspostavljanje kriterijuma/uslova za sprovođenje procene</a:t>
            </a:r>
          </a:p>
          <a:p>
            <a:endParaRPr lang="sr-Latn-ME" dirty="0" smtClean="0"/>
          </a:p>
          <a:p>
            <a:r>
              <a:rPr lang="sr-Latn-ME" dirty="0" smtClean="0"/>
              <a:t>Odabir metodološkog okvira </a:t>
            </a:r>
            <a:r>
              <a:rPr lang="sr-Latn-ME" sz="2600" dirty="0" smtClean="0"/>
              <a:t>(s</a:t>
            </a:r>
            <a:r>
              <a:rPr lang="sr-Latn-ME" sz="2600" dirty="0" smtClean="0"/>
              <a:t>tudija slučaja)</a:t>
            </a:r>
          </a:p>
          <a:p>
            <a:endParaRPr lang="sr-Latn-ME" dirty="0" smtClean="0"/>
          </a:p>
          <a:p>
            <a:r>
              <a:rPr lang="sr-Latn-ME" dirty="0" smtClean="0"/>
              <a:t>Proučavanje </a:t>
            </a:r>
            <a:r>
              <a:rPr lang="sr-Latn-ME" dirty="0" smtClean="0"/>
              <a:t>istorije </a:t>
            </a:r>
            <a:r>
              <a:rPr lang="sr-Latn-ME" dirty="0" smtClean="0"/>
              <a:t>lečenja</a:t>
            </a:r>
            <a:endParaRPr lang="sr-Latn-ME" dirty="0" smtClean="0"/>
          </a:p>
          <a:p>
            <a:endParaRPr lang="sr-Latn-ME" dirty="0" smtClean="0"/>
          </a:p>
          <a:p>
            <a:r>
              <a:rPr lang="sr-Latn-ME" dirty="0" smtClean="0"/>
              <a:t>Odabir tehnika</a:t>
            </a:r>
          </a:p>
          <a:p>
            <a:endParaRPr lang="sr-Latn-ME" dirty="0" smtClean="0"/>
          </a:p>
          <a:p>
            <a:r>
              <a:rPr lang="sr-Latn-ME" dirty="0" smtClean="0"/>
              <a:t> Sazivanje kolegijuma</a:t>
            </a:r>
          </a:p>
          <a:p>
            <a:endParaRPr lang="sr-Latn-ME" dirty="0" smtClean="0"/>
          </a:p>
          <a:p>
            <a:pPr>
              <a:buNone/>
            </a:pP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dirty="0" smtClean="0"/>
              <a:t>Uvod</a:t>
            </a:r>
            <a:endParaRPr lang="en-US" dirty="0"/>
          </a:p>
        </p:txBody>
      </p:sp>
      <p:pic>
        <p:nvPicPr>
          <p:cNvPr id="1026" name="Picture 2" descr="C:\Users\Sonja\Desktop\SDGTYBCVCVrosenha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76400"/>
            <a:ext cx="6324600" cy="4587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85000" lnSpcReduction="10000"/>
          </a:bodyPr>
          <a:lstStyle/>
          <a:p>
            <a:r>
              <a:rPr lang="sr-Latn-ME" dirty="0" smtClean="0"/>
              <a:t>3 psihijatra, 35 ispitanika-49% slaganja dijagnoze. (Ash, 1949)</a:t>
            </a:r>
          </a:p>
          <a:p>
            <a:endParaRPr lang="sr-Latn-ME" dirty="0" smtClean="0"/>
          </a:p>
          <a:p>
            <a:r>
              <a:rPr lang="sr-Latn-ME" dirty="0" smtClean="0"/>
              <a:t>4 klinička psihologa, slaganje u 3/5 slučajeva (Goldfarb, 1987)</a:t>
            </a:r>
          </a:p>
          <a:p>
            <a:endParaRPr lang="sr-Latn-ME" dirty="0" smtClean="0"/>
          </a:p>
          <a:p>
            <a:r>
              <a:rPr lang="sr-Latn-ME" dirty="0" smtClean="0"/>
              <a:t>Inter-rater  pouzdanost dijagnoza podkategorija mentalnih poremećaja .50 (Šmit i Fonda,1963)</a:t>
            </a:r>
          </a:p>
          <a:p>
            <a:endParaRPr lang="sr-Latn-ME" dirty="0" smtClean="0"/>
          </a:p>
          <a:p>
            <a:r>
              <a:rPr lang="sr-Latn-ME" dirty="0" smtClean="0"/>
              <a:t>U oceni shizofrenije od .73 do .95 in, slaganje nepostojano u oceni osobina ličnosti. (Šmit i Fonda,1963)</a:t>
            </a:r>
          </a:p>
          <a:p>
            <a:endParaRPr lang="sr-Latn-ME" dirty="0" smtClean="0"/>
          </a:p>
          <a:p>
            <a:r>
              <a:rPr lang="sr-Latn-ME" dirty="0" smtClean="0"/>
              <a:t>U oceni depresije 85% korelacije, u opisivanju simptoma i tumačenju agresivnog ponašanja saglasnost nepostojana (Šmit i Fonda,1963)</a:t>
            </a:r>
          </a:p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0"/>
          <a:ext cx="9144000" cy="7696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71800"/>
                <a:gridCol w="3048000"/>
                <a:gridCol w="3124200"/>
              </a:tblGrid>
              <a:tr h="447744">
                <a:tc>
                  <a:txBody>
                    <a:bodyPr/>
                    <a:lstStyle/>
                    <a:p>
                      <a:r>
                        <a:rPr lang="sr-Latn-ME" dirty="0" smtClean="0"/>
                        <a:t>Psihijatrija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Klinička psihologija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Psihodijagnostika</a:t>
                      </a:r>
                      <a:endParaRPr lang="en-US" dirty="0"/>
                    </a:p>
                  </a:txBody>
                  <a:tcPr/>
                </a:tc>
              </a:tr>
              <a:tr h="7248456">
                <a:tc>
                  <a:txBody>
                    <a:bodyPr/>
                    <a:lstStyle/>
                    <a:p>
                      <a:r>
                        <a:rPr lang="sr-Latn-ME" dirty="0" smtClean="0"/>
                        <a:t>-Počiva na upotrebi </a:t>
                      </a:r>
                      <a:r>
                        <a:rPr lang="sr-Latn-ME" baseline="0" dirty="0" smtClean="0">
                          <a:solidFill>
                            <a:srgbClr val="00B050"/>
                          </a:solidFill>
                        </a:rPr>
                        <a:t>m</a:t>
                      </a:r>
                      <a:r>
                        <a:rPr lang="sr-Latn-ME" dirty="0" smtClean="0">
                          <a:solidFill>
                            <a:srgbClr val="00B050"/>
                          </a:solidFill>
                        </a:rPr>
                        <a:t>edicinskog metoda.</a:t>
                      </a:r>
                    </a:p>
                    <a:p>
                      <a:endParaRPr lang="sr-Latn-M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dirty="0" smtClean="0"/>
                        <a:t>-</a:t>
                      </a:r>
                      <a:r>
                        <a:rPr lang="sr-Latn-ME" b="1" dirty="0" smtClean="0"/>
                        <a:t>Predmet interesovanja</a:t>
                      </a:r>
                      <a:r>
                        <a:rPr lang="sr-Latn-ME" b="1" baseline="0" dirty="0" smtClean="0"/>
                        <a:t> </a:t>
                      </a:r>
                      <a:r>
                        <a:rPr lang="sr-Latn-ME" baseline="0" dirty="0" smtClean="0"/>
                        <a:t>je ponašanje koje je: poremećeno,patološko, </a:t>
                      </a:r>
                      <a:r>
                        <a:rPr lang="sr-Latn-ME" sz="1800" dirty="0" smtClean="0"/>
                        <a:t>bolesno, oštećeno, nedovoljno razvijeno...</a:t>
                      </a:r>
                      <a:endParaRPr 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M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aseline="0" dirty="0" smtClean="0"/>
                        <a:t>-Češća primena tehnika neurometrije i procena mentalnog statusa u dijagnostici.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M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aseline="0" dirty="0" smtClean="0"/>
                        <a:t>-</a:t>
                      </a:r>
                      <a:r>
                        <a:rPr lang="sr-Latn-ME" dirty="0" smtClean="0"/>
                        <a:t>Tri </a:t>
                      </a:r>
                      <a:r>
                        <a:rPr lang="sr-Latn-ME" baseline="0" dirty="0" smtClean="0"/>
                        <a:t>grupe </a:t>
                      </a:r>
                      <a:r>
                        <a:rPr lang="en-US" dirty="0" err="1" smtClean="0"/>
                        <a:t>operativnih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postupaka</a:t>
                      </a:r>
                      <a:r>
                        <a:rPr lang="en-US" dirty="0" smtClean="0"/>
                        <a:t>:</a:t>
                      </a:r>
                      <a:endParaRPr lang="sr-Latn-M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aseline="0" dirty="0" smtClean="0"/>
                        <a:t>1.Dijagnostiku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aseline="0" dirty="0" smtClean="0"/>
                        <a:t>2.Farmakoterapiju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aseline="0" dirty="0" smtClean="0"/>
                        <a:t>3.Prevenciju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M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aseline="0" dirty="0" smtClean="0"/>
                        <a:t>-Zajedničko poreklo sa kliničkom psihologijom.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-A</a:t>
                      </a:r>
                      <a:r>
                        <a:rPr lang="en-US" dirty="0" err="1" smtClean="0"/>
                        <a:t>plikativni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psihopatologije</a:t>
                      </a:r>
                      <a:endParaRPr lang="sr-Latn-ME" dirty="0" smtClean="0"/>
                    </a:p>
                    <a:p>
                      <a:endParaRPr lang="sr-Latn-ME" dirty="0" smtClean="0"/>
                    </a:p>
                    <a:p>
                      <a:r>
                        <a:rPr lang="sr-Latn-ME" dirty="0" smtClean="0"/>
                        <a:t>-Tri </a:t>
                      </a:r>
                      <a:r>
                        <a:rPr lang="sr-Latn-ME" baseline="0" dirty="0" smtClean="0"/>
                        <a:t>grupe </a:t>
                      </a:r>
                      <a:r>
                        <a:rPr lang="en-US" dirty="0" err="1" smtClean="0"/>
                        <a:t>operativnih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postupaka</a:t>
                      </a:r>
                      <a:r>
                        <a:rPr lang="en-US" dirty="0" smtClean="0"/>
                        <a:t>:</a:t>
                      </a:r>
                      <a:endParaRPr lang="sr-Latn-ME" dirty="0" smtClean="0"/>
                    </a:p>
                    <a:p>
                      <a:endParaRPr lang="en-US" dirty="0" smtClean="0"/>
                    </a:p>
                    <a:p>
                      <a:r>
                        <a:rPr lang="en-US" u="sng" dirty="0" smtClean="0"/>
                        <a:t>1. </a:t>
                      </a:r>
                      <a:r>
                        <a:rPr lang="sr-Latn-ME" u="sng" dirty="0" smtClean="0"/>
                        <a:t>Psihodijagnostiku</a:t>
                      </a:r>
                      <a:endParaRPr lang="en-US" u="sng" dirty="0" smtClean="0"/>
                    </a:p>
                    <a:p>
                      <a:r>
                        <a:rPr lang="en-US" dirty="0" smtClean="0"/>
                        <a:t>2. </a:t>
                      </a:r>
                      <a:r>
                        <a:rPr lang="sr-Latn-ME" dirty="0" smtClean="0"/>
                        <a:t>Terapiju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3. </a:t>
                      </a:r>
                      <a:r>
                        <a:rPr lang="sr-Latn-ME" dirty="0" smtClean="0"/>
                        <a:t>Prevenciju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M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dirty="0" smtClean="0"/>
                        <a:t>-Počiva</a:t>
                      </a:r>
                      <a:r>
                        <a:rPr lang="sr-Latn-ME" baseline="0" dirty="0" smtClean="0"/>
                        <a:t> na upotrebi 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kliničkog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sr-Latn-ME" dirty="0" smtClean="0">
                          <a:solidFill>
                            <a:srgbClr val="7030A0"/>
                          </a:solidFill>
                        </a:rPr>
                        <a:t>metoda.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M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dirty="0" smtClean="0"/>
                        <a:t>-</a:t>
                      </a:r>
                      <a:r>
                        <a:rPr lang="sr-Latn-ME" b="1" dirty="0" smtClean="0"/>
                        <a:t>Predmet interesovanja </a:t>
                      </a:r>
                      <a:r>
                        <a:rPr lang="sr-Latn-ME" dirty="0" smtClean="0"/>
                        <a:t>je češće ono ponašanje koje je:</a:t>
                      </a:r>
                      <a:r>
                        <a:rPr lang="sr-Latn-ME" baseline="0" dirty="0" smtClean="0"/>
                        <a:t> </a:t>
                      </a:r>
                      <a:r>
                        <a:rPr lang="sr-Latn-ME" sz="1800" dirty="0" smtClean="0"/>
                        <a:t>nenormalno, aberantno, abnormalno, devijantno...</a:t>
                      </a:r>
                      <a:endParaRPr lang="sr-Latn-M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M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aseline="0" dirty="0" smtClean="0"/>
                        <a:t>-Zajedničko poreklo sa psihijatrijom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-</a:t>
                      </a:r>
                      <a:r>
                        <a:rPr lang="en-US" dirty="0" err="1" smtClean="0"/>
                        <a:t>Sastavni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kliničke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psihologije</a:t>
                      </a:r>
                      <a:endParaRPr lang="sr-Latn-ME" dirty="0" smtClean="0"/>
                    </a:p>
                    <a:p>
                      <a:endParaRPr lang="sr-Latn-ME" dirty="0" smtClean="0"/>
                    </a:p>
                    <a:p>
                      <a:r>
                        <a:rPr lang="sr-Latn-ME" dirty="0" smtClean="0"/>
                        <a:t>-</a:t>
                      </a:r>
                      <a:r>
                        <a:rPr lang="en-US" dirty="0" err="1" smtClean="0"/>
                        <a:t>Fundamentalne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razlike</a:t>
                      </a:r>
                      <a:r>
                        <a:rPr lang="en-US" dirty="0" smtClean="0"/>
                        <a:t> u </a:t>
                      </a:r>
                      <a:r>
                        <a:rPr lang="en-US" dirty="0" err="1" smtClean="0"/>
                        <a:t>odnosu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psihijatriju</a:t>
                      </a:r>
                      <a:r>
                        <a:rPr lang="sr-Latn-ME" dirty="0" smtClean="0"/>
                        <a:t>, određena</a:t>
                      </a:r>
                      <a:r>
                        <a:rPr lang="sr-Latn-ME" baseline="0" dirty="0" smtClean="0"/>
                        <a:t> prvenstveno primenom dimenzionog pristupa u oceni stepena “normalnosti”.</a:t>
                      </a:r>
                    </a:p>
                    <a:p>
                      <a:endParaRPr lang="sr-Latn-ME" baseline="0" dirty="0" smtClean="0"/>
                    </a:p>
                    <a:p>
                      <a:pPr algn="just"/>
                      <a:r>
                        <a:rPr lang="sr-Latn-ME" baseline="0" dirty="0" smtClean="0"/>
                        <a:t>-Razlika od psihopatologije:  praktična delatnost, i nenormalnost može biti i devijacija.</a:t>
                      </a:r>
                    </a:p>
                    <a:p>
                      <a:pPr algn="just"/>
                      <a:endParaRPr lang="sr-Latn-ME" baseline="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aseline="0" dirty="0" smtClean="0"/>
                        <a:t>-</a:t>
                      </a:r>
                      <a:r>
                        <a:rPr lang="en-US" dirty="0" err="1" smtClean="0"/>
                        <a:t>Psihološka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procena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klasifikacija</a:t>
                      </a:r>
                      <a:r>
                        <a:rPr lang="en-US" dirty="0" smtClean="0"/>
                        <a:t>.</a:t>
                      </a:r>
                      <a:r>
                        <a:rPr lang="sr-Latn-ME" dirty="0" smtClean="0"/>
                        <a:t> </a:t>
                      </a:r>
                      <a:r>
                        <a:rPr lang="en-US" dirty="0" err="1" smtClean="0"/>
                        <a:t>Skenira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mernim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instrumentima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daje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opis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stanja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strukture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dinamike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ličnosti</a:t>
                      </a:r>
                      <a:r>
                        <a:rPr lang="en-US" dirty="0" smtClean="0"/>
                        <a:t>.</a:t>
                      </a:r>
                      <a:endParaRPr lang="sr-Latn-M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M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dirty="0" smtClean="0"/>
                        <a:t>-Poreklo: nastala</a:t>
                      </a:r>
                      <a:r>
                        <a:rPr lang="sr-Latn-ME" baseline="0" dirty="0" smtClean="0"/>
                        <a:t> je</a:t>
                      </a:r>
                      <a:r>
                        <a:rPr lang="sr-Latn-ME" dirty="0" smtClean="0"/>
                        <a:t> u okviru potreba kliničke psihologije.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0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Latn-ME" dirty="0" smtClean="0"/>
              <a:t>Kriterijumi  (ne)normalnosti</a:t>
            </a:r>
            <a:endParaRPr lang="en-US" dirty="0"/>
          </a:p>
        </p:txBody>
      </p:sp>
      <p:pic>
        <p:nvPicPr>
          <p:cNvPr id="1026" name="Picture 2" descr="C:\Users\Sonja\Desktop\theshinn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3429000" cy="2470549"/>
          </a:xfrm>
          <a:prstGeom prst="rect">
            <a:avLst/>
          </a:prstGeom>
          <a:noFill/>
        </p:spPr>
      </p:pic>
      <p:pic>
        <p:nvPicPr>
          <p:cNvPr id="1027" name="Picture 3" descr="C:\Users\Sonja\Desktop\1315916445079_360238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4057650"/>
            <a:ext cx="4000500" cy="2800350"/>
          </a:xfrm>
          <a:prstGeom prst="rect">
            <a:avLst/>
          </a:prstGeom>
          <a:noFill/>
        </p:spPr>
      </p:pic>
      <p:pic>
        <p:nvPicPr>
          <p:cNvPr id="1028" name="Picture 4" descr="C:\Users\Sonja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6795" y="0"/>
            <a:ext cx="3507205" cy="2514600"/>
          </a:xfrm>
          <a:prstGeom prst="rect">
            <a:avLst/>
          </a:prstGeom>
          <a:noFill/>
        </p:spPr>
      </p:pic>
      <p:pic>
        <p:nvPicPr>
          <p:cNvPr id="3" name="Picture 2" descr="C:\Users\Sonja\Desktop\9353638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152900"/>
            <a:ext cx="3607671" cy="2705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5715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ME" sz="2800" dirty="0" smtClean="0">
                <a:latin typeface="Times New Roman" pitchFamily="18" charset="0"/>
                <a:cs typeface="Times New Roman" pitchFamily="18" charset="0"/>
              </a:rPr>
              <a:t>Statistički  kriterijum</a:t>
            </a:r>
            <a:r>
              <a:rPr lang="sr-Latn-ME" sz="1800" dirty="0" smtClean="0">
                <a:latin typeface="Times New Roman" pitchFamily="18" charset="0"/>
                <a:cs typeface="Times New Roman" pitchFamily="18" charset="0"/>
              </a:rPr>
              <a:t>-nefrekventnost, značajno standardno odstupanje.</a:t>
            </a:r>
          </a:p>
          <a:p>
            <a:pPr algn="just">
              <a:buNone/>
            </a:pPr>
            <a:endParaRPr lang="sr-Latn-M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sz="2800" dirty="0" smtClean="0">
                <a:latin typeface="Times New Roman" pitchFamily="18" charset="0"/>
                <a:cs typeface="Times New Roman" pitchFamily="18" charset="0"/>
              </a:rPr>
              <a:t>Sociološki kriterijum</a:t>
            </a:r>
            <a:r>
              <a:rPr lang="sr-Latn-ME" sz="1800" dirty="0" smtClean="0">
                <a:latin typeface="Times New Roman" pitchFamily="18" charset="0"/>
                <a:cs typeface="Times New Roman" pitchFamily="18" charset="0"/>
              </a:rPr>
              <a:t>-individualni i kolektivni kriterijumi.  (npr. prostitucija je normalna pojava kod svih društava, ali ne i preporučljivo ponašanje) U užem smislu, normalnost kao poštovanje normativnih sistema. (Dirkem, 1982).</a:t>
            </a:r>
          </a:p>
          <a:p>
            <a:pPr algn="just">
              <a:buNone/>
            </a:pPr>
            <a:endParaRPr lang="sr-Latn-M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sz="2800" dirty="0" smtClean="0">
                <a:latin typeface="Times New Roman" pitchFamily="18" charset="0"/>
                <a:cs typeface="Times New Roman" pitchFamily="18" charset="0"/>
              </a:rPr>
              <a:t>Disfunkcionalnost/distres (psihogenični)-</a:t>
            </a:r>
            <a:r>
              <a:rPr lang="sr-Latn-ME" sz="1800" dirty="0" smtClean="0">
                <a:latin typeface="Times New Roman" pitchFamily="18" charset="0"/>
                <a:cs typeface="Times New Roman" pitchFamily="18" charset="0"/>
              </a:rPr>
              <a:t>kada  je stanje opterećujuće po svakodnevno ponašanje samog pojedinca, maladaptibilnost i kontraproduktivnost (po njegovo psihičko stanje, obaveze, odnose itd.)</a:t>
            </a:r>
          </a:p>
          <a:p>
            <a:pPr algn="just">
              <a:buNone/>
            </a:pPr>
            <a:endParaRPr lang="sr-Latn-M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sz="2800" dirty="0" smtClean="0">
                <a:latin typeface="Times New Roman" pitchFamily="18" charset="0"/>
                <a:cs typeface="Times New Roman" pitchFamily="18" charset="0"/>
              </a:rPr>
              <a:t>Medicinski-razvojni kriterijum (somatogenični): </a:t>
            </a:r>
            <a:r>
              <a:rPr lang="sr-Latn-ME" sz="1800" dirty="0" smtClean="0">
                <a:latin typeface="Times New Roman" pitchFamily="18" charset="0"/>
                <a:cs typeface="Times New Roman" pitchFamily="18" charset="0"/>
              </a:rPr>
              <a:t>odnosi se na problematiku (ne)normalnih tokova razvoja organizma (posebno nervnog sistema) (Arbib, 1995).</a:t>
            </a:r>
          </a:p>
          <a:p>
            <a:pPr algn="just">
              <a:buNone/>
            </a:pPr>
            <a:endParaRPr lang="sr-Latn-M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sz="2800" dirty="0" smtClean="0">
                <a:latin typeface="Times New Roman" pitchFamily="18" charset="0"/>
                <a:cs typeface="Times New Roman" pitchFamily="18" charset="0"/>
              </a:rPr>
              <a:t>Prolongirano ugrožavanje</a:t>
            </a:r>
            <a:r>
              <a:rPr lang="sr-Latn-ME" sz="1800" dirty="0" smtClean="0">
                <a:latin typeface="Times New Roman" pitchFamily="18" charset="0"/>
                <a:cs typeface="Times New Roman" pitchFamily="18" charset="0"/>
              </a:rPr>
              <a:t>-auto i hetero agresija, zavisnosti, suicidalnost, povređivanje, ubistva...</a:t>
            </a:r>
          </a:p>
          <a:p>
            <a:pPr algn="just"/>
            <a:endParaRPr lang="sr-Latn-M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sz="3000" dirty="0" smtClean="0">
                <a:latin typeface="Times New Roman" pitchFamily="18" charset="0"/>
                <a:cs typeface="Times New Roman" pitchFamily="18" charset="0"/>
              </a:rPr>
              <a:t>7mo kriterijumska taksonomija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(Selingman/Rosenhan): patnja, maladaptibilnost, nekonvencionalnost, iracionalnost, nepredvidivost, diskomfor posmatrača, narušavanje moralnih standarda. </a:t>
            </a:r>
          </a:p>
          <a:p>
            <a:endParaRPr lang="sr-Latn-ME" sz="1800" dirty="0" smtClean="0"/>
          </a:p>
          <a:p>
            <a:endParaRPr lang="en-US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467600" cy="715962"/>
          </a:xfrm>
        </p:spPr>
        <p:txBody>
          <a:bodyPr>
            <a:normAutofit/>
          </a:bodyPr>
          <a:lstStyle/>
          <a:p>
            <a:r>
              <a:rPr lang="sr-Latn-ME" sz="3600" dirty="0" smtClean="0">
                <a:latin typeface="Times New Roman" pitchFamily="18" charset="0"/>
                <a:cs typeface="Times New Roman" pitchFamily="18" charset="0"/>
              </a:rPr>
              <a:t>Kriterijumi i indikatori abnormalnosti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ME" dirty="0" smtClean="0"/>
              <a:t>Psihodijagnostika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Multimetodska praktična delatnost u okviru kliničke psihologije.</a:t>
            </a:r>
          </a:p>
          <a:p>
            <a:pPr algn="just"/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Nauka o proceni ličnosti i dijagnostifikovanju mentalnog poremećaja.</a:t>
            </a:r>
          </a:p>
          <a:p>
            <a:pPr algn="just">
              <a:buNone/>
            </a:pP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Cilj psihodijagnostike: da pomogne terapeutu da razume i oceni slučaj, kako bi ga uspešno tretirao.</a:t>
            </a:r>
          </a:p>
          <a:p>
            <a:pPr algn="just"/>
            <a:endParaRPr lang="sr-Latn-ME" sz="2000" dirty="0" smtClean="0"/>
          </a:p>
          <a:p>
            <a:pPr algn="just"/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2447</TotalTime>
  <Words>1400</Words>
  <Application>Microsoft Office PowerPoint</Application>
  <PresentationFormat>On-screen Show (4:3)</PresentationFormat>
  <Paragraphs>276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Foundry</vt:lpstr>
      <vt:lpstr>Uvod u psihodijagnostiku</vt:lpstr>
      <vt:lpstr>Sadržaj</vt:lpstr>
      <vt:lpstr>Istorijat </vt:lpstr>
      <vt:lpstr>Uvod</vt:lpstr>
      <vt:lpstr>Slide 5</vt:lpstr>
      <vt:lpstr>Slide 6</vt:lpstr>
      <vt:lpstr>Kriterijumi  (ne)normalnosti</vt:lpstr>
      <vt:lpstr>Kriterijumi i indikatori abnormalnosti </vt:lpstr>
      <vt:lpstr>Psihodijagnostika</vt:lpstr>
      <vt:lpstr>Delatnost psihodijagnostike</vt:lpstr>
      <vt:lpstr>Predmet psihodijagnostike </vt:lpstr>
      <vt:lpstr>Zadaci psihodijagnostike </vt:lpstr>
      <vt:lpstr>Zadatak br. 1-dijagnostička klasifikacija</vt:lpstr>
      <vt:lpstr>Zadatak 1.dijagnostička klasifikacija </vt:lpstr>
      <vt:lpstr>Pouzdanost klasifikacije</vt:lpstr>
      <vt:lpstr>Kategorije MKB-10 S.Z.O.</vt:lpstr>
      <vt:lpstr>DSM V-A.P.A.</vt:lpstr>
      <vt:lpstr>DSM V-A.P.A.</vt:lpstr>
      <vt:lpstr>Zadatak br. 2 dinamička dijagnoza</vt:lpstr>
      <vt:lpstr>Zatak br.2. dinamička dijagnoza </vt:lpstr>
      <vt:lpstr>Slide 21</vt:lpstr>
      <vt:lpstr>Zadatak br. 3  Opis sluačja radi razumevanja </vt:lpstr>
      <vt:lpstr>3. Opis u cilju razumevanja slučaja</vt:lpstr>
      <vt:lpstr>4. Predikcija ponašanja</vt:lpstr>
      <vt:lpstr>5. Procena prema posebnim kriterijumima</vt:lpstr>
      <vt:lpstr>Šta moraš znati da bi mogao da odgovoriš na posebne zahteve</vt:lpstr>
      <vt:lpstr>Metodologija </vt:lpstr>
      <vt:lpstr>Metodologija koju koristi dijagnostičar </vt:lpstr>
      <vt:lpstr>Ličnost psihodijagnostičara</vt:lpstr>
      <vt:lpstr>Ponašanje dijagnostičara</vt:lpstr>
      <vt:lpstr>Poželjne karakteristike dijagnostičara </vt:lpstr>
      <vt:lpstr>Empatija i mozak</vt:lpstr>
      <vt:lpstr>Emocionalna/kognitivna </vt:lpstr>
      <vt:lpstr>Strategije dijagnostifikovanja</vt:lpstr>
      <vt:lpstr>Strategije dijagnostifikovanja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Sonja</dc:creator>
  <cp:lastModifiedBy>Sonja</cp:lastModifiedBy>
  <cp:revision>137</cp:revision>
  <dcterms:created xsi:type="dcterms:W3CDTF">2006-08-16T00:00:00Z</dcterms:created>
  <dcterms:modified xsi:type="dcterms:W3CDTF">2016-10-11T06:05:26Z</dcterms:modified>
</cp:coreProperties>
</file>