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6" r:id="rId4"/>
    <p:sldId id="371" r:id="rId5"/>
    <p:sldId id="297" r:id="rId6"/>
    <p:sldId id="368" r:id="rId7"/>
    <p:sldId id="298" r:id="rId8"/>
    <p:sldId id="369" r:id="rId9"/>
    <p:sldId id="370" r:id="rId10"/>
    <p:sldId id="299" r:id="rId11"/>
    <p:sldId id="3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CD5E0-A629-48F4-BB3C-E9E7AF125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5F1EA-D558-4981-82F5-D9D1C3E7D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C8043-681E-4312-B259-AB6770B04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5B89E-D921-4A3E-94F5-C7676DBAE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834C7-404F-43A4-827B-DC3C6601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7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D6F1-2225-4C64-990C-793465B5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91C83-44B2-4927-822D-004DF7F93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1642A-917E-42B2-B436-7DC945D95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8715A-BADF-4B60-A9BE-900BDA56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95125-1A81-464E-8442-478A409D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2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08E26F-86E2-45F4-9CA6-3574C9809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1399D2-D198-4355-97BA-1D0C24FEC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4DE94-74B6-4CB2-8FBC-EA30C648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FDD69-13AF-4798-9949-C0F11CDE5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4981A-0481-490C-9DD0-17B76A870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8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966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2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832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091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23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6289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25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25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EEA25-91A5-4AD5-A2A1-B30F94BC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47901-1A7C-47A1-8252-5572CA74A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83122-7D93-447E-9205-D9A4D6CC7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6FEAE-85CB-4EFA-AF9C-F3008950D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ABABB-343A-43EC-9E1C-60A70624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05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636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2995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31938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978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7808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885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026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1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E96E6-5F85-4677-BB89-9C6961164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70043-2A65-4B60-83EA-0682699C0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4721E-183B-4FD1-B210-D7A73F5A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AAE53-FA74-4FD0-B7FD-560A762C5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769F1-CAA7-4C53-ACC4-6B5F3E82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1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0D793-618E-411C-91DE-138331FA8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8EBA1-4B10-4817-9482-2E752266C8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F2118-80BA-4A29-B6C6-6425904A1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F27C2-77CC-4810-B331-D923FF52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30194-562A-43A9-8CE4-D0169099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1792B-821B-440D-ACF5-D2DAB741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6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11CD3-B62A-44CC-961C-B6D677B9E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E6265-D83A-4757-AF2A-11B78B36F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6E9C1-8D4D-4919-B7C2-065248A36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CD8009-CC46-4C6A-8815-7B6F16B250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22E3E-8016-4A72-8EB5-E3AA2FD33A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01DC49-8F4C-435D-8070-CA6DEE4E0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6F950B-3CF8-4944-A23B-C86E190AF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A79841-3082-4B0F-BFB3-40F5C0D43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C1AC-CB3B-4EE9-A9AA-195EFED4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83A233-6DF9-4E67-8F92-C82B21BA3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D475C-1834-40FC-8D0B-791D1F1CE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79FE47-3097-4336-B3FC-A3397B821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5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D1C167-41E5-48CC-BFD2-70A585526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A6D6D-255C-4090-8BBE-7BB81C35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B94C0-D91C-4C7F-B2D0-B742FE5F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56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5441C-3345-4662-BDFF-F79B714A8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27611-E37A-4D4D-81C5-F7D677575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8C5769-3F4B-4616-B85D-24ED91F13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233FBD-7C37-4E5D-B4DE-8F421CEED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B5E09-280E-48A6-AAA4-D28EC4459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BA0A9-DB8F-43BB-B537-97ADCB2B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7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6D68-E774-4337-8CF8-D2A239480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162851-2416-47B7-9A4A-64F351B17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D7C05B-85A3-4776-8AA4-64815219E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8622F-304E-49AD-B511-46214C30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A5AB3-0C7B-4419-AF07-502C1E39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DC09E-B289-4969-92D9-FB2EB422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80078-6844-439F-9593-868146A0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E0B9-C33C-4F66-92B4-AB31226CE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56C96-BC3A-460C-B329-4930FB8FE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61BC9-CB8E-4E16-9C08-5F5AF0664619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8158F-38D0-400A-9827-7916AF647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307B4-66EA-4E08-8539-0BC1A8285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D2906-212F-4956-8811-C5ABB2539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7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04396-124D-4829-876E-59F37EAE26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/>
              <a:t>Personality factors 1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759D87-13BA-4A17-87EA-F07D5FCDDC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75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C623-7645-42EF-BB85-15976B05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0A544-1CDD-4C9F-9921-BE77DA5C9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/>
              <a:t>Encouraging students:</a:t>
            </a:r>
          </a:p>
          <a:p>
            <a:pPr lvl="1"/>
            <a:r>
              <a:rPr lang="sr-Latn-BA" dirty="0"/>
              <a:t>Setting realistic and adequately challenging goals</a:t>
            </a:r>
          </a:p>
          <a:p>
            <a:pPr lvl="1"/>
            <a:r>
              <a:rPr lang="sr-Latn-BA" dirty="0"/>
              <a:t>Providing a safe and supportive atmosphere</a:t>
            </a:r>
          </a:p>
          <a:p>
            <a:pPr lvl="1"/>
            <a:r>
              <a:rPr lang="sr-Latn-BA" dirty="0"/>
              <a:t>Treating errors unobtrusively</a:t>
            </a:r>
          </a:p>
          <a:p>
            <a:pPr lvl="1"/>
            <a:r>
              <a:rPr lang="sr-Latn-BA" dirty="0"/>
              <a:t>Scaffolding</a:t>
            </a:r>
          </a:p>
          <a:p>
            <a:pPr lvl="1"/>
            <a:r>
              <a:rPr lang="sr-Latn-BA"/>
              <a:t>Focusing on strengths and giving positive feedback (but not empty praising)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66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147592"/>
            <a:ext cx="8911687" cy="1280890"/>
          </a:xfrm>
        </p:spPr>
        <p:txBody>
          <a:bodyPr/>
          <a:lstStyle/>
          <a:p>
            <a:r>
              <a:rPr lang="sr-Latn-RS" dirty="0"/>
              <a:t>2.3 </a:t>
            </a:r>
            <a:r>
              <a:rPr lang="sr-Latn-RS" dirty="0" err="1"/>
              <a:t>Personality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484244" y="755374"/>
            <a:ext cx="10707756" cy="6102626"/>
          </a:xfrm>
        </p:spPr>
        <p:txBody>
          <a:bodyPr>
            <a:normAutofit/>
          </a:bodyPr>
          <a:lstStyle/>
          <a:p>
            <a:r>
              <a:rPr lang="sr-Latn-RS" b="1" dirty="0" err="1"/>
              <a:t>Self-esteem</a:t>
            </a:r>
            <a:endParaRPr lang="sr-Latn-RS" b="1" dirty="0"/>
          </a:p>
          <a:p>
            <a:pPr lvl="1"/>
            <a:r>
              <a:rPr lang="en-US" sz="1800" dirty="0"/>
              <a:t>the extent to which an individual believes himself to be ‘</a:t>
            </a:r>
            <a:r>
              <a:rPr lang="en-US" sz="1800" i="1" dirty="0"/>
              <a:t>capable, significant, successful and worthy’</a:t>
            </a:r>
            <a:r>
              <a:rPr lang="en-US" sz="1800" dirty="0"/>
              <a:t> </a:t>
            </a:r>
            <a:endParaRPr lang="sr-Latn-BA" sz="1800" dirty="0"/>
          </a:p>
          <a:p>
            <a:pPr lvl="1"/>
            <a:r>
              <a:rPr lang="sr-Latn-BA" sz="1800" dirty="0"/>
              <a:t>desire to be liked and appreciated</a:t>
            </a:r>
          </a:p>
          <a:p>
            <a:pPr lvl="1"/>
            <a:r>
              <a:rPr lang="sr-Latn-RS" sz="1800" dirty="0"/>
              <a:t>dependent on positive or negative experiences and on how smbd is viewed by significant others</a:t>
            </a:r>
          </a:p>
          <a:p>
            <a:pPr lvl="1"/>
            <a:r>
              <a:rPr lang="sr-Latn-RS" sz="1800" dirty="0"/>
              <a:t>traditional school setting often fail to provide positive feedback</a:t>
            </a:r>
          </a:p>
          <a:p>
            <a:pPr lvl="1"/>
            <a:r>
              <a:rPr lang="sr-Latn-RS" sz="1800" dirty="0"/>
              <a:t>g</a:t>
            </a:r>
            <a:r>
              <a:rPr lang="en-US" sz="1800" dirty="0" err="1"/>
              <a:t>lobal</a:t>
            </a:r>
            <a:r>
              <a:rPr lang="sr-Latn-RS" sz="1800" dirty="0"/>
              <a:t> - </a:t>
            </a:r>
            <a:r>
              <a:rPr lang="en-US" sz="1800" dirty="0"/>
              <a:t>the general belief in one’s capacities</a:t>
            </a:r>
            <a:endParaRPr lang="sr-Latn-RS" sz="1800" dirty="0"/>
          </a:p>
          <a:p>
            <a:pPr lvl="1"/>
            <a:r>
              <a:rPr lang="sr-Latn-RS" sz="1800" dirty="0"/>
              <a:t>s</a:t>
            </a:r>
            <a:r>
              <a:rPr lang="en-US" sz="1800" dirty="0" err="1"/>
              <a:t>ituational</a:t>
            </a:r>
            <a:r>
              <a:rPr lang="sr-Latn-RS" sz="1800" dirty="0"/>
              <a:t> - </a:t>
            </a:r>
            <a:r>
              <a:rPr lang="en-US" sz="1800" dirty="0"/>
              <a:t>in language learning,</a:t>
            </a:r>
            <a:r>
              <a:rPr lang="sr-Latn-RS" sz="1800" dirty="0"/>
              <a:t> </a:t>
            </a:r>
            <a:r>
              <a:rPr lang="en-US" sz="1800" dirty="0"/>
              <a:t>belief in one’s capacity to learn a foreign language</a:t>
            </a:r>
            <a:endParaRPr lang="sr-Latn-RS" sz="1800" dirty="0"/>
          </a:p>
          <a:p>
            <a:pPr lvl="1"/>
            <a:r>
              <a:rPr lang="sr-Latn-RS" sz="1800" dirty="0"/>
              <a:t>s</a:t>
            </a:r>
            <a:r>
              <a:rPr lang="en-US" sz="1800" dirty="0" err="1"/>
              <a:t>pecific</a:t>
            </a:r>
            <a:r>
              <a:rPr lang="sr-Latn-RS" sz="1800" dirty="0"/>
              <a:t> - </a:t>
            </a:r>
            <a:r>
              <a:rPr lang="en-US" sz="1800" dirty="0"/>
              <a:t> belief in one’s capacity to speak or write in a foreign language </a:t>
            </a:r>
            <a:endParaRPr lang="sr-Latn-RS" sz="1800" dirty="0"/>
          </a:p>
          <a:p>
            <a:pPr lvl="1"/>
            <a:r>
              <a:rPr lang="en-US" sz="1800" dirty="0"/>
              <a:t>students with higher self-esteem can learn languages more easily</a:t>
            </a:r>
            <a:endParaRPr lang="sr-Latn-BA" sz="1800" dirty="0"/>
          </a:p>
          <a:p>
            <a:pPr lvl="1"/>
            <a:r>
              <a:rPr lang="sr-Latn-RS" sz="1800" dirty="0"/>
              <a:t>Low self-esteem manifested in different ways: some seem to be shy, fearful or unwilling to speak, others  could bully or brag – consequently they avoid the activity</a:t>
            </a:r>
          </a:p>
          <a:p>
            <a:pPr marL="457200" lvl="1" indent="0">
              <a:buNone/>
            </a:pPr>
            <a:endParaRPr lang="sr-Latn-RS" b="1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2144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A717-203D-4AD5-A0A7-FA3E5C5C5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27220-84F5-4297-A356-71FF50753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should the teacher make an effort to raise the self-esteem of the students or to raise their level of proficiency which would lead to their higher self-esteem</a:t>
            </a:r>
            <a:r>
              <a:rPr kumimoji="0" lang="sr-Latn-R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?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lang="sr-Latn-RS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Self esteem consists of: a sense of security, a sense of identity, a sense of belonging, a sense of purpose &amp; a sense of competence</a:t>
            </a:r>
            <a:endParaRPr kumimoji="0" lang="sr-Latn-RS" sz="1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sr-Latn-R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</a:t>
            </a:r>
            <a:r>
              <a:rPr kumimoji="0" lang="en-US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tudents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’ self-esteem can be enhanced</a:t>
            </a:r>
            <a:r>
              <a:rPr kumimoji="0" lang="sr-Latn-R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by</a:t>
            </a:r>
            <a:r>
              <a:rPr kumimoji="0" lang="sr-Latn-R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 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giving more attention to their achievements and not to their failure</a:t>
            </a:r>
            <a:endParaRPr kumimoji="0" lang="sr-Latn-RS" sz="1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creating the most positive learning environment that offers support and encouragement</a:t>
            </a:r>
            <a:endParaRPr kumimoji="0" lang="sr-Latn-RS" sz="1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designing learning objectives according to students’ abilities, which means selecting adequately challenging tasks</a:t>
            </a:r>
            <a:endParaRPr kumimoji="0" lang="sr-Latn-RS" sz="1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21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6504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749287" y="1417983"/>
            <a:ext cx="9755325" cy="4763875"/>
          </a:xfrm>
        </p:spPr>
        <p:txBody>
          <a:bodyPr>
            <a:normAutofit lnSpcReduction="10000"/>
          </a:bodyPr>
          <a:lstStyle/>
          <a:p>
            <a:r>
              <a:rPr lang="sr-Latn-RS" sz="2000" b="1" dirty="0" err="1"/>
              <a:t>Inhibition</a:t>
            </a:r>
            <a:endParaRPr lang="sr-Latn-RS" sz="2000" b="1" dirty="0"/>
          </a:p>
          <a:p>
            <a:pPr lvl="1"/>
            <a:r>
              <a:rPr lang="en-US" sz="2000" dirty="0"/>
              <a:t>a way of building </a:t>
            </a:r>
            <a:r>
              <a:rPr lang="en-US" sz="2000" dirty="0" err="1"/>
              <a:t>defences</a:t>
            </a:r>
            <a:r>
              <a:rPr lang="en-US" sz="2000" dirty="0"/>
              <a:t> that can protect personal beliefs and values from threats coming from the outside world</a:t>
            </a:r>
            <a:endParaRPr lang="sr-Latn-RS" sz="2000" dirty="0"/>
          </a:p>
          <a:p>
            <a:pPr lvl="1"/>
            <a:r>
              <a:rPr lang="en-US" sz="2000" dirty="0"/>
              <a:t>a person with high self-esteem is less likely to be inhibited</a:t>
            </a:r>
            <a:endParaRPr lang="sr-Latn-RS" sz="2000" dirty="0"/>
          </a:p>
          <a:p>
            <a:pPr lvl="1"/>
            <a:r>
              <a:rPr lang="sr-Latn-RS" sz="2000" dirty="0" err="1"/>
              <a:t>Inhibition</a:t>
            </a:r>
            <a:r>
              <a:rPr lang="sr-Latn-RS" sz="2000" dirty="0"/>
              <a:t> </a:t>
            </a:r>
            <a:r>
              <a:rPr lang="en-US" sz="2000" dirty="0"/>
              <a:t>makes language learning more difficult </a:t>
            </a:r>
            <a:endParaRPr lang="sr-Latn-RS" sz="2000" dirty="0"/>
          </a:p>
          <a:p>
            <a:pPr lvl="1"/>
            <a:r>
              <a:rPr lang="sr-Latn-RS" sz="2000" dirty="0"/>
              <a:t>l</a:t>
            </a:r>
            <a:r>
              <a:rPr lang="en-US" sz="2000" dirty="0"/>
              <a:t>earning a foreign language necessarily involves making mistakes which can lead to a deep-seated fear of inadequacy or deficiency and to unwillingness to ‘take risks’ and get involved in communication</a:t>
            </a:r>
            <a:endParaRPr lang="sr-Latn-RS" sz="2000" dirty="0"/>
          </a:p>
          <a:p>
            <a:pPr lvl="1"/>
            <a:r>
              <a:rPr lang="sr-Latn-RS" sz="2000" dirty="0" err="1"/>
              <a:t>lowering</a:t>
            </a:r>
            <a:r>
              <a:rPr lang="sr-Latn-RS" sz="2000" dirty="0"/>
              <a:t> </a:t>
            </a:r>
            <a:r>
              <a:rPr lang="sr-Latn-RS" sz="2000" dirty="0" err="1"/>
              <a:t>inhibition</a:t>
            </a:r>
            <a:r>
              <a:rPr lang="sr-Latn-RS" sz="2000" dirty="0"/>
              <a:t> – </a:t>
            </a:r>
            <a:r>
              <a:rPr lang="sr-Latn-RS" sz="2000" dirty="0" err="1"/>
              <a:t>necessary</a:t>
            </a:r>
            <a:r>
              <a:rPr lang="sr-Latn-RS" sz="2000" dirty="0"/>
              <a:t>, </a:t>
            </a:r>
            <a:r>
              <a:rPr lang="sr-Latn-RS" sz="2000" dirty="0" err="1"/>
              <a:t>achieved</a:t>
            </a:r>
            <a:r>
              <a:rPr lang="sr-Latn-RS" sz="2000" dirty="0"/>
              <a:t> </a:t>
            </a:r>
            <a:r>
              <a:rPr lang="sr-Latn-RS" sz="2000" dirty="0" err="1"/>
              <a:t>by</a:t>
            </a:r>
            <a:r>
              <a:rPr lang="sr-Latn-RS" sz="2000" dirty="0"/>
              <a:t>:</a:t>
            </a:r>
          </a:p>
          <a:p>
            <a:pPr lvl="2"/>
            <a:r>
              <a:rPr lang="en-US" sz="2000" dirty="0"/>
              <a:t>providing good learning conditions where learners’ errors are treated as a normal stage in their proficiency development</a:t>
            </a:r>
            <a:endParaRPr lang="sr-Latn-RS" sz="2000" dirty="0"/>
          </a:p>
          <a:p>
            <a:pPr lvl="2"/>
            <a:r>
              <a:rPr lang="sr-Latn-RS" sz="2000" dirty="0" err="1"/>
              <a:t>encouraging</a:t>
            </a:r>
            <a:r>
              <a:rPr lang="sr-Latn-RS" sz="2000" dirty="0"/>
              <a:t> </a:t>
            </a:r>
            <a:r>
              <a:rPr lang="sr-Latn-RS" sz="2000" dirty="0" err="1"/>
              <a:t>self</a:t>
            </a:r>
            <a:r>
              <a:rPr lang="sr-Latn-RS" sz="2000" dirty="0"/>
              <a:t>-monitoring </a:t>
            </a:r>
            <a:r>
              <a:rPr lang="sr-Latn-RS" sz="2000" dirty="0" err="1"/>
              <a:t>and</a:t>
            </a:r>
            <a:r>
              <a:rPr lang="sr-Latn-RS" sz="2000" dirty="0"/>
              <a:t> </a:t>
            </a:r>
            <a:r>
              <a:rPr lang="sr-Latn-RS" sz="2000" dirty="0" err="1"/>
              <a:t>self</a:t>
            </a:r>
            <a:r>
              <a:rPr lang="sr-Latn-RS" sz="2000" dirty="0"/>
              <a:t>- </a:t>
            </a:r>
            <a:r>
              <a:rPr lang="sr-Latn-RS" sz="2000" dirty="0" err="1"/>
              <a:t>correction</a:t>
            </a:r>
            <a:endParaRPr lang="sr-Latn-RS" sz="2000" dirty="0"/>
          </a:p>
          <a:p>
            <a:pPr lvl="2"/>
            <a:r>
              <a:rPr lang="en-US" sz="2000" dirty="0"/>
              <a:t>focusing on students' strengths rather than weaknesses</a:t>
            </a:r>
            <a:endParaRPr lang="sr-Latn-RS" sz="2000" dirty="0"/>
          </a:p>
          <a:p>
            <a:pPr lvl="2"/>
            <a:endParaRPr lang="sr-Latn-RS" sz="1800" dirty="0"/>
          </a:p>
          <a:p>
            <a:pPr lvl="2"/>
            <a:endParaRPr lang="sr-Latn-RS" dirty="0"/>
          </a:p>
          <a:p>
            <a:pPr lvl="2"/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109399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1BA169-67A5-4A74-8F86-84F88675D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D44D1CD-7DA7-4771-A920-3B7C8AA22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/>
              <a:t>To </a:t>
            </a:r>
            <a:r>
              <a:rPr lang="sr-Latn-RS" sz="2000" dirty="0" err="1"/>
              <a:t>lower</a:t>
            </a:r>
            <a:r>
              <a:rPr lang="sr-Latn-RS" sz="2000" dirty="0"/>
              <a:t> </a:t>
            </a:r>
            <a:r>
              <a:rPr lang="sr-Latn-RS" sz="2000" dirty="0" err="1"/>
              <a:t>inhibition</a:t>
            </a:r>
            <a:r>
              <a:rPr lang="sr-Latn-RS" sz="2000" dirty="0"/>
              <a:t>, </a:t>
            </a:r>
            <a:r>
              <a:rPr lang="sr-Latn-RS" sz="2000" dirty="0" err="1"/>
              <a:t>teachers</a:t>
            </a:r>
            <a:r>
              <a:rPr lang="sr-Latn-RS" sz="2000" dirty="0"/>
              <a:t> </a:t>
            </a:r>
            <a:r>
              <a:rPr lang="sr-Latn-RS" sz="2000" dirty="0" err="1"/>
              <a:t>should</a:t>
            </a:r>
            <a:r>
              <a:rPr lang="sr-Latn-RS" sz="2000" dirty="0"/>
              <a:t> </a:t>
            </a:r>
            <a:r>
              <a:rPr lang="sr-Latn-RS" sz="2000" dirty="0" err="1"/>
              <a:t>refrain</a:t>
            </a:r>
            <a:r>
              <a:rPr lang="sr-Latn-RS" sz="2000" dirty="0"/>
              <a:t> from:</a:t>
            </a:r>
          </a:p>
          <a:p>
            <a:pPr lvl="1"/>
            <a:r>
              <a:rPr lang="en-GB" sz="2000" dirty="0"/>
              <a:t>labelling, </a:t>
            </a:r>
            <a:endParaRPr lang="sr-Latn-RS" sz="2000" dirty="0"/>
          </a:p>
          <a:p>
            <a:pPr lvl="1"/>
            <a:r>
              <a:rPr lang="en-GB" sz="2000" dirty="0"/>
              <a:t>criticism, </a:t>
            </a:r>
            <a:endParaRPr lang="sr-Latn-RS" sz="2000" dirty="0"/>
          </a:p>
          <a:p>
            <a:pPr lvl="1"/>
            <a:r>
              <a:rPr lang="en-GB" sz="2000" dirty="0"/>
              <a:t>sarcasm, </a:t>
            </a:r>
            <a:endParaRPr lang="sr-Latn-RS" sz="2000" dirty="0"/>
          </a:p>
          <a:p>
            <a:pPr lvl="1"/>
            <a:r>
              <a:rPr lang="en-GB" sz="2000" dirty="0"/>
              <a:t>comparisons and </a:t>
            </a:r>
            <a:endParaRPr lang="sr-Latn-RS" sz="2000" dirty="0"/>
          </a:p>
          <a:p>
            <a:pPr lvl="1"/>
            <a:r>
              <a:rPr lang="en-GB" sz="2000" dirty="0"/>
              <a:t>evaluating the person rather than the behaviour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3739452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1838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298713"/>
            <a:ext cx="8915400" cy="5308149"/>
          </a:xfrm>
        </p:spPr>
        <p:txBody>
          <a:bodyPr>
            <a:normAutofit/>
          </a:bodyPr>
          <a:lstStyle/>
          <a:p>
            <a:r>
              <a:rPr lang="sr-Latn-RS" b="1" dirty="0" err="1"/>
              <a:t>Anxiety</a:t>
            </a:r>
            <a:endParaRPr lang="sr-Latn-RS" b="1" dirty="0"/>
          </a:p>
          <a:p>
            <a:pPr lvl="1"/>
            <a:r>
              <a:rPr lang="en-US" dirty="0"/>
              <a:t>is a vague feeling of worry, nervousness or tension related to success in future activities and tasks</a:t>
            </a:r>
            <a:endParaRPr lang="sr-Latn-RS" dirty="0"/>
          </a:p>
          <a:p>
            <a:pPr lvl="1"/>
            <a:r>
              <a:rPr lang="en-GB" dirty="0"/>
              <a:t>the worry and negative emotional reaction aroused when learning or using a second language</a:t>
            </a:r>
            <a:endParaRPr lang="sr-Latn-RS" dirty="0"/>
          </a:p>
          <a:p>
            <a:pPr lvl="1"/>
            <a:r>
              <a:rPr lang="en-GB" dirty="0"/>
              <a:t>distinct complex of self-perceptions, beliefs, feelings, and behaviours related to classroom language learning arising from the uniqueness of the language learning process</a:t>
            </a:r>
            <a:endParaRPr lang="sr-Latn-RS" dirty="0"/>
          </a:p>
          <a:p>
            <a:pPr lvl="1"/>
            <a:r>
              <a:rPr lang="sr-Latn-RS" dirty="0"/>
              <a:t>global, </a:t>
            </a:r>
            <a:r>
              <a:rPr lang="sr-Latn-RS" dirty="0" err="1"/>
              <a:t>situational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specific</a:t>
            </a:r>
            <a:endParaRPr lang="sr-Latn-RS" dirty="0"/>
          </a:p>
          <a:p>
            <a:pPr lvl="1"/>
            <a:r>
              <a:rPr lang="sr-Latn-RS" u="sng" dirty="0"/>
              <a:t>d</a:t>
            </a:r>
            <a:r>
              <a:rPr lang="en-US" u="sng" dirty="0" err="1"/>
              <a:t>ebilitative</a:t>
            </a:r>
            <a:r>
              <a:rPr lang="en-US" dirty="0"/>
              <a:t> </a:t>
            </a:r>
            <a:r>
              <a:rPr lang="sr-Latn-RS" dirty="0"/>
              <a:t>- </a:t>
            </a:r>
            <a:r>
              <a:rPr lang="en-US" dirty="0"/>
              <a:t>a feeling of nervousness that is strong enough to prevent a person from fully expressing his or her potentials</a:t>
            </a:r>
            <a:endParaRPr lang="sr-Latn-RS" dirty="0"/>
          </a:p>
          <a:p>
            <a:pPr lvl="1"/>
            <a:r>
              <a:rPr lang="sr-Latn-RS" u="sng" dirty="0"/>
              <a:t>f</a:t>
            </a:r>
            <a:r>
              <a:rPr lang="en-US" u="sng" dirty="0" err="1"/>
              <a:t>acilitative</a:t>
            </a:r>
            <a:r>
              <a:rPr lang="en-US" u="sng" dirty="0"/>
              <a:t> </a:t>
            </a:r>
            <a:r>
              <a:rPr lang="sr-Latn-RS" u="sng" dirty="0"/>
              <a:t>-</a:t>
            </a:r>
            <a:r>
              <a:rPr lang="en-US" dirty="0"/>
              <a:t>‘creative’ nervousness that keeps a person alert and tense to the extent needed to activate potential</a:t>
            </a:r>
            <a:r>
              <a:rPr lang="sr-Latn-RS" dirty="0"/>
              <a:t> (</a:t>
            </a:r>
            <a:r>
              <a:rPr lang="sr-Latn-RS" dirty="0" err="1"/>
              <a:t>low</a:t>
            </a:r>
            <a:r>
              <a:rPr lang="sr-Latn-RS" dirty="0"/>
              <a:t> </a:t>
            </a:r>
            <a:r>
              <a:rPr lang="sr-Latn-RS" dirty="0" err="1"/>
              <a:t>anxiety</a:t>
            </a:r>
            <a:r>
              <a:rPr lang="sr-Latn-RS" dirty="0"/>
              <a:t> </a:t>
            </a:r>
            <a:r>
              <a:rPr lang="sr-Latn-RS" dirty="0" err="1"/>
              <a:t>state</a:t>
            </a:r>
            <a:r>
              <a:rPr lang="sr-Latn-R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0163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CB6470-0AC2-4017-AE5D-96DC6462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5931A55-B152-41AD-A17A-093B3E92D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M</a:t>
            </a:r>
            <a:r>
              <a:rPr lang="en-GB" dirty="0" err="1"/>
              <a:t>ajor</a:t>
            </a:r>
            <a:r>
              <a:rPr lang="en-GB" dirty="0"/>
              <a:t> sources</a:t>
            </a:r>
            <a:r>
              <a:rPr lang="sr-Latn-RS" dirty="0"/>
              <a:t> (</a:t>
            </a:r>
            <a:r>
              <a:rPr lang="en-GB" dirty="0"/>
              <a:t>Young</a:t>
            </a:r>
            <a:r>
              <a:rPr lang="sr-Latn-RS" dirty="0"/>
              <a:t>;</a:t>
            </a:r>
            <a:r>
              <a:rPr lang="en-GB" dirty="0"/>
              <a:t>1991) : </a:t>
            </a:r>
            <a:endParaRPr lang="sr-Latn-RS" dirty="0"/>
          </a:p>
          <a:p>
            <a:pPr lvl="1"/>
            <a:r>
              <a:rPr lang="en-GB" dirty="0"/>
              <a:t>(1) personal and interpersonal anxieties, </a:t>
            </a:r>
            <a:endParaRPr lang="sr-Latn-RS" dirty="0"/>
          </a:p>
          <a:p>
            <a:pPr lvl="1"/>
            <a:r>
              <a:rPr lang="en-GB" dirty="0"/>
              <a:t>(2) learner beliefs about language learning, </a:t>
            </a:r>
            <a:endParaRPr lang="sr-Latn-RS" dirty="0"/>
          </a:p>
          <a:p>
            <a:pPr lvl="1"/>
            <a:r>
              <a:rPr lang="en-GB" dirty="0"/>
              <a:t>(3) instructor beliefs about language teaching, </a:t>
            </a:r>
            <a:endParaRPr lang="sr-Latn-RS" dirty="0"/>
          </a:p>
          <a:p>
            <a:pPr lvl="1"/>
            <a:r>
              <a:rPr lang="en-GB" dirty="0"/>
              <a:t>(4) instructor-learner interactions, </a:t>
            </a:r>
            <a:endParaRPr lang="sr-Latn-RS" dirty="0"/>
          </a:p>
          <a:p>
            <a:pPr lvl="1"/>
            <a:r>
              <a:rPr lang="en-GB" dirty="0"/>
              <a:t>(5) classroom procedures and </a:t>
            </a:r>
            <a:endParaRPr lang="sr-Latn-RS" dirty="0"/>
          </a:p>
          <a:p>
            <a:pPr lvl="1"/>
            <a:r>
              <a:rPr lang="en-GB" dirty="0"/>
              <a:t>(6) language testing.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38162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0F6D15-29B2-4CB4-B327-E74F3E958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02325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16C780D-A32C-443E-B377-F1934F6AD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31274"/>
            <a:ext cx="8915400" cy="460261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Horwitz, Horwitz and Cope (1986) </a:t>
            </a:r>
            <a:r>
              <a:rPr lang="sr-Latn-RS" dirty="0"/>
              <a:t>-</a:t>
            </a:r>
            <a:r>
              <a:rPr lang="en-GB" dirty="0"/>
              <a:t> three crucial sources</a:t>
            </a:r>
            <a:r>
              <a:rPr lang="sr-Latn-RS" dirty="0"/>
              <a:t>:</a:t>
            </a:r>
          </a:p>
          <a:p>
            <a:pPr lvl="1"/>
            <a:r>
              <a:rPr lang="en-GB" dirty="0"/>
              <a:t>communication apprehension</a:t>
            </a:r>
            <a:r>
              <a:rPr lang="sr-Latn-RS" dirty="0"/>
              <a:t> - </a:t>
            </a:r>
            <a:r>
              <a:rPr lang="en-GB" dirty="0"/>
              <a:t>a type of shyness characterized by a fear of or anxiety about communicating with people</a:t>
            </a:r>
            <a:endParaRPr lang="sr-Latn-RS" dirty="0"/>
          </a:p>
          <a:p>
            <a:pPr lvl="1"/>
            <a:r>
              <a:rPr lang="en-GB" dirty="0"/>
              <a:t>test anxiety</a:t>
            </a:r>
            <a:r>
              <a:rPr lang="sr-Latn-RS" dirty="0"/>
              <a:t> - </a:t>
            </a:r>
            <a:r>
              <a:rPr lang="en-GB" dirty="0"/>
              <a:t>a type of performance anxiety stemming from a fear of failure</a:t>
            </a:r>
            <a:r>
              <a:rPr lang="sr-Latn-BA" dirty="0"/>
              <a:t> (often unrealistic expectations)</a:t>
            </a:r>
            <a:endParaRPr lang="sr-Latn-RS" dirty="0"/>
          </a:p>
          <a:p>
            <a:pPr lvl="1"/>
            <a:r>
              <a:rPr lang="en-GB" dirty="0"/>
              <a:t>fear of negative evaluation</a:t>
            </a:r>
            <a:r>
              <a:rPr lang="sr-Latn-RS" dirty="0"/>
              <a:t> - </a:t>
            </a:r>
            <a:r>
              <a:rPr lang="en-GB" dirty="0"/>
              <a:t>a learner’s need to avoid making a negative social impression on others</a:t>
            </a:r>
            <a:endParaRPr lang="sr-Latn-RS" dirty="0"/>
          </a:p>
          <a:p>
            <a:pPr lvl="1"/>
            <a:endParaRPr lang="sr-Latn-RS" dirty="0"/>
          </a:p>
          <a:p>
            <a:r>
              <a:rPr lang="sr-Latn-RS" dirty="0"/>
              <a:t>To </a:t>
            </a:r>
            <a:r>
              <a:rPr lang="sr-Latn-RS" dirty="0" err="1"/>
              <a:t>reduce</a:t>
            </a:r>
            <a:r>
              <a:rPr lang="sr-Latn-RS" dirty="0"/>
              <a:t> </a:t>
            </a:r>
            <a:r>
              <a:rPr lang="sr-Latn-RS" dirty="0" err="1"/>
              <a:t>anxiety</a:t>
            </a:r>
            <a:r>
              <a:rPr lang="sr-Latn-RS" dirty="0"/>
              <a:t>:</a:t>
            </a:r>
          </a:p>
          <a:p>
            <a:pPr lvl="1"/>
            <a:r>
              <a:rPr lang="en-GB" dirty="0"/>
              <a:t>creating a positive atmosphere </a:t>
            </a:r>
            <a:endParaRPr lang="sr-Latn-RS" dirty="0"/>
          </a:p>
          <a:p>
            <a:pPr lvl="1"/>
            <a:r>
              <a:rPr lang="en-GB" dirty="0"/>
              <a:t>carefully correcting errors</a:t>
            </a:r>
            <a:endParaRPr lang="sr-Latn-RS" dirty="0"/>
          </a:p>
          <a:p>
            <a:pPr lvl="1"/>
            <a:r>
              <a:rPr lang="en-GB" dirty="0"/>
              <a:t>selecting tasks that are well-known to be low-anxiety provoking</a:t>
            </a:r>
            <a:r>
              <a:rPr lang="sr-Latn-RS" dirty="0"/>
              <a:t> (</a:t>
            </a:r>
            <a:r>
              <a:rPr lang="sr-Latn-RS" dirty="0" err="1"/>
              <a:t>not</a:t>
            </a:r>
            <a:r>
              <a:rPr lang="sr-Latn-RS" dirty="0"/>
              <a:t> – </a:t>
            </a:r>
            <a:r>
              <a:rPr lang="sr-Latn-RS" dirty="0" err="1"/>
              <a:t>calling</a:t>
            </a:r>
            <a:r>
              <a:rPr lang="sr-Latn-RS" dirty="0"/>
              <a:t> on </a:t>
            </a:r>
            <a:r>
              <a:rPr lang="sr-Latn-RS" dirty="0" err="1"/>
              <a:t>students</a:t>
            </a:r>
            <a:r>
              <a:rPr lang="sr-Latn-RS" dirty="0"/>
              <a:t> </a:t>
            </a:r>
            <a:r>
              <a:rPr lang="sr-Latn-RS" dirty="0" err="1"/>
              <a:t>randomly</a:t>
            </a:r>
            <a:r>
              <a:rPr lang="sr-Latn-RS" dirty="0"/>
              <a:t>)</a:t>
            </a:r>
          </a:p>
          <a:p>
            <a:pPr lvl="1"/>
            <a:r>
              <a:rPr lang="en-GB" dirty="0"/>
              <a:t>introducing structured and semi-structured activities first</a:t>
            </a:r>
            <a:r>
              <a:rPr lang="sr-Latn-RS" dirty="0"/>
              <a:t> (</a:t>
            </a:r>
            <a:r>
              <a:rPr lang="sr-Latn-RS" dirty="0" err="1"/>
              <a:t>safer</a:t>
            </a:r>
            <a:r>
              <a:rPr lang="sr-Latn-RS" dirty="0"/>
              <a:t>)</a:t>
            </a:r>
          </a:p>
          <a:p>
            <a:pPr marL="457200" lvl="1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74572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37281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139687"/>
            <a:ext cx="8915400" cy="5557327"/>
          </a:xfrm>
        </p:spPr>
        <p:txBody>
          <a:bodyPr>
            <a:normAutofit/>
          </a:bodyPr>
          <a:lstStyle/>
          <a:p>
            <a:r>
              <a:rPr lang="sr-Latn-RS" b="1" dirty="0" err="1"/>
              <a:t>Risk-taking</a:t>
            </a:r>
            <a:endParaRPr lang="sr-Latn-RS" b="1" dirty="0"/>
          </a:p>
          <a:p>
            <a:pPr lvl="1"/>
            <a:r>
              <a:rPr lang="en-US" sz="2000" dirty="0"/>
              <a:t>necessary in successful language learning</a:t>
            </a:r>
            <a:r>
              <a:rPr lang="sr-Latn-RS" sz="2000" dirty="0"/>
              <a:t> (</a:t>
            </a:r>
            <a:r>
              <a:rPr lang="sr-Latn-RS" sz="2000" dirty="0" err="1"/>
              <a:t>much</a:t>
            </a:r>
            <a:r>
              <a:rPr lang="sr-Latn-RS" sz="2000" dirty="0"/>
              <a:t> </a:t>
            </a:r>
            <a:r>
              <a:rPr lang="sr-Latn-RS" sz="2000" dirty="0" err="1"/>
              <a:t>guessing</a:t>
            </a:r>
            <a:r>
              <a:rPr lang="sr-Latn-RS" sz="2000" dirty="0"/>
              <a:t>; </a:t>
            </a:r>
            <a:r>
              <a:rPr lang="sr-Latn-RS" sz="2000" dirty="0" err="1"/>
              <a:t>errors</a:t>
            </a:r>
            <a:r>
              <a:rPr lang="sr-Latn-RS" sz="2000" dirty="0"/>
              <a:t> </a:t>
            </a:r>
            <a:r>
              <a:rPr lang="sr-Latn-RS" sz="2000" dirty="0" err="1"/>
              <a:t>often</a:t>
            </a:r>
            <a:r>
              <a:rPr lang="sr-Latn-RS" sz="2000" dirty="0"/>
              <a:t> </a:t>
            </a:r>
            <a:r>
              <a:rPr lang="sr-Latn-RS" sz="2000" dirty="0" err="1"/>
              <a:t>occur</a:t>
            </a:r>
            <a:r>
              <a:rPr lang="sr-Latn-RS" sz="2000" dirty="0"/>
              <a:t>)</a:t>
            </a:r>
          </a:p>
          <a:p>
            <a:pPr lvl="1"/>
            <a:r>
              <a:rPr lang="en-US" sz="2000" dirty="0"/>
              <a:t>people who achieve a lot are often moderate risk-takers</a:t>
            </a:r>
            <a:endParaRPr lang="sr-Latn-RS" sz="2000" dirty="0"/>
          </a:p>
          <a:p>
            <a:pPr lvl="1"/>
            <a:r>
              <a:rPr lang="en-US" sz="2000" dirty="0"/>
              <a:t>a successful learner makes a calculated guess and takes a moderate ’risk’ of being corrected or misunderstood </a:t>
            </a:r>
            <a:endParaRPr lang="sr-Latn-RS" sz="2000" dirty="0"/>
          </a:p>
          <a:p>
            <a:pPr lvl="1"/>
            <a:r>
              <a:rPr lang="sr-Latn-RS" sz="2000" dirty="0" err="1"/>
              <a:t>high</a:t>
            </a:r>
            <a:r>
              <a:rPr lang="sr-Latn-RS" sz="2000" dirty="0"/>
              <a:t> </a:t>
            </a:r>
            <a:r>
              <a:rPr lang="sr-Latn-RS" sz="2000" dirty="0" err="1"/>
              <a:t>risk</a:t>
            </a:r>
            <a:r>
              <a:rPr lang="sr-Latn-RS" sz="2000" dirty="0"/>
              <a:t> </a:t>
            </a:r>
            <a:r>
              <a:rPr lang="sr-Latn-RS" sz="2000" dirty="0" err="1"/>
              <a:t>takers</a:t>
            </a:r>
            <a:r>
              <a:rPr lang="sr-Latn-RS" sz="2000" dirty="0"/>
              <a:t>  - </a:t>
            </a:r>
            <a:r>
              <a:rPr lang="en-US" sz="2000" dirty="0"/>
              <a:t> producing meaningless utterances</a:t>
            </a:r>
            <a:r>
              <a:rPr lang="sr-Latn-RS" sz="2000" dirty="0"/>
              <a:t>, </a:t>
            </a:r>
            <a:r>
              <a:rPr lang="sr-Latn-RS" sz="2000" dirty="0" err="1"/>
              <a:t>dominating</a:t>
            </a:r>
            <a:r>
              <a:rPr lang="sr-Latn-RS" sz="2000" dirty="0"/>
              <a:t>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sr-Latn-RS" sz="2000" dirty="0" err="1"/>
              <a:t>classroom</a:t>
            </a:r>
            <a:endParaRPr lang="sr-Latn-RS" sz="2000" dirty="0"/>
          </a:p>
          <a:p>
            <a:pPr lvl="1"/>
            <a:r>
              <a:rPr lang="sr-Latn-RS" sz="2000" dirty="0" err="1"/>
              <a:t>low</a:t>
            </a:r>
            <a:r>
              <a:rPr lang="sr-Latn-RS" sz="2000" dirty="0"/>
              <a:t> </a:t>
            </a:r>
            <a:r>
              <a:rPr lang="sr-Latn-RS" sz="2000" dirty="0" err="1"/>
              <a:t>risk</a:t>
            </a:r>
            <a:r>
              <a:rPr lang="sr-Latn-RS" sz="2000" dirty="0"/>
              <a:t> </a:t>
            </a:r>
            <a:r>
              <a:rPr lang="sr-Latn-RS" sz="2000" dirty="0" err="1"/>
              <a:t>takers</a:t>
            </a:r>
            <a:r>
              <a:rPr lang="sr-Latn-RS" sz="2000" dirty="0"/>
              <a:t> – </a:t>
            </a:r>
            <a:r>
              <a:rPr lang="sr-Latn-RS" sz="2000" dirty="0" err="1"/>
              <a:t>prefer</a:t>
            </a:r>
            <a:r>
              <a:rPr lang="sr-Latn-RS" sz="2000" dirty="0"/>
              <a:t> to be </a:t>
            </a:r>
            <a:r>
              <a:rPr lang="sr-Latn-RS" sz="2000" dirty="0" err="1"/>
              <a:t>silent</a:t>
            </a:r>
            <a:r>
              <a:rPr lang="sr-Latn-RS" sz="2000" dirty="0"/>
              <a:t> </a:t>
            </a:r>
            <a:r>
              <a:rPr lang="sr-Latn-RS" sz="2000" dirty="0" err="1"/>
              <a:t>and</a:t>
            </a:r>
            <a:r>
              <a:rPr lang="sr-Latn-RS" sz="2000" dirty="0"/>
              <a:t> </a:t>
            </a:r>
            <a:r>
              <a:rPr lang="sr-Latn-RS" sz="2000" dirty="0" err="1"/>
              <a:t>passive</a:t>
            </a:r>
            <a:r>
              <a:rPr lang="sr-Latn-RS" sz="2000" dirty="0"/>
              <a:t> </a:t>
            </a:r>
          </a:p>
          <a:p>
            <a:pPr lvl="2"/>
            <a:r>
              <a:rPr lang="sr-Latn-RS" sz="2000" dirty="0" err="1"/>
              <a:t>avoid</a:t>
            </a:r>
            <a:r>
              <a:rPr lang="sr-Latn-RS" sz="2000" dirty="0"/>
              <a:t> to </a:t>
            </a:r>
            <a:r>
              <a:rPr lang="sr-Latn-RS" sz="2000" dirty="0" err="1"/>
              <a:t>speak</a:t>
            </a:r>
            <a:r>
              <a:rPr lang="sr-Latn-RS" sz="2000" dirty="0"/>
              <a:t> in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sr-Latn-RS" sz="2000" dirty="0" err="1"/>
              <a:t>classroom</a:t>
            </a:r>
            <a:endParaRPr lang="sr-Latn-RS" sz="2000" dirty="0"/>
          </a:p>
          <a:p>
            <a:pPr lvl="2"/>
            <a:r>
              <a:rPr lang="sr-Latn-RS" sz="2000" dirty="0" err="1"/>
              <a:t>get</a:t>
            </a:r>
            <a:r>
              <a:rPr lang="sr-Latn-RS" sz="2000" dirty="0"/>
              <a:t> </a:t>
            </a:r>
            <a:r>
              <a:rPr lang="sr-Latn-RS" sz="2000" dirty="0" err="1"/>
              <a:t>insufficient</a:t>
            </a:r>
            <a:r>
              <a:rPr lang="sr-Latn-RS" sz="2000" dirty="0"/>
              <a:t> </a:t>
            </a:r>
            <a:r>
              <a:rPr lang="sr-Latn-RS" sz="2000" dirty="0" err="1"/>
              <a:t>practice</a:t>
            </a:r>
            <a:r>
              <a:rPr lang="sr-Latn-RS" sz="2000" dirty="0"/>
              <a:t> </a:t>
            </a:r>
            <a:r>
              <a:rPr lang="sr-Latn-RS" sz="2000" dirty="0" err="1"/>
              <a:t>and</a:t>
            </a:r>
            <a:r>
              <a:rPr lang="sr-Latn-RS" sz="2000" dirty="0"/>
              <a:t> </a:t>
            </a:r>
            <a:r>
              <a:rPr lang="sr-Latn-RS" sz="2000" dirty="0" err="1"/>
              <a:t>feedback</a:t>
            </a:r>
            <a:endParaRPr lang="sr-Latn-RS" sz="2000" dirty="0"/>
          </a:p>
          <a:p>
            <a:pPr lvl="2"/>
            <a:r>
              <a:rPr lang="sr-Latn-RS" sz="2000" dirty="0" err="1"/>
              <a:t>tend</a:t>
            </a:r>
            <a:r>
              <a:rPr lang="sr-Latn-RS" sz="2000" dirty="0"/>
              <a:t> to ’</a:t>
            </a:r>
            <a:r>
              <a:rPr lang="sr-Latn-RS" sz="2000" dirty="0" err="1"/>
              <a:t>fossilize</a:t>
            </a:r>
            <a:r>
              <a:rPr lang="sr-Latn-RS" sz="2000" dirty="0"/>
              <a:t>’ </a:t>
            </a:r>
            <a:r>
              <a:rPr lang="sr-Latn-RS" sz="2000" dirty="0" err="1"/>
              <a:t>earlier</a:t>
            </a:r>
            <a:r>
              <a:rPr lang="sr-Latn-RS" sz="2000" dirty="0"/>
              <a:t> (</a:t>
            </a:r>
            <a:r>
              <a:rPr lang="en-US" sz="2000" dirty="0"/>
              <a:t>fossilization – a permanent incorporation of certain patterns of error</a:t>
            </a:r>
            <a:r>
              <a:rPr lang="sr-Latn-RS" sz="2000" dirty="0"/>
              <a:t>)</a:t>
            </a:r>
          </a:p>
          <a:p>
            <a:pPr lvl="2"/>
            <a:r>
              <a:rPr lang="sr-Latn-RS" sz="2000" dirty="0" err="1"/>
              <a:t>should</a:t>
            </a:r>
            <a:r>
              <a:rPr lang="sr-Latn-RS" sz="2000" dirty="0"/>
              <a:t> be </a:t>
            </a:r>
            <a:r>
              <a:rPr lang="sr-Latn-RS" sz="2000" dirty="0" err="1"/>
              <a:t>encouraged</a:t>
            </a:r>
            <a:r>
              <a:rPr lang="sr-Latn-R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5107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765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Personality factors 1</vt:lpstr>
      <vt:lpstr>2.3 Personality factors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Personality factors 1</dc:title>
  <dc:creator>Vesna Pilipovic</dc:creator>
  <cp:lastModifiedBy>Vesna Pilipovic</cp:lastModifiedBy>
  <cp:revision>4</cp:revision>
  <dcterms:created xsi:type="dcterms:W3CDTF">2020-11-01T21:08:37Z</dcterms:created>
  <dcterms:modified xsi:type="dcterms:W3CDTF">2020-11-01T22:04:59Z</dcterms:modified>
</cp:coreProperties>
</file>