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60" r:id="rId4"/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3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D60F-2580-4D6A-AC90-8E5D537BFB9A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DEC7-2518-4C8D-B891-CCD977933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6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D60F-2580-4D6A-AC90-8E5D537BFB9A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DEC7-2518-4C8D-B891-CCD977933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9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D60F-2580-4D6A-AC90-8E5D537BFB9A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DEC7-2518-4C8D-B891-CCD977933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02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D60F-2580-4D6A-AC90-8E5D537BFB9A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DEC7-2518-4C8D-B891-CCD9779331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2523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D60F-2580-4D6A-AC90-8E5D537BFB9A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DEC7-2518-4C8D-B891-CCD977933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52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D60F-2580-4D6A-AC90-8E5D537BFB9A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DEC7-2518-4C8D-B891-CCD977933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03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D60F-2580-4D6A-AC90-8E5D537BFB9A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DEC7-2518-4C8D-B891-CCD977933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99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D60F-2580-4D6A-AC90-8E5D537BFB9A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DEC7-2518-4C8D-B891-CCD977933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74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D60F-2580-4D6A-AC90-8E5D537BFB9A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DEC7-2518-4C8D-B891-CCD977933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3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D60F-2580-4D6A-AC90-8E5D537BFB9A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DEC7-2518-4C8D-B891-CCD977933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5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D60F-2580-4D6A-AC90-8E5D537BFB9A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DEC7-2518-4C8D-B891-CCD977933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2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D60F-2580-4D6A-AC90-8E5D537BFB9A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DEC7-2518-4C8D-B891-CCD977933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6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D60F-2580-4D6A-AC90-8E5D537BFB9A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DEC7-2518-4C8D-B891-CCD977933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25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D60F-2580-4D6A-AC90-8E5D537BFB9A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DEC7-2518-4C8D-B891-CCD977933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9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D60F-2580-4D6A-AC90-8E5D537BFB9A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DEC7-2518-4C8D-B891-CCD977933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83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D60F-2580-4D6A-AC90-8E5D537BFB9A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DEC7-2518-4C8D-B891-CCD977933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21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D60F-2580-4D6A-AC90-8E5D537BFB9A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DEC7-2518-4C8D-B891-CCD977933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8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537D60F-2580-4D6A-AC90-8E5D537BFB9A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AF3DEC7-2518-4C8D-B891-CCD977933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303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09E0F-0D79-31C4-1E80-D86C0408CD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HiTOP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450462-C464-55C8-2015-46537D768D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Hierarchical Taxonomy of Psychopathology</a:t>
            </a:r>
          </a:p>
        </p:txBody>
      </p:sp>
    </p:spTree>
    <p:extLst>
      <p:ext uri="{BB962C8B-B14F-4D97-AF65-F5344CB8AC3E}">
        <p14:creationId xmlns:p14="http://schemas.microsoft.com/office/powerpoint/2010/main" val="1271282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D59527-C450-384C-FF12-E6F13120A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F3DD0-3DA7-6AD1-5349-F9706D70A3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Latn-BA" sz="2800" dirty="0"/>
              <a:t>Dimenzioni vs Kategorijalni</a:t>
            </a:r>
          </a:p>
          <a:p>
            <a:r>
              <a:rPr lang="sr-Latn-BA" sz="2800" dirty="0"/>
              <a:t>Praksa</a:t>
            </a:r>
          </a:p>
          <a:p>
            <a:r>
              <a:rPr lang="sr-Latn-BA" sz="2800" dirty="0"/>
              <a:t>PID-5</a:t>
            </a:r>
          </a:p>
          <a:p>
            <a:r>
              <a:rPr lang="sr-Latn-BA" sz="2800" dirty="0"/>
              <a:t>Crte ili simptomi?</a:t>
            </a:r>
            <a:endParaRPr lang="en-US" sz="28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7E3B357-985C-581A-F53B-17651325EE8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37700255"/>
              </p:ext>
            </p:extLst>
          </p:nvPr>
        </p:nvGraphicFramePr>
        <p:xfrm>
          <a:off x="6217710" y="1221172"/>
          <a:ext cx="5482678" cy="38719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1339">
                  <a:extLst>
                    <a:ext uri="{9D8B030D-6E8A-4147-A177-3AD203B41FA5}">
                      <a16:colId xmlns:a16="http://schemas.microsoft.com/office/drawing/2014/main" val="328568008"/>
                    </a:ext>
                  </a:extLst>
                </a:gridCol>
                <a:gridCol w="2741339">
                  <a:extLst>
                    <a:ext uri="{9D8B030D-6E8A-4147-A177-3AD203B41FA5}">
                      <a16:colId xmlns:a16="http://schemas.microsoft.com/office/drawing/2014/main" val="2858225265"/>
                    </a:ext>
                  </a:extLst>
                </a:gridCol>
              </a:tblGrid>
              <a:tr h="4150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ličnosti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PID-5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ajtemi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5489650"/>
                  </a:ext>
                </a:extLst>
              </a:tr>
              <a:tr h="5417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Negativni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afekat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</a:t>
                      </a:r>
                      <a:r>
                        <a:rPr lang="sr-Latn-B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</a:t>
                      </a:r>
                      <a:r>
                        <a:rPr lang="sr-Latn-B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</a:t>
                      </a:r>
                      <a:r>
                        <a:rPr lang="sr-Latn-B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</a:t>
                      </a:r>
                      <a:r>
                        <a:rPr lang="sr-Latn-B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3716728"/>
                  </a:ext>
                </a:extLst>
              </a:tr>
              <a:tr h="13176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Otuđenost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od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afekta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zaravnjeni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afekat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</a:t>
                      </a:r>
                      <a:r>
                        <a:rPr lang="sr-Latn-B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</a:t>
                      </a:r>
                      <a:r>
                        <a:rPr lang="sr-Latn-B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</a:t>
                      </a:r>
                      <a:r>
                        <a:rPr lang="sr-Latn-B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</a:t>
                      </a:r>
                      <a:r>
                        <a:rPr lang="sr-Latn-B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9958384"/>
                  </a:ext>
                </a:extLst>
              </a:tr>
              <a:tr h="5138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Antagonizam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</a:t>
                      </a:r>
                      <a:r>
                        <a:rPr lang="sr-Latn-B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</a:t>
                      </a:r>
                      <a:r>
                        <a:rPr lang="sr-Latn-B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</a:t>
                      </a:r>
                      <a:r>
                        <a:rPr lang="sr-Latn-B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</a:t>
                      </a:r>
                      <a:r>
                        <a:rPr lang="sr-Latn-B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3402037"/>
                  </a:ext>
                </a:extLst>
              </a:tr>
              <a:tr h="5417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Dezinhibicija</a:t>
                      </a:r>
                      <a:endParaRPr lang="en-US" sz="3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sr-Latn-B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sr-Latn-B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</a:t>
                      </a:r>
                      <a:r>
                        <a:rPr lang="sr-Latn-B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</a:t>
                      </a:r>
                      <a:r>
                        <a:rPr lang="sr-Latn-B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9585254"/>
                  </a:ext>
                </a:extLst>
              </a:tr>
              <a:tr h="5417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Psihoticizam</a:t>
                      </a:r>
                      <a:endParaRPr lang="en-US" sz="3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</a:t>
                      </a:r>
                      <a:r>
                        <a:rPr lang="sr-Latn-B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</a:t>
                      </a:r>
                      <a:r>
                        <a:rPr lang="sr-Latn-B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</a:t>
                      </a:r>
                      <a:r>
                        <a:rPr lang="sr-Latn-B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</a:t>
                      </a:r>
                      <a:r>
                        <a:rPr lang="sr-Latn-B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9173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14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757D3F-B14D-A4EA-C120-884170FF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D2DF6-D1B2-98BD-26C7-FE46324C7A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995" y="340895"/>
            <a:ext cx="5060497" cy="6176210"/>
          </a:xfrm>
        </p:spPr>
        <p:txBody>
          <a:bodyPr>
            <a:normAutofit/>
          </a:bodyPr>
          <a:lstStyle/>
          <a:p>
            <a:r>
              <a:rPr lang="en-US" dirty="0" err="1"/>
              <a:t>Psiholo</a:t>
            </a:r>
            <a:r>
              <a:rPr lang="sr-Latn-BA" dirty="0"/>
              <a:t>ško stanje – realno stanje individue koje traje određen vremenski period; određeno emocionalnim, motivacionim, kognitivnim, i ponašajnim karakteristikama</a:t>
            </a:r>
          </a:p>
          <a:p>
            <a:r>
              <a:rPr lang="sr-Latn-BA" dirty="0"/>
              <a:t>Simptom – psihološko stanje asocirano sa </a:t>
            </a:r>
            <a:r>
              <a:rPr lang="sr-Latn-BA" b="1" dirty="0"/>
              <a:t>rizikom</a:t>
            </a:r>
            <a:r>
              <a:rPr lang="sr-Latn-BA" dirty="0"/>
              <a:t> disfunkcionalnosti</a:t>
            </a:r>
          </a:p>
          <a:p>
            <a:r>
              <a:rPr lang="sr-Latn-BA" dirty="0"/>
              <a:t>Dimenzija simptoma – konstrukt pomoću kog se opisuje interpersonalna varijabilnost simptoma</a:t>
            </a:r>
          </a:p>
          <a:p>
            <a:r>
              <a:rPr lang="sr-Latn-BA" dirty="0"/>
              <a:t>Disfunkcionalnost – nesposobnost za:</a:t>
            </a:r>
          </a:p>
          <a:p>
            <a:pPr lvl="1"/>
            <a:r>
              <a:rPr lang="sr-Latn-BA" dirty="0"/>
              <a:t>ispunjenje bazičnih potreba</a:t>
            </a:r>
          </a:p>
          <a:p>
            <a:pPr lvl="1"/>
            <a:r>
              <a:rPr lang="sr-Latn-BA" dirty="0"/>
              <a:t>održavanje prihvatljivog kvaliteta života</a:t>
            </a:r>
          </a:p>
          <a:p>
            <a:pPr lvl="1"/>
            <a:r>
              <a:rPr lang="sr-Latn-BA" dirty="0"/>
              <a:t>doprinos društvu</a:t>
            </a:r>
          </a:p>
          <a:p>
            <a:pPr lvl="1"/>
            <a:r>
              <a:rPr lang="sr-Latn-BA" dirty="0"/>
              <a:t>održavanje odnosa sa drugima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F99CCD-250F-6ED0-91E1-E423B3480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692" y="340895"/>
            <a:ext cx="5064665" cy="5723021"/>
          </a:xfrm>
        </p:spPr>
        <p:txBody>
          <a:bodyPr>
            <a:normAutofit/>
          </a:bodyPr>
          <a:lstStyle/>
          <a:p>
            <a:r>
              <a:rPr lang="sr-Latn-BA" dirty="0"/>
              <a:t>Crta – dispozicija za određenu grupu stanja</a:t>
            </a:r>
          </a:p>
          <a:p>
            <a:r>
              <a:rPr lang="sr-Latn-BA" dirty="0"/>
              <a:t>Maladaptabilna crta – dispozicija za određenu grupu stanja koja su asocirana sa rizikom disfunkcionalnosti</a:t>
            </a:r>
          </a:p>
          <a:p>
            <a:r>
              <a:rPr lang="sr-Latn-BA" dirty="0"/>
              <a:t>Psihopatologija – uzrok, stanje, ili manifestacija psihološke disfunkcionalnosti</a:t>
            </a:r>
          </a:p>
          <a:p>
            <a:r>
              <a:rPr lang="sr-Latn-BA" dirty="0"/>
              <a:t>Ličnost – relativno trajne, ali ne sveprisutne, psihološke karakteristike individue</a:t>
            </a:r>
          </a:p>
          <a:p>
            <a:endParaRPr lang="sr-Latn-BA" dirty="0"/>
          </a:p>
          <a:p>
            <a:endParaRPr lang="sr-Latn-BA" dirty="0"/>
          </a:p>
          <a:p>
            <a:r>
              <a:rPr lang="sr-Latn-BA" dirty="0"/>
              <a:t>Autizam?</a:t>
            </a:r>
          </a:p>
          <a:p>
            <a:r>
              <a:rPr lang="sr-Latn-BA"/>
              <a:t>Poremećaji ličnosti?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372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F0821-03E8-04C8-81C8-F086D5867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diagram of a structure&#10;&#10;Description automatically generated with medium confidence">
            <a:extLst>
              <a:ext uri="{FF2B5EF4-FFF2-40B4-BE49-F238E27FC236}">
                <a16:creationId xmlns:a16="http://schemas.microsoft.com/office/drawing/2014/main" id="{2D4F578E-FDBC-2B83-E433-600F21EAA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217452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36</TotalTime>
  <Words>183</Words>
  <Application>Microsoft Office PowerPoint</Application>
  <PresentationFormat>Widescreen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Calisto MT</vt:lpstr>
      <vt:lpstr>Times New Roman</vt:lpstr>
      <vt:lpstr>Wingdings 2</vt:lpstr>
      <vt:lpstr>Slate</vt:lpstr>
      <vt:lpstr>HiTOP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Pedja Vojvodic</dc:creator>
  <cp:lastModifiedBy>Pedja Vojvodic</cp:lastModifiedBy>
  <cp:revision>6</cp:revision>
  <dcterms:created xsi:type="dcterms:W3CDTF">2024-10-18T08:59:08Z</dcterms:created>
  <dcterms:modified xsi:type="dcterms:W3CDTF">2024-10-18T09:36:01Z</dcterms:modified>
</cp:coreProperties>
</file>