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6" r:id="rId4"/>
    <p:sldId id="267" r:id="rId5"/>
    <p:sldId id="268" r:id="rId6"/>
    <p:sldId id="269" r:id="rId7"/>
    <p:sldId id="270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Kliknite i uredite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27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nat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5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2242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958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ponuđenim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5981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čno ili neta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310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591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62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3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142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220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23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771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150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55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r-Latn-CS"/>
              <a:t>Kliknite na ikonu i dodajte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482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6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1. INTRODUCTORY NOTES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92925" y="1554050"/>
            <a:ext cx="8915400" cy="5027054"/>
          </a:xfrm>
        </p:spPr>
        <p:txBody>
          <a:bodyPr>
            <a:normAutofit/>
          </a:bodyPr>
          <a:lstStyle/>
          <a:p>
            <a:r>
              <a:rPr lang="sr-Latn-RS" dirty="0"/>
              <a:t>- </a:t>
            </a:r>
            <a:r>
              <a:rPr lang="sr-Latn-RS" b="1" dirty="0"/>
              <a:t>SLA - </a:t>
            </a:r>
            <a:r>
              <a:rPr lang="sr-Latn-RS" b="1" dirty="0" err="1"/>
              <a:t>second</a:t>
            </a:r>
            <a:r>
              <a:rPr lang="sr-Latn-RS" b="1" dirty="0"/>
              <a:t> </a:t>
            </a:r>
            <a:r>
              <a:rPr lang="sr-Latn-RS" b="1" dirty="0" err="1"/>
              <a:t>language</a:t>
            </a:r>
            <a:r>
              <a:rPr lang="sr-Latn-RS" b="1" dirty="0"/>
              <a:t> </a:t>
            </a:r>
            <a:r>
              <a:rPr lang="sr-Latn-RS" b="1" dirty="0" err="1"/>
              <a:t>acquisition</a:t>
            </a:r>
            <a:r>
              <a:rPr lang="sr-Latn-RS" dirty="0"/>
              <a:t> – </a:t>
            </a:r>
          </a:p>
          <a:p>
            <a:pPr lvl="1"/>
            <a:r>
              <a:rPr lang="en-US" dirty="0"/>
              <a:t>increasingly used to refer to all types  	of non-native language; the study of how learners learn an additional language after they have acquired their mother tongue</a:t>
            </a:r>
          </a:p>
          <a:p>
            <a:pPr lvl="1"/>
            <a:r>
              <a:rPr lang="en-US" dirty="0"/>
              <a:t>used when referring to non-native language learning when the language is going to be used within a country where it has an official status</a:t>
            </a:r>
            <a:endParaRPr lang="sr-Latn-RS" dirty="0"/>
          </a:p>
          <a:p>
            <a:pPr lvl="1"/>
            <a:r>
              <a:rPr lang="en-US" dirty="0"/>
              <a:t>often learnt because it is needed for education or for full participation in a community</a:t>
            </a:r>
            <a:endParaRPr lang="sr-Latn-RS" dirty="0"/>
          </a:p>
          <a:p>
            <a:pPr lvl="1"/>
            <a:r>
              <a:rPr lang="sr-Latn-RS" dirty="0" err="1"/>
              <a:t>people</a:t>
            </a:r>
            <a:r>
              <a:rPr lang="sr-Latn-RS" dirty="0"/>
              <a:t> are </a:t>
            </a:r>
            <a:r>
              <a:rPr lang="sr-Latn-RS" dirty="0" err="1"/>
              <a:t>often</a:t>
            </a:r>
            <a:r>
              <a:rPr lang="sr-Latn-RS" dirty="0"/>
              <a:t> </a:t>
            </a:r>
            <a:r>
              <a:rPr lang="en-US" dirty="0"/>
              <a:t>surrounded by the language all the time and can easily ‘pick it up’ even without formal instruction,</a:t>
            </a:r>
            <a:endParaRPr lang="sr-Latn-RS" dirty="0"/>
          </a:p>
          <a:p>
            <a:r>
              <a:rPr lang="sr-Latn-RS" dirty="0"/>
              <a:t>- </a:t>
            </a:r>
            <a:r>
              <a:rPr lang="sr-Latn-RS" b="1" dirty="0"/>
              <a:t>FLA - </a:t>
            </a:r>
            <a:r>
              <a:rPr lang="sr-Latn-RS" b="1" dirty="0" err="1"/>
              <a:t>foreign</a:t>
            </a:r>
            <a:r>
              <a:rPr lang="sr-Latn-RS" b="1" dirty="0"/>
              <a:t> </a:t>
            </a:r>
            <a:r>
              <a:rPr lang="sr-Latn-RS" b="1" dirty="0" err="1"/>
              <a:t>language</a:t>
            </a:r>
            <a:r>
              <a:rPr lang="sr-Latn-RS" b="1" dirty="0"/>
              <a:t> </a:t>
            </a:r>
            <a:r>
              <a:rPr lang="sr-Latn-RS" b="1" dirty="0" err="1"/>
              <a:t>acquisition</a:t>
            </a:r>
            <a:endParaRPr lang="sr-Latn-RS" b="1" dirty="0"/>
          </a:p>
          <a:p>
            <a:pPr lvl="1"/>
            <a:r>
              <a:rPr lang="en-US" dirty="0"/>
              <a:t>learning a non-native language that is going to be used outside the country</a:t>
            </a:r>
            <a:endParaRPr lang="sr-Latn-RS" dirty="0"/>
          </a:p>
          <a:p>
            <a:pPr lvl="1"/>
            <a:r>
              <a:rPr lang="sr-Latn-RS" dirty="0"/>
              <a:t> </a:t>
            </a:r>
            <a:r>
              <a:rPr lang="en-US" dirty="0"/>
              <a:t>can be learnt for reading, communication with foreigners, </a:t>
            </a:r>
            <a:r>
              <a:rPr lang="en-US" dirty="0" err="1"/>
              <a:t>etc</a:t>
            </a:r>
            <a:endParaRPr lang="sr-Latn-RS" dirty="0"/>
          </a:p>
          <a:p>
            <a:pPr lvl="1"/>
            <a:r>
              <a:rPr lang="sr-Latn-RS" dirty="0" err="1"/>
              <a:t>requires</a:t>
            </a:r>
            <a:r>
              <a:rPr lang="sr-Latn-RS" dirty="0"/>
              <a:t> more </a:t>
            </a:r>
            <a:r>
              <a:rPr lang="sr-Latn-RS" dirty="0" err="1"/>
              <a:t>formal</a:t>
            </a:r>
            <a:r>
              <a:rPr lang="sr-Latn-RS" dirty="0"/>
              <a:t> </a:t>
            </a:r>
            <a:r>
              <a:rPr lang="sr-Latn-RS" dirty="0" err="1"/>
              <a:t>instruction</a:t>
            </a:r>
            <a:endParaRPr lang="sr-Latn-RS" dirty="0"/>
          </a:p>
          <a:p>
            <a:pPr lvl="1"/>
            <a:r>
              <a:rPr lang="en-US" dirty="0"/>
              <a:t>little exposure to the foreign language in the learner's native environment</a:t>
            </a:r>
            <a:endParaRPr lang="sr-Latn-RS" dirty="0"/>
          </a:p>
          <a:p>
            <a:pPr lvl="1"/>
            <a:endParaRPr lang="sr-Latn-RS" dirty="0"/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436139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3932349"/>
          </a:xfrm>
        </p:spPr>
        <p:txBody>
          <a:bodyPr/>
          <a:lstStyle/>
          <a:p>
            <a:r>
              <a:rPr lang="en-US" b="1" dirty="0"/>
              <a:t>language acquisition </a:t>
            </a:r>
            <a:r>
              <a:rPr lang="sr-Latn-RS" dirty="0"/>
              <a:t>– </a:t>
            </a:r>
          </a:p>
          <a:p>
            <a:pPr marL="742950" lvl="2" indent="-342900"/>
            <a:r>
              <a:rPr lang="en-US" sz="1600" dirty="0"/>
              <a:t>a subconscious process of picking up the language through exposure to ’adequate input’, similar to the acquisition of the mother tongue</a:t>
            </a:r>
            <a:r>
              <a:rPr lang="sr-Latn-RS" sz="1600" dirty="0"/>
              <a:t> (</a:t>
            </a:r>
            <a:r>
              <a:rPr lang="sr-Latn-RS" sz="1600" dirty="0" err="1"/>
              <a:t>Krashen</a:t>
            </a:r>
            <a:r>
              <a:rPr lang="sr-Latn-RS" sz="1600" dirty="0"/>
              <a:t>)</a:t>
            </a:r>
          </a:p>
          <a:p>
            <a:pPr marL="742950" lvl="2" indent="-342900"/>
            <a:r>
              <a:rPr lang="en-US" sz="1600" dirty="0"/>
              <a:t>a natural process that gives long lasting effects</a:t>
            </a:r>
            <a:r>
              <a:rPr lang="sr-Latn-RS" sz="1600" dirty="0"/>
              <a:t> (</a:t>
            </a:r>
            <a:r>
              <a:rPr lang="sr-Latn-RS" sz="1600" dirty="0" err="1"/>
              <a:t>Krashen</a:t>
            </a:r>
            <a:r>
              <a:rPr lang="sr-Latn-RS" sz="1600" dirty="0"/>
              <a:t>)</a:t>
            </a:r>
          </a:p>
          <a:p>
            <a:r>
              <a:rPr lang="sr-Latn-RS" b="1" dirty="0" err="1"/>
              <a:t>language</a:t>
            </a:r>
            <a:r>
              <a:rPr lang="sr-Latn-RS" b="1" dirty="0"/>
              <a:t> </a:t>
            </a:r>
            <a:r>
              <a:rPr lang="sr-Latn-RS" b="1" dirty="0" err="1"/>
              <a:t>learning</a:t>
            </a:r>
            <a:r>
              <a:rPr lang="sr-Latn-RS" b="1" dirty="0"/>
              <a:t> –</a:t>
            </a:r>
          </a:p>
          <a:p>
            <a:pPr lvl="1"/>
            <a:r>
              <a:rPr lang="en-US" dirty="0"/>
              <a:t>conscious process in which there must be some formal instruction and focus on form.</a:t>
            </a:r>
            <a:endParaRPr lang="sr-Latn-RS" dirty="0"/>
          </a:p>
          <a:p>
            <a:pPr lvl="1"/>
            <a:r>
              <a:rPr lang="en-US" dirty="0"/>
              <a:t>fails to result in creative language use and fluency, enabling learners simply to ’monitor’ their acquired knowledge</a:t>
            </a:r>
            <a:r>
              <a:rPr lang="sr-Latn-RS" dirty="0"/>
              <a:t> (</a:t>
            </a:r>
            <a:r>
              <a:rPr lang="sr-Latn-RS" dirty="0" err="1"/>
              <a:t>Krashen</a:t>
            </a:r>
            <a:r>
              <a:rPr lang="sr-Latn-R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05129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1.2. APPROACHES AND METHODS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92925" y="1822361"/>
            <a:ext cx="8915400" cy="5035639"/>
          </a:xfrm>
        </p:spPr>
        <p:txBody>
          <a:bodyPr/>
          <a:lstStyle/>
          <a:p>
            <a:r>
              <a:rPr lang="en-US" b="1" dirty="0"/>
              <a:t>approach </a:t>
            </a:r>
            <a:r>
              <a:rPr lang="en-US" dirty="0"/>
              <a:t>to language teaching </a:t>
            </a:r>
            <a:r>
              <a:rPr lang="sr-Latn-RS" dirty="0"/>
              <a:t>– a </a:t>
            </a:r>
            <a:r>
              <a:rPr lang="sr-Latn-RS" dirty="0" err="1"/>
              <a:t>theory</a:t>
            </a:r>
            <a:r>
              <a:rPr lang="sr-Latn-RS" dirty="0"/>
              <a:t> </a:t>
            </a:r>
            <a:r>
              <a:rPr lang="en-US" dirty="0"/>
              <a:t>that reflects a certain model or research paradigm</a:t>
            </a:r>
            <a:endParaRPr lang="sr-Latn-RS" dirty="0"/>
          </a:p>
          <a:p>
            <a:r>
              <a:rPr lang="en-US" b="1" dirty="0"/>
              <a:t> method</a:t>
            </a:r>
            <a:r>
              <a:rPr lang="sr-Latn-RS" dirty="0"/>
              <a:t> - </a:t>
            </a:r>
            <a:r>
              <a:rPr lang="en-US" dirty="0"/>
              <a:t> a set of procedures</a:t>
            </a:r>
            <a:r>
              <a:rPr lang="sr-Latn-RS" dirty="0"/>
              <a:t>, </a:t>
            </a:r>
            <a:r>
              <a:rPr lang="en-US" dirty="0"/>
              <a:t>a system that spells out rather precisely how to teach a language</a:t>
            </a:r>
            <a:r>
              <a:rPr lang="sr-Latn-RS" dirty="0"/>
              <a:t>;</a:t>
            </a:r>
          </a:p>
          <a:p>
            <a:pPr lvl="1"/>
            <a:r>
              <a:rPr lang="en-US" dirty="0"/>
              <a:t>more specific than approaches but less specific than techniques</a:t>
            </a:r>
            <a:r>
              <a:rPr lang="sr-Latn-RS" dirty="0"/>
              <a:t>; </a:t>
            </a:r>
          </a:p>
          <a:p>
            <a:pPr lvl="1"/>
            <a:r>
              <a:rPr lang="en-US" dirty="0"/>
              <a:t>typically compatible with one or sometimes two approaches</a:t>
            </a:r>
            <a:endParaRPr lang="sr-Latn-RS" dirty="0"/>
          </a:p>
          <a:p>
            <a:r>
              <a:rPr lang="en-US" b="1" dirty="0"/>
              <a:t>technique </a:t>
            </a:r>
            <a:r>
              <a:rPr lang="sr-Latn-RS" dirty="0"/>
              <a:t>-</a:t>
            </a:r>
            <a:r>
              <a:rPr lang="en-US" dirty="0"/>
              <a:t> a classroom device or activity </a:t>
            </a:r>
            <a:endParaRPr lang="sr-Latn-RS" dirty="0"/>
          </a:p>
          <a:p>
            <a:pPr lvl="1"/>
            <a:r>
              <a:rPr lang="sr-Latn-RS" dirty="0"/>
              <a:t>s</a:t>
            </a:r>
            <a:r>
              <a:rPr lang="en-US" dirty="0" err="1"/>
              <a:t>ome</a:t>
            </a:r>
            <a:r>
              <a:rPr lang="en-US" dirty="0"/>
              <a:t> are widely used and found in many methods (e.g., imitation and repetition)</a:t>
            </a:r>
            <a:endParaRPr lang="sr-Latn-RS" dirty="0"/>
          </a:p>
          <a:p>
            <a:pPr lvl="1"/>
            <a:r>
              <a:rPr lang="en-US" dirty="0"/>
              <a:t>some other </a:t>
            </a:r>
            <a:r>
              <a:rPr lang="sr-Latn-RS" dirty="0"/>
              <a:t>- </a:t>
            </a:r>
            <a:r>
              <a:rPr lang="en-US" dirty="0"/>
              <a:t>specific to a characteristic of a given method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29175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1.2.1. </a:t>
            </a:r>
            <a:r>
              <a:rPr lang="sr-Latn-RS" dirty="0" err="1"/>
              <a:t>Approaches</a:t>
            </a:r>
            <a:r>
              <a:rPr lang="sr-Latn-RS" dirty="0"/>
              <a:t> to </a:t>
            </a:r>
            <a:r>
              <a:rPr lang="sr-Latn-RS" dirty="0" err="1"/>
              <a:t>foreign</a:t>
            </a:r>
            <a:r>
              <a:rPr lang="sr-Latn-RS" dirty="0"/>
              <a:t> </a:t>
            </a:r>
            <a:r>
              <a:rPr lang="sr-Latn-RS" dirty="0" err="1"/>
              <a:t>language</a:t>
            </a:r>
            <a:r>
              <a:rPr lang="sr-Latn-RS" dirty="0"/>
              <a:t> 		   </a:t>
            </a:r>
            <a:r>
              <a:rPr lang="sr-Latn-RS" dirty="0" err="1"/>
              <a:t>teaching</a:t>
            </a:r>
            <a:r>
              <a:rPr lang="sr-Latn-RS" dirty="0"/>
              <a:t> 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08868"/>
          </a:xfrm>
        </p:spPr>
        <p:txBody>
          <a:bodyPr>
            <a:normAutofit/>
          </a:bodyPr>
          <a:lstStyle/>
          <a:p>
            <a:r>
              <a:rPr lang="en-US" b="1" dirty="0"/>
              <a:t>The Grammar-Translation Approach</a:t>
            </a:r>
            <a:endParaRPr lang="sr-Latn-RS" b="1" dirty="0"/>
          </a:p>
          <a:p>
            <a:pPr lvl="1"/>
            <a:r>
              <a:rPr lang="en-US" dirty="0"/>
              <a:t>based on the concepts used in teaching classical languages</a:t>
            </a:r>
            <a:endParaRPr lang="sr-Latn-RS" dirty="0"/>
          </a:p>
          <a:p>
            <a:pPr lvl="1"/>
            <a:r>
              <a:rPr lang="en-US" dirty="0"/>
              <a:t>focused on teaching grammar and </a:t>
            </a:r>
            <a:r>
              <a:rPr lang="en-US" dirty="0" err="1"/>
              <a:t>practising</a:t>
            </a:r>
            <a:r>
              <a:rPr lang="en-US" dirty="0"/>
              <a:t> it through translation exercises</a:t>
            </a:r>
            <a:endParaRPr lang="sr-Latn-RS" dirty="0"/>
          </a:p>
          <a:p>
            <a:pPr lvl="1"/>
            <a:r>
              <a:rPr lang="en-US" dirty="0"/>
              <a:t>main goal of teaching </a:t>
            </a:r>
            <a:r>
              <a:rPr lang="sr-Latn-RS" dirty="0"/>
              <a:t>-</a:t>
            </a:r>
            <a:r>
              <a:rPr lang="en-US" dirty="0"/>
              <a:t> to make students able to read in a foreign language</a:t>
            </a:r>
            <a:endParaRPr lang="sr-Latn-RS" dirty="0"/>
          </a:p>
          <a:p>
            <a:pPr lvl="1"/>
            <a:r>
              <a:rPr lang="en-US" dirty="0"/>
              <a:t>little speaking or use of the target language</a:t>
            </a:r>
            <a:endParaRPr lang="sr-Latn-RS" b="1" dirty="0"/>
          </a:p>
          <a:p>
            <a:r>
              <a:rPr lang="en-US" b="1" dirty="0"/>
              <a:t>The Direct Approach</a:t>
            </a:r>
            <a:endParaRPr lang="sr-Latn-RS" b="1" dirty="0"/>
          </a:p>
          <a:p>
            <a:pPr lvl="1"/>
            <a:r>
              <a:rPr lang="en-US" dirty="0"/>
              <a:t>a reaction to the Grammar Translation Approach </a:t>
            </a:r>
            <a:endParaRPr lang="sr-Latn-RS" dirty="0"/>
          </a:p>
          <a:p>
            <a:pPr lvl="1"/>
            <a:r>
              <a:rPr lang="en-US" dirty="0"/>
              <a:t>use of the mother tongue was not allowed </a:t>
            </a:r>
            <a:endParaRPr lang="sr-Latn-RS" dirty="0"/>
          </a:p>
          <a:p>
            <a:pPr lvl="1"/>
            <a:r>
              <a:rPr lang="en-US" dirty="0"/>
              <a:t>the importance of good pronunciation and communication skills was </a:t>
            </a:r>
            <a:r>
              <a:rPr lang="en-US" dirty="0" err="1"/>
              <a:t>emphasised</a:t>
            </a:r>
            <a:endParaRPr lang="sr-Latn-RS" b="1" dirty="0"/>
          </a:p>
          <a:p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1699648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1904999"/>
            <a:ext cx="8915400" cy="4367011"/>
          </a:xfrm>
        </p:spPr>
        <p:txBody>
          <a:bodyPr>
            <a:normAutofit/>
          </a:bodyPr>
          <a:lstStyle/>
          <a:p>
            <a:r>
              <a:rPr lang="en-US" b="1" dirty="0"/>
              <a:t>The Reading Approach</a:t>
            </a:r>
            <a:endParaRPr lang="sr-Latn-RS" b="1" dirty="0"/>
          </a:p>
          <a:p>
            <a:pPr lvl="1"/>
            <a:r>
              <a:rPr lang="en-US" dirty="0"/>
              <a:t>influential in America in the 1930s</a:t>
            </a:r>
            <a:endParaRPr lang="sr-Latn-RS" dirty="0"/>
          </a:p>
          <a:p>
            <a:pPr lvl="1"/>
            <a:r>
              <a:rPr lang="sr-Latn-RS" dirty="0"/>
              <a:t>r</a:t>
            </a:r>
            <a:r>
              <a:rPr lang="en-US" dirty="0" err="1"/>
              <a:t>eading</a:t>
            </a:r>
            <a:r>
              <a:rPr lang="en-US" dirty="0"/>
              <a:t> comprehension was the most </a:t>
            </a:r>
            <a:r>
              <a:rPr lang="en-US" dirty="0" err="1"/>
              <a:t>emphasised</a:t>
            </a:r>
            <a:r>
              <a:rPr lang="en-US" dirty="0"/>
              <a:t> skill </a:t>
            </a:r>
            <a:endParaRPr lang="sr-Latn-RS" dirty="0"/>
          </a:p>
          <a:p>
            <a:pPr lvl="1"/>
            <a:r>
              <a:rPr lang="en-US" dirty="0"/>
              <a:t>grammar and vocabulary were selected to fit the demands of the reading syllabus</a:t>
            </a:r>
            <a:endParaRPr lang="sr-Latn-RS" b="1" dirty="0"/>
          </a:p>
          <a:p>
            <a:r>
              <a:rPr lang="en-US" b="1" dirty="0"/>
              <a:t>The Audio-Lingual Approach</a:t>
            </a:r>
            <a:endParaRPr lang="sr-Latn-RS" b="1" dirty="0"/>
          </a:p>
          <a:p>
            <a:pPr lvl="1"/>
            <a:r>
              <a:rPr lang="en-US" dirty="0"/>
              <a:t>dominant in the 1940s and 1950s</a:t>
            </a:r>
            <a:endParaRPr lang="sr-Latn-RS" dirty="0"/>
          </a:p>
          <a:p>
            <a:pPr lvl="1"/>
            <a:r>
              <a:rPr lang="en-US" dirty="0"/>
              <a:t>based on the theoretical principles of structural linguistics and </a:t>
            </a:r>
            <a:r>
              <a:rPr lang="en-US" dirty="0" err="1"/>
              <a:t>behavioural</a:t>
            </a:r>
            <a:r>
              <a:rPr lang="en-US" dirty="0"/>
              <a:t> psychology</a:t>
            </a:r>
            <a:endParaRPr lang="sr-Latn-RS" dirty="0"/>
          </a:p>
          <a:p>
            <a:pPr lvl="1"/>
            <a:r>
              <a:rPr lang="en-US" dirty="0"/>
              <a:t>insisted on error-free language learning</a:t>
            </a:r>
            <a:endParaRPr lang="sr-Latn-RS" dirty="0"/>
          </a:p>
          <a:p>
            <a:pPr lvl="1"/>
            <a:r>
              <a:rPr lang="sr-Latn-RS" dirty="0"/>
              <a:t>a</a:t>
            </a:r>
            <a:r>
              <a:rPr lang="en-US" dirty="0" err="1"/>
              <a:t>ll</a:t>
            </a:r>
            <a:r>
              <a:rPr lang="en-US" dirty="0"/>
              <a:t> four language skills were considered important </a:t>
            </a:r>
            <a:endParaRPr lang="sr-Latn-RS" dirty="0"/>
          </a:p>
          <a:p>
            <a:pPr lvl="1"/>
            <a:r>
              <a:rPr lang="sr-Latn-RS" dirty="0"/>
              <a:t>l</a:t>
            </a:r>
            <a:r>
              <a:rPr lang="en-US" dirty="0" err="1"/>
              <a:t>anguage</a:t>
            </a:r>
            <a:r>
              <a:rPr lang="en-US" dirty="0"/>
              <a:t> was often manipulated regardless of the meaning or context</a:t>
            </a:r>
            <a:endParaRPr lang="sr-Latn-RS" b="1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013927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1904999"/>
            <a:ext cx="8915400" cy="4444285"/>
          </a:xfrm>
        </p:spPr>
        <p:txBody>
          <a:bodyPr>
            <a:normAutofit/>
          </a:bodyPr>
          <a:lstStyle/>
          <a:p>
            <a:r>
              <a:rPr lang="en-US" b="1" dirty="0"/>
              <a:t>The Situational Approach </a:t>
            </a:r>
            <a:endParaRPr lang="sr-Latn-RS" b="1" dirty="0"/>
          </a:p>
          <a:p>
            <a:pPr lvl="1"/>
            <a:r>
              <a:rPr lang="en-US" dirty="0"/>
              <a:t>dominant in Britain in the 1940s and 1950s </a:t>
            </a:r>
            <a:endParaRPr lang="sr-Latn-RS" dirty="0"/>
          </a:p>
          <a:p>
            <a:pPr lvl="1"/>
            <a:r>
              <a:rPr lang="en-US" dirty="0" err="1"/>
              <a:t>emphasised</a:t>
            </a:r>
            <a:r>
              <a:rPr lang="en-US" dirty="0"/>
              <a:t> spoken language</a:t>
            </a:r>
            <a:endParaRPr lang="sr-Latn-RS" dirty="0"/>
          </a:p>
          <a:p>
            <a:pPr lvl="1"/>
            <a:r>
              <a:rPr lang="sr-Latn-RS" dirty="0"/>
              <a:t>o</a:t>
            </a:r>
            <a:r>
              <a:rPr lang="en-US" dirty="0" err="1"/>
              <a:t>nly</a:t>
            </a:r>
            <a:r>
              <a:rPr lang="en-US" dirty="0"/>
              <a:t> the target language was used in the classroom</a:t>
            </a:r>
            <a:endParaRPr lang="sr-Latn-RS" dirty="0"/>
          </a:p>
          <a:p>
            <a:pPr lvl="1"/>
            <a:r>
              <a:rPr lang="en-US" dirty="0"/>
              <a:t> language material was first </a:t>
            </a:r>
            <a:r>
              <a:rPr lang="en-US" dirty="0" err="1"/>
              <a:t>practised</a:t>
            </a:r>
            <a:r>
              <a:rPr lang="en-US" dirty="0"/>
              <a:t> orally</a:t>
            </a:r>
            <a:endParaRPr lang="sr-Latn-RS" dirty="0"/>
          </a:p>
          <a:p>
            <a:pPr lvl="1"/>
            <a:r>
              <a:rPr lang="sr-Latn-RS" dirty="0"/>
              <a:t>l</a:t>
            </a:r>
            <a:r>
              <a:rPr lang="en-US" dirty="0" err="1"/>
              <a:t>exical</a:t>
            </a:r>
            <a:r>
              <a:rPr lang="en-US" dirty="0"/>
              <a:t> and grammatical items were introduced and </a:t>
            </a:r>
            <a:r>
              <a:rPr lang="en-US" dirty="0" err="1"/>
              <a:t>practised</a:t>
            </a:r>
            <a:r>
              <a:rPr lang="en-US" dirty="0"/>
              <a:t> situationally </a:t>
            </a:r>
            <a:r>
              <a:rPr lang="sr-Latn-RS" dirty="0"/>
              <a:t>(</a:t>
            </a:r>
            <a:r>
              <a:rPr lang="en-US" dirty="0"/>
              <a:t>selected and sequenced according to their frequency in real life communication</a:t>
            </a:r>
            <a:r>
              <a:rPr lang="sr-Latn-RS" dirty="0"/>
              <a:t>)</a:t>
            </a:r>
            <a:endParaRPr lang="sr-Latn-RS" b="1" dirty="0"/>
          </a:p>
          <a:p>
            <a:r>
              <a:rPr lang="en-US" b="1" dirty="0"/>
              <a:t>The Cognitive Approach </a:t>
            </a:r>
            <a:endParaRPr lang="sr-Latn-RS" b="1" dirty="0"/>
          </a:p>
          <a:p>
            <a:pPr lvl="1"/>
            <a:r>
              <a:rPr lang="en-US" dirty="0"/>
              <a:t>error-free language production w</a:t>
            </a:r>
            <a:r>
              <a:rPr lang="sr-Latn-RS" dirty="0"/>
              <a:t>as</a:t>
            </a:r>
            <a:r>
              <a:rPr lang="en-US" dirty="0"/>
              <a:t> seen as unrealistic goal</a:t>
            </a:r>
            <a:endParaRPr lang="sr-Latn-RS" dirty="0"/>
          </a:p>
          <a:p>
            <a:pPr lvl="1"/>
            <a:r>
              <a:rPr lang="en-US" dirty="0"/>
              <a:t>relation between form and meaning was recognized</a:t>
            </a:r>
            <a:endParaRPr lang="sr-Latn-RS" dirty="0"/>
          </a:p>
          <a:p>
            <a:pPr lvl="1"/>
            <a:r>
              <a:rPr lang="en-US" dirty="0"/>
              <a:t>grammar was taught either inductively or deductively.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57611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77048"/>
          </a:xfrm>
        </p:spPr>
        <p:txBody>
          <a:bodyPr>
            <a:normAutofit/>
          </a:bodyPr>
          <a:lstStyle/>
          <a:p>
            <a:r>
              <a:rPr lang="en-US" b="1" dirty="0"/>
              <a:t>The Humanistic Approach </a:t>
            </a:r>
            <a:endParaRPr lang="sr-Latn-RS" b="1" dirty="0"/>
          </a:p>
          <a:p>
            <a:pPr lvl="1"/>
            <a:r>
              <a:rPr lang="en-US" dirty="0" err="1"/>
              <a:t>emphasised</a:t>
            </a:r>
            <a:r>
              <a:rPr lang="en-US" dirty="0"/>
              <a:t> psychological aspects of language learning</a:t>
            </a:r>
            <a:endParaRPr lang="sr-Latn-RS" dirty="0"/>
          </a:p>
          <a:p>
            <a:pPr lvl="1"/>
            <a:r>
              <a:rPr lang="sr-Latn-RS" dirty="0"/>
              <a:t>c</a:t>
            </a:r>
            <a:r>
              <a:rPr lang="en-US" dirty="0"/>
              <a:t>lass atmosphere </a:t>
            </a:r>
            <a:r>
              <a:rPr lang="sr-Latn-RS" dirty="0"/>
              <a:t>-</a:t>
            </a:r>
            <a:r>
              <a:rPr lang="en-US" dirty="0"/>
              <a:t> more important than materials or methods</a:t>
            </a:r>
            <a:endParaRPr lang="sr-Latn-RS" dirty="0"/>
          </a:p>
          <a:p>
            <a:pPr lvl="1"/>
            <a:r>
              <a:rPr lang="sr-Latn-RS" dirty="0"/>
              <a:t>p</a:t>
            </a:r>
            <a:r>
              <a:rPr lang="en-US" dirty="0" err="1"/>
              <a:t>eer</a:t>
            </a:r>
            <a:r>
              <a:rPr lang="en-US" dirty="0"/>
              <a:t> support, interaction, self-respect and respect for others</a:t>
            </a:r>
            <a:endParaRPr lang="sr-Latn-RS" dirty="0"/>
          </a:p>
          <a:p>
            <a:pPr lvl="1"/>
            <a:r>
              <a:rPr lang="sr-Latn-RS" dirty="0"/>
              <a:t>t</a:t>
            </a:r>
            <a:r>
              <a:rPr lang="en-US" dirty="0" err="1"/>
              <a:t>ranslation</a:t>
            </a:r>
            <a:r>
              <a:rPr lang="en-US" dirty="0"/>
              <a:t>  used heavily in the initial stages of learning</a:t>
            </a:r>
            <a:endParaRPr lang="sr-Latn-RS" b="1" dirty="0"/>
          </a:p>
          <a:p>
            <a:r>
              <a:rPr lang="en-US" b="1" dirty="0"/>
              <a:t>The Comprehension-Based Approach </a:t>
            </a:r>
            <a:endParaRPr lang="sr-Latn-RS" b="1" dirty="0"/>
          </a:p>
          <a:p>
            <a:pPr lvl="1"/>
            <a:r>
              <a:rPr lang="en-US" dirty="0"/>
              <a:t>grew out of research into first language acquisition</a:t>
            </a:r>
            <a:endParaRPr lang="sr-Latn-RS" dirty="0"/>
          </a:p>
          <a:p>
            <a:pPr lvl="1"/>
            <a:r>
              <a:rPr lang="sr-Latn-RS" dirty="0"/>
              <a:t>lis</a:t>
            </a:r>
            <a:r>
              <a:rPr lang="en-US" dirty="0" err="1"/>
              <a:t>tening</a:t>
            </a:r>
            <a:r>
              <a:rPr lang="en-US" dirty="0"/>
              <a:t> comprehension</a:t>
            </a:r>
            <a:r>
              <a:rPr lang="sr-Latn-RS" dirty="0"/>
              <a:t> -</a:t>
            </a:r>
            <a:r>
              <a:rPr lang="en-US" dirty="0"/>
              <a:t> the most important skill </a:t>
            </a:r>
            <a:endParaRPr lang="sr-Latn-RS" dirty="0"/>
          </a:p>
          <a:p>
            <a:pPr lvl="1"/>
            <a:r>
              <a:rPr lang="en-US" dirty="0"/>
              <a:t>learners </a:t>
            </a:r>
            <a:r>
              <a:rPr lang="sr-Latn-RS" dirty="0"/>
              <a:t>-</a:t>
            </a:r>
            <a:r>
              <a:rPr lang="en-US" dirty="0"/>
              <a:t> not expected to speak immediately, but when they felt ready, after being exposed to adequate, meaningful input</a:t>
            </a:r>
            <a:endParaRPr lang="sr-Latn-RS" dirty="0"/>
          </a:p>
          <a:p>
            <a:pPr lvl="1"/>
            <a:r>
              <a:rPr lang="en-US" dirty="0"/>
              <a:t>instead of rule learning</a:t>
            </a:r>
            <a:r>
              <a:rPr lang="sr-Latn-RS" dirty="0"/>
              <a:t> -</a:t>
            </a:r>
            <a:r>
              <a:rPr lang="en-US" dirty="0"/>
              <a:t> spontaneous acquisition of language</a:t>
            </a:r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1103265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Communicative Approach</a:t>
            </a:r>
            <a:endParaRPr lang="sr-Latn-RS" b="1" dirty="0"/>
          </a:p>
          <a:p>
            <a:pPr lvl="1"/>
            <a:r>
              <a:rPr lang="en-US" b="1" dirty="0"/>
              <a:t> </a:t>
            </a:r>
            <a:r>
              <a:rPr lang="en-US" dirty="0"/>
              <a:t>most widely accepted in the last few decades</a:t>
            </a:r>
            <a:endParaRPr lang="sr-Latn-RS" dirty="0"/>
          </a:p>
          <a:p>
            <a:pPr lvl="1"/>
            <a:r>
              <a:rPr lang="en-US" dirty="0"/>
              <a:t>main goal </a:t>
            </a:r>
            <a:r>
              <a:rPr lang="sr-Latn-RS" dirty="0"/>
              <a:t>- </a:t>
            </a:r>
            <a:r>
              <a:rPr lang="en-US" dirty="0"/>
              <a:t>getting students to communicate </a:t>
            </a:r>
            <a:r>
              <a:rPr lang="en-US" u="sng" dirty="0"/>
              <a:t>fluently</a:t>
            </a:r>
            <a:r>
              <a:rPr lang="en-US" dirty="0"/>
              <a:t> and </a:t>
            </a:r>
            <a:r>
              <a:rPr lang="en-US" u="sng" dirty="0"/>
              <a:t>accurately</a:t>
            </a:r>
            <a:endParaRPr lang="sr-Latn-RS" u="sng" dirty="0"/>
          </a:p>
          <a:p>
            <a:pPr lvl="1"/>
            <a:endParaRPr lang="sr-Latn-RS" u="sng" dirty="0"/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31439985"/>
      </p:ext>
    </p:extLst>
  </p:cSld>
  <p:clrMapOvr>
    <a:masterClrMapping/>
  </p:clrMapOvr>
</p:sld>
</file>

<file path=ppt/theme/theme1.xml><?xml version="1.0" encoding="utf-8"?>
<a:theme xmlns:a="http://schemas.openxmlformats.org/drawingml/2006/main" name="Tračak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672</Words>
  <Application>Microsoft Office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Tračak</vt:lpstr>
      <vt:lpstr>1. INTRODUCTORY NOTES</vt:lpstr>
      <vt:lpstr>PowerPoint Presentation</vt:lpstr>
      <vt:lpstr>1.2. APPROACHES AND METHODS</vt:lpstr>
      <vt:lpstr>1.2.1. Approaches to foreign language      teaching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INTRODUCTORY NOTES</dc:title>
  <dc:creator>Vesna Pilipovic</dc:creator>
  <cp:lastModifiedBy>Vesna Pilipovic</cp:lastModifiedBy>
  <cp:revision>1</cp:revision>
  <dcterms:created xsi:type="dcterms:W3CDTF">2020-10-09T14:14:43Z</dcterms:created>
  <dcterms:modified xsi:type="dcterms:W3CDTF">2020-10-09T14:18:16Z</dcterms:modified>
</cp:coreProperties>
</file>