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83" r:id="rId4"/>
    <p:sldId id="286" r:id="rId5"/>
    <p:sldId id="285" r:id="rId6"/>
    <p:sldId id="287" r:id="rId7"/>
    <p:sldId id="288" r:id="rId8"/>
    <p:sldId id="363" r:id="rId9"/>
    <p:sldId id="364" r:id="rId10"/>
    <p:sldId id="365" r:id="rId11"/>
    <p:sldId id="366" r:id="rId12"/>
    <p:sldId id="3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F5F04-9B29-4380-B99C-4AB91E0DF3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982A17-7F9C-40D7-BDC0-4727EB653B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DAF855-0E17-4F6C-85BC-4392EB42488D}"/>
              </a:ext>
            </a:extLst>
          </p:cNvPr>
          <p:cNvSpPr>
            <a:spLocks noGrp="1"/>
          </p:cNvSpPr>
          <p:nvPr>
            <p:ph type="dt" sz="half" idx="10"/>
          </p:nvPr>
        </p:nvSpPr>
        <p:spPr/>
        <p:txBody>
          <a:bodyPr/>
          <a:lstStyle/>
          <a:p>
            <a:fld id="{B5CC1CF5-3DCC-497A-8775-A9AD9CCEC295}" type="datetimeFigureOut">
              <a:rPr lang="en-US" smtClean="0"/>
              <a:t>10/09/2020</a:t>
            </a:fld>
            <a:endParaRPr lang="en-US"/>
          </a:p>
        </p:txBody>
      </p:sp>
      <p:sp>
        <p:nvSpPr>
          <p:cNvPr id="5" name="Footer Placeholder 4">
            <a:extLst>
              <a:ext uri="{FF2B5EF4-FFF2-40B4-BE49-F238E27FC236}">
                <a16:creationId xmlns:a16="http://schemas.microsoft.com/office/drawing/2014/main" id="{0C4CAEE4-5925-40E3-8D08-F018697C32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BC97A6-F87A-4731-9F73-4B465A12F84B}"/>
              </a:ext>
            </a:extLst>
          </p:cNvPr>
          <p:cNvSpPr>
            <a:spLocks noGrp="1"/>
          </p:cNvSpPr>
          <p:nvPr>
            <p:ph type="sldNum" sz="quarter" idx="12"/>
          </p:nvPr>
        </p:nvSpPr>
        <p:spPr/>
        <p:txBody>
          <a:bodyPr/>
          <a:lstStyle/>
          <a:p>
            <a:fld id="{B3A79225-6481-4252-903F-7421C36C7942}" type="slidenum">
              <a:rPr lang="en-US" smtClean="0"/>
              <a:t>‹#›</a:t>
            </a:fld>
            <a:endParaRPr lang="en-US"/>
          </a:p>
        </p:txBody>
      </p:sp>
    </p:spTree>
    <p:extLst>
      <p:ext uri="{BB962C8B-B14F-4D97-AF65-F5344CB8AC3E}">
        <p14:creationId xmlns:p14="http://schemas.microsoft.com/office/powerpoint/2010/main" val="2655859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6DF47-7F39-42EB-A83B-74B9F55DA0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DAFB7A3-A67B-4641-B393-BA81BE7B79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1D8C7F-A61E-40D8-8AB5-6B8B20EF3484}"/>
              </a:ext>
            </a:extLst>
          </p:cNvPr>
          <p:cNvSpPr>
            <a:spLocks noGrp="1"/>
          </p:cNvSpPr>
          <p:nvPr>
            <p:ph type="dt" sz="half" idx="10"/>
          </p:nvPr>
        </p:nvSpPr>
        <p:spPr/>
        <p:txBody>
          <a:bodyPr/>
          <a:lstStyle/>
          <a:p>
            <a:fld id="{B5CC1CF5-3DCC-497A-8775-A9AD9CCEC295}" type="datetimeFigureOut">
              <a:rPr lang="en-US" smtClean="0"/>
              <a:t>10/09/2020</a:t>
            </a:fld>
            <a:endParaRPr lang="en-US"/>
          </a:p>
        </p:txBody>
      </p:sp>
      <p:sp>
        <p:nvSpPr>
          <p:cNvPr id="5" name="Footer Placeholder 4">
            <a:extLst>
              <a:ext uri="{FF2B5EF4-FFF2-40B4-BE49-F238E27FC236}">
                <a16:creationId xmlns:a16="http://schemas.microsoft.com/office/drawing/2014/main" id="{CCABD97D-9208-4233-978F-DF6D0055EE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9D3107-52F8-493A-B647-F1E4D0B3AE4D}"/>
              </a:ext>
            </a:extLst>
          </p:cNvPr>
          <p:cNvSpPr>
            <a:spLocks noGrp="1"/>
          </p:cNvSpPr>
          <p:nvPr>
            <p:ph type="sldNum" sz="quarter" idx="12"/>
          </p:nvPr>
        </p:nvSpPr>
        <p:spPr/>
        <p:txBody>
          <a:bodyPr/>
          <a:lstStyle/>
          <a:p>
            <a:fld id="{B3A79225-6481-4252-903F-7421C36C7942}" type="slidenum">
              <a:rPr lang="en-US" smtClean="0"/>
              <a:t>‹#›</a:t>
            </a:fld>
            <a:endParaRPr lang="en-US"/>
          </a:p>
        </p:txBody>
      </p:sp>
    </p:spTree>
    <p:extLst>
      <p:ext uri="{BB962C8B-B14F-4D97-AF65-F5344CB8AC3E}">
        <p14:creationId xmlns:p14="http://schemas.microsoft.com/office/powerpoint/2010/main" val="2205688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BF197B-104E-4B76-8A37-9E4B140567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1630A5A-080E-40F3-A2FB-D4755883BE6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ED085C-1A6C-4882-84B9-7F1F90810566}"/>
              </a:ext>
            </a:extLst>
          </p:cNvPr>
          <p:cNvSpPr>
            <a:spLocks noGrp="1"/>
          </p:cNvSpPr>
          <p:nvPr>
            <p:ph type="dt" sz="half" idx="10"/>
          </p:nvPr>
        </p:nvSpPr>
        <p:spPr/>
        <p:txBody>
          <a:bodyPr/>
          <a:lstStyle/>
          <a:p>
            <a:fld id="{B5CC1CF5-3DCC-497A-8775-A9AD9CCEC295}" type="datetimeFigureOut">
              <a:rPr lang="en-US" smtClean="0"/>
              <a:t>10/09/2020</a:t>
            </a:fld>
            <a:endParaRPr lang="en-US"/>
          </a:p>
        </p:txBody>
      </p:sp>
      <p:sp>
        <p:nvSpPr>
          <p:cNvPr id="5" name="Footer Placeholder 4">
            <a:extLst>
              <a:ext uri="{FF2B5EF4-FFF2-40B4-BE49-F238E27FC236}">
                <a16:creationId xmlns:a16="http://schemas.microsoft.com/office/drawing/2014/main" id="{1F5B4798-11D5-4346-B9D8-2CAE96A28F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389B19-B7B5-4822-B8A0-3627F3F086BD}"/>
              </a:ext>
            </a:extLst>
          </p:cNvPr>
          <p:cNvSpPr>
            <a:spLocks noGrp="1"/>
          </p:cNvSpPr>
          <p:nvPr>
            <p:ph type="sldNum" sz="quarter" idx="12"/>
          </p:nvPr>
        </p:nvSpPr>
        <p:spPr/>
        <p:txBody>
          <a:bodyPr/>
          <a:lstStyle/>
          <a:p>
            <a:fld id="{B3A79225-6481-4252-903F-7421C36C7942}" type="slidenum">
              <a:rPr lang="en-US" smtClean="0"/>
              <a:t>‹#›</a:t>
            </a:fld>
            <a:endParaRPr lang="en-US"/>
          </a:p>
        </p:txBody>
      </p:sp>
    </p:spTree>
    <p:extLst>
      <p:ext uri="{BB962C8B-B14F-4D97-AF65-F5344CB8AC3E}">
        <p14:creationId xmlns:p14="http://schemas.microsoft.com/office/powerpoint/2010/main" val="11675112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 slajd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r-Latn-CS"/>
              <a:t>Kliknite i uredite naslov mastera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r-Latn-CS"/>
              <a:t>Kliknite i uredite stil podnaslova mastera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823855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r-Latn-CS"/>
              <a:t>Kliknite i uredite naslov mastera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298751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r-Latn-CS"/>
              <a:t>Kliknite i uredite naslov mastera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r-Latn-CS"/>
              <a:t>Kliknite i uredite tekst</a:t>
            </a:r>
          </a:p>
        </p:txBody>
      </p:sp>
      <p:sp>
        <p:nvSpPr>
          <p:cNvPr id="4" name="Date Placeholder 3"/>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7959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r-Latn-CS"/>
              <a:t>Kliknite i uredite naslov mastera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368403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r-Latn-CS"/>
              <a:t>Kliknite i uredite naslov mastera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CS"/>
              <a:t>Kliknite i uredite tekst</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CS"/>
              <a:t>Kliknite i uredite tekst</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309199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a:t>Kliknite i uredite naslov mastera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9082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20896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r-Latn-CS"/>
              <a:t>Kliknite i uredite naslov mastera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72337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19E9C-1A45-4D3D-BF40-E45FE12AA3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184069-AFF1-469E-A8BB-C53F07F5D4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68EEF3-A237-4B7D-9D83-3D3D1CA1B3A7}"/>
              </a:ext>
            </a:extLst>
          </p:cNvPr>
          <p:cNvSpPr>
            <a:spLocks noGrp="1"/>
          </p:cNvSpPr>
          <p:nvPr>
            <p:ph type="dt" sz="half" idx="10"/>
          </p:nvPr>
        </p:nvSpPr>
        <p:spPr/>
        <p:txBody>
          <a:bodyPr/>
          <a:lstStyle/>
          <a:p>
            <a:fld id="{B5CC1CF5-3DCC-497A-8775-A9AD9CCEC295}" type="datetimeFigureOut">
              <a:rPr lang="en-US" smtClean="0"/>
              <a:t>10/09/2020</a:t>
            </a:fld>
            <a:endParaRPr lang="en-US"/>
          </a:p>
        </p:txBody>
      </p:sp>
      <p:sp>
        <p:nvSpPr>
          <p:cNvPr id="5" name="Footer Placeholder 4">
            <a:extLst>
              <a:ext uri="{FF2B5EF4-FFF2-40B4-BE49-F238E27FC236}">
                <a16:creationId xmlns:a16="http://schemas.microsoft.com/office/drawing/2014/main" id="{BE96EA83-9721-48B9-88C3-CEA86A1CD0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4C6D7E-F432-4708-8181-FECC99594636}"/>
              </a:ext>
            </a:extLst>
          </p:cNvPr>
          <p:cNvSpPr>
            <a:spLocks noGrp="1"/>
          </p:cNvSpPr>
          <p:nvPr>
            <p:ph type="sldNum" sz="quarter" idx="12"/>
          </p:nvPr>
        </p:nvSpPr>
        <p:spPr/>
        <p:txBody>
          <a:bodyPr/>
          <a:lstStyle/>
          <a:p>
            <a:fld id="{B3A79225-6481-4252-903F-7421C36C7942}" type="slidenum">
              <a:rPr lang="en-US" smtClean="0"/>
              <a:t>‹#›</a:t>
            </a:fld>
            <a:endParaRPr lang="en-US"/>
          </a:p>
        </p:txBody>
      </p:sp>
    </p:spTree>
    <p:extLst>
      <p:ext uri="{BB962C8B-B14F-4D97-AF65-F5344CB8AC3E}">
        <p14:creationId xmlns:p14="http://schemas.microsoft.com/office/powerpoint/2010/main" val="3426664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r-Latn-CS"/>
              <a:t>Kliknite i uredite naslov mastera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r-Latn-CS"/>
              <a:t>Kliknite na ikonu i dodajte sliku</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3660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Naslov i nat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r-Latn-CS"/>
              <a:t>Kliknite i uredite naslov mastera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r-Latn-CS"/>
              <a:t>Kliknite i uredite tekst</a:t>
            </a:r>
          </a:p>
        </p:txBody>
      </p:sp>
      <p:sp>
        <p:nvSpPr>
          <p:cNvPr id="4" name="Date Placeholder 3"/>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601685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 sa nat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r-Latn-CS"/>
              <a:t>Kliknite i uredite naslov mastera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r-Latn-CS"/>
              <a:t>Kliknite i uredite tekst</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r-Latn-CS"/>
              <a:t>Kliknite i uredite tekst</a:t>
            </a:r>
          </a:p>
        </p:txBody>
      </p:sp>
      <p:sp>
        <p:nvSpPr>
          <p:cNvPr id="4" name="Date Placeholder 3"/>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8362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Kartica sa ime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r-Latn-CS"/>
              <a:t>Kliknite i uredite naslov mastera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477760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Kartica sa ponuđenim imenom">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r-Latn-CS"/>
              <a:t>Kliknite i uredite naslov mastera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r-Latn-CS"/>
              <a:t>Kliknite i uredite tekst</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222510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ačno ili netačn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r-Latn-CS"/>
              <a:t>Kliknite i uredite naslov mastera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r-Latn-CS"/>
              <a:t>Kliknite i uredite tekst</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792351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a:t>Kliknite i uredite naslov mastera</a:t>
            </a:r>
            <a:endParaRPr lang="en-US" dirty="0"/>
          </a:p>
        </p:txBody>
      </p:sp>
      <p:sp>
        <p:nvSpPr>
          <p:cNvPr id="3" name="Vertical Text Placeholder 2"/>
          <p:cNvSpPr>
            <a:spLocks noGrp="1"/>
          </p:cNvSpPr>
          <p:nvPr>
            <p:ph type="body" orient="vert" idx="1"/>
          </p:nvPr>
        </p:nvSpPr>
        <p:spPr/>
        <p:txBody>
          <a:bodyPr vert="eaVert" anchor="t"/>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06780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r-Latn-CS"/>
              <a:t>Kliknite i uredite naslov mastera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10/09/2020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60462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735F7-2E48-44A1-9648-93A1BDE535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31A5BE-B621-44A1-A9E7-8E3D107626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BBB424-6EF5-4763-9A14-218686527639}"/>
              </a:ext>
            </a:extLst>
          </p:cNvPr>
          <p:cNvSpPr>
            <a:spLocks noGrp="1"/>
          </p:cNvSpPr>
          <p:nvPr>
            <p:ph type="dt" sz="half" idx="10"/>
          </p:nvPr>
        </p:nvSpPr>
        <p:spPr/>
        <p:txBody>
          <a:bodyPr/>
          <a:lstStyle/>
          <a:p>
            <a:fld id="{B5CC1CF5-3DCC-497A-8775-A9AD9CCEC295}" type="datetimeFigureOut">
              <a:rPr lang="en-US" smtClean="0"/>
              <a:t>10/09/2020</a:t>
            </a:fld>
            <a:endParaRPr lang="en-US"/>
          </a:p>
        </p:txBody>
      </p:sp>
      <p:sp>
        <p:nvSpPr>
          <p:cNvPr id="5" name="Footer Placeholder 4">
            <a:extLst>
              <a:ext uri="{FF2B5EF4-FFF2-40B4-BE49-F238E27FC236}">
                <a16:creationId xmlns:a16="http://schemas.microsoft.com/office/drawing/2014/main" id="{9C87EAFF-9DE8-45E9-A77C-68F1EBD816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04028B-8EF9-4482-815D-D461F3077A70}"/>
              </a:ext>
            </a:extLst>
          </p:cNvPr>
          <p:cNvSpPr>
            <a:spLocks noGrp="1"/>
          </p:cNvSpPr>
          <p:nvPr>
            <p:ph type="sldNum" sz="quarter" idx="12"/>
          </p:nvPr>
        </p:nvSpPr>
        <p:spPr/>
        <p:txBody>
          <a:bodyPr/>
          <a:lstStyle/>
          <a:p>
            <a:fld id="{B3A79225-6481-4252-903F-7421C36C7942}" type="slidenum">
              <a:rPr lang="en-US" smtClean="0"/>
              <a:t>‹#›</a:t>
            </a:fld>
            <a:endParaRPr lang="en-US"/>
          </a:p>
        </p:txBody>
      </p:sp>
    </p:spTree>
    <p:extLst>
      <p:ext uri="{BB962C8B-B14F-4D97-AF65-F5344CB8AC3E}">
        <p14:creationId xmlns:p14="http://schemas.microsoft.com/office/powerpoint/2010/main" val="2999515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6527E-F501-4A89-BADE-2658663F4E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C39456-280C-44A6-9A9B-9CF1E672E1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076A3F-933B-4BBD-BD3D-CB05812C34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AB8728-37FB-4FFB-A128-6DCD1A7C1BB3}"/>
              </a:ext>
            </a:extLst>
          </p:cNvPr>
          <p:cNvSpPr>
            <a:spLocks noGrp="1"/>
          </p:cNvSpPr>
          <p:nvPr>
            <p:ph type="dt" sz="half" idx="10"/>
          </p:nvPr>
        </p:nvSpPr>
        <p:spPr/>
        <p:txBody>
          <a:bodyPr/>
          <a:lstStyle/>
          <a:p>
            <a:fld id="{B5CC1CF5-3DCC-497A-8775-A9AD9CCEC295}" type="datetimeFigureOut">
              <a:rPr lang="en-US" smtClean="0"/>
              <a:t>10/09/2020</a:t>
            </a:fld>
            <a:endParaRPr lang="en-US"/>
          </a:p>
        </p:txBody>
      </p:sp>
      <p:sp>
        <p:nvSpPr>
          <p:cNvPr id="6" name="Footer Placeholder 5">
            <a:extLst>
              <a:ext uri="{FF2B5EF4-FFF2-40B4-BE49-F238E27FC236}">
                <a16:creationId xmlns:a16="http://schemas.microsoft.com/office/drawing/2014/main" id="{C1EA63F1-9B3F-4E7D-B353-92CC84BC47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86C407-3977-4E4C-9FBF-B2460C3CE181}"/>
              </a:ext>
            </a:extLst>
          </p:cNvPr>
          <p:cNvSpPr>
            <a:spLocks noGrp="1"/>
          </p:cNvSpPr>
          <p:nvPr>
            <p:ph type="sldNum" sz="quarter" idx="12"/>
          </p:nvPr>
        </p:nvSpPr>
        <p:spPr/>
        <p:txBody>
          <a:bodyPr/>
          <a:lstStyle/>
          <a:p>
            <a:fld id="{B3A79225-6481-4252-903F-7421C36C7942}" type="slidenum">
              <a:rPr lang="en-US" smtClean="0"/>
              <a:t>‹#›</a:t>
            </a:fld>
            <a:endParaRPr lang="en-US"/>
          </a:p>
        </p:txBody>
      </p:sp>
    </p:spTree>
    <p:extLst>
      <p:ext uri="{BB962C8B-B14F-4D97-AF65-F5344CB8AC3E}">
        <p14:creationId xmlns:p14="http://schemas.microsoft.com/office/powerpoint/2010/main" val="1021125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02BC7-3F00-48FB-B0FC-121205E156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B2EADB-89D0-4E8A-A4C4-5E8B5D063E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E28F82-6FDB-4E14-B553-1DC1A19CF7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68F770-8462-4FDA-B75B-DCF198ADC6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4CA7BC-8C45-4173-941B-9F912E2D74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33355B5-DB1C-4322-938E-706146861211}"/>
              </a:ext>
            </a:extLst>
          </p:cNvPr>
          <p:cNvSpPr>
            <a:spLocks noGrp="1"/>
          </p:cNvSpPr>
          <p:nvPr>
            <p:ph type="dt" sz="half" idx="10"/>
          </p:nvPr>
        </p:nvSpPr>
        <p:spPr/>
        <p:txBody>
          <a:bodyPr/>
          <a:lstStyle/>
          <a:p>
            <a:fld id="{B5CC1CF5-3DCC-497A-8775-A9AD9CCEC295}" type="datetimeFigureOut">
              <a:rPr lang="en-US" smtClean="0"/>
              <a:t>10/09/2020</a:t>
            </a:fld>
            <a:endParaRPr lang="en-US"/>
          </a:p>
        </p:txBody>
      </p:sp>
      <p:sp>
        <p:nvSpPr>
          <p:cNvPr id="8" name="Footer Placeholder 7">
            <a:extLst>
              <a:ext uri="{FF2B5EF4-FFF2-40B4-BE49-F238E27FC236}">
                <a16:creationId xmlns:a16="http://schemas.microsoft.com/office/drawing/2014/main" id="{073A3AB5-4121-4B6E-9773-1DE09091F24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C280B38-342C-4001-9AB0-EEDCC21878A6}"/>
              </a:ext>
            </a:extLst>
          </p:cNvPr>
          <p:cNvSpPr>
            <a:spLocks noGrp="1"/>
          </p:cNvSpPr>
          <p:nvPr>
            <p:ph type="sldNum" sz="quarter" idx="12"/>
          </p:nvPr>
        </p:nvSpPr>
        <p:spPr/>
        <p:txBody>
          <a:bodyPr/>
          <a:lstStyle/>
          <a:p>
            <a:fld id="{B3A79225-6481-4252-903F-7421C36C7942}" type="slidenum">
              <a:rPr lang="en-US" smtClean="0"/>
              <a:t>‹#›</a:t>
            </a:fld>
            <a:endParaRPr lang="en-US"/>
          </a:p>
        </p:txBody>
      </p:sp>
    </p:spTree>
    <p:extLst>
      <p:ext uri="{BB962C8B-B14F-4D97-AF65-F5344CB8AC3E}">
        <p14:creationId xmlns:p14="http://schemas.microsoft.com/office/powerpoint/2010/main" val="3329289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06CD4-9842-4230-8742-F91410F379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28F1A9-173D-47AC-A448-54EBF87D6696}"/>
              </a:ext>
            </a:extLst>
          </p:cNvPr>
          <p:cNvSpPr>
            <a:spLocks noGrp="1"/>
          </p:cNvSpPr>
          <p:nvPr>
            <p:ph type="dt" sz="half" idx="10"/>
          </p:nvPr>
        </p:nvSpPr>
        <p:spPr/>
        <p:txBody>
          <a:bodyPr/>
          <a:lstStyle/>
          <a:p>
            <a:fld id="{B5CC1CF5-3DCC-497A-8775-A9AD9CCEC295}" type="datetimeFigureOut">
              <a:rPr lang="en-US" smtClean="0"/>
              <a:t>10/09/2020</a:t>
            </a:fld>
            <a:endParaRPr lang="en-US"/>
          </a:p>
        </p:txBody>
      </p:sp>
      <p:sp>
        <p:nvSpPr>
          <p:cNvPr id="4" name="Footer Placeholder 3">
            <a:extLst>
              <a:ext uri="{FF2B5EF4-FFF2-40B4-BE49-F238E27FC236}">
                <a16:creationId xmlns:a16="http://schemas.microsoft.com/office/drawing/2014/main" id="{B0322A3B-2BE6-4144-AF8B-10EE581A73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725821-9DBF-4A42-8BFF-07723D3EF1F5}"/>
              </a:ext>
            </a:extLst>
          </p:cNvPr>
          <p:cNvSpPr>
            <a:spLocks noGrp="1"/>
          </p:cNvSpPr>
          <p:nvPr>
            <p:ph type="sldNum" sz="quarter" idx="12"/>
          </p:nvPr>
        </p:nvSpPr>
        <p:spPr/>
        <p:txBody>
          <a:bodyPr/>
          <a:lstStyle/>
          <a:p>
            <a:fld id="{B3A79225-6481-4252-903F-7421C36C7942}" type="slidenum">
              <a:rPr lang="en-US" smtClean="0"/>
              <a:t>‹#›</a:t>
            </a:fld>
            <a:endParaRPr lang="en-US"/>
          </a:p>
        </p:txBody>
      </p:sp>
    </p:spTree>
    <p:extLst>
      <p:ext uri="{BB962C8B-B14F-4D97-AF65-F5344CB8AC3E}">
        <p14:creationId xmlns:p14="http://schemas.microsoft.com/office/powerpoint/2010/main" val="556019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31BE18-A0C4-42BC-BE31-F562D12347CE}"/>
              </a:ext>
            </a:extLst>
          </p:cNvPr>
          <p:cNvSpPr>
            <a:spLocks noGrp="1"/>
          </p:cNvSpPr>
          <p:nvPr>
            <p:ph type="dt" sz="half" idx="10"/>
          </p:nvPr>
        </p:nvSpPr>
        <p:spPr/>
        <p:txBody>
          <a:bodyPr/>
          <a:lstStyle/>
          <a:p>
            <a:fld id="{B5CC1CF5-3DCC-497A-8775-A9AD9CCEC295}" type="datetimeFigureOut">
              <a:rPr lang="en-US" smtClean="0"/>
              <a:t>10/09/2020</a:t>
            </a:fld>
            <a:endParaRPr lang="en-US"/>
          </a:p>
        </p:txBody>
      </p:sp>
      <p:sp>
        <p:nvSpPr>
          <p:cNvPr id="3" name="Footer Placeholder 2">
            <a:extLst>
              <a:ext uri="{FF2B5EF4-FFF2-40B4-BE49-F238E27FC236}">
                <a16:creationId xmlns:a16="http://schemas.microsoft.com/office/drawing/2014/main" id="{B770099A-EF23-425F-9283-7B147A9236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A836816-D796-4B71-A810-D2251D6EB8F3}"/>
              </a:ext>
            </a:extLst>
          </p:cNvPr>
          <p:cNvSpPr>
            <a:spLocks noGrp="1"/>
          </p:cNvSpPr>
          <p:nvPr>
            <p:ph type="sldNum" sz="quarter" idx="12"/>
          </p:nvPr>
        </p:nvSpPr>
        <p:spPr/>
        <p:txBody>
          <a:bodyPr/>
          <a:lstStyle/>
          <a:p>
            <a:fld id="{B3A79225-6481-4252-903F-7421C36C7942}" type="slidenum">
              <a:rPr lang="en-US" smtClean="0"/>
              <a:t>‹#›</a:t>
            </a:fld>
            <a:endParaRPr lang="en-US"/>
          </a:p>
        </p:txBody>
      </p:sp>
    </p:spTree>
    <p:extLst>
      <p:ext uri="{BB962C8B-B14F-4D97-AF65-F5344CB8AC3E}">
        <p14:creationId xmlns:p14="http://schemas.microsoft.com/office/powerpoint/2010/main" val="3003088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AF3FC-1F7F-483E-B930-924FA1EE9F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64AAB9-8950-4A74-A113-B35362E7C7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EF2BC-7428-47AE-9185-B4B7384961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69B403-AEBF-4AC8-AC78-C4D55B0BA0E0}"/>
              </a:ext>
            </a:extLst>
          </p:cNvPr>
          <p:cNvSpPr>
            <a:spLocks noGrp="1"/>
          </p:cNvSpPr>
          <p:nvPr>
            <p:ph type="dt" sz="half" idx="10"/>
          </p:nvPr>
        </p:nvSpPr>
        <p:spPr/>
        <p:txBody>
          <a:bodyPr/>
          <a:lstStyle/>
          <a:p>
            <a:fld id="{B5CC1CF5-3DCC-497A-8775-A9AD9CCEC295}" type="datetimeFigureOut">
              <a:rPr lang="en-US" smtClean="0"/>
              <a:t>10/09/2020</a:t>
            </a:fld>
            <a:endParaRPr lang="en-US"/>
          </a:p>
        </p:txBody>
      </p:sp>
      <p:sp>
        <p:nvSpPr>
          <p:cNvPr id="6" name="Footer Placeholder 5">
            <a:extLst>
              <a:ext uri="{FF2B5EF4-FFF2-40B4-BE49-F238E27FC236}">
                <a16:creationId xmlns:a16="http://schemas.microsoft.com/office/drawing/2014/main" id="{4702E092-018D-4946-9753-28D29E3175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0EAFA1-D9BF-4D7F-8AF6-FFAC09F7DCAA}"/>
              </a:ext>
            </a:extLst>
          </p:cNvPr>
          <p:cNvSpPr>
            <a:spLocks noGrp="1"/>
          </p:cNvSpPr>
          <p:nvPr>
            <p:ph type="sldNum" sz="quarter" idx="12"/>
          </p:nvPr>
        </p:nvSpPr>
        <p:spPr/>
        <p:txBody>
          <a:bodyPr/>
          <a:lstStyle/>
          <a:p>
            <a:fld id="{B3A79225-6481-4252-903F-7421C36C7942}" type="slidenum">
              <a:rPr lang="en-US" smtClean="0"/>
              <a:t>‹#›</a:t>
            </a:fld>
            <a:endParaRPr lang="en-US"/>
          </a:p>
        </p:txBody>
      </p:sp>
    </p:spTree>
    <p:extLst>
      <p:ext uri="{BB962C8B-B14F-4D97-AF65-F5344CB8AC3E}">
        <p14:creationId xmlns:p14="http://schemas.microsoft.com/office/powerpoint/2010/main" val="318768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E05EF-C1F8-4135-AD5B-9A6BA8B852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C50B60-DA33-48DF-824D-3D05368B61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EF81C7-BCD7-451F-985C-E6557DDC55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CB4A25-BAD4-4955-AC58-109ED99E34D1}"/>
              </a:ext>
            </a:extLst>
          </p:cNvPr>
          <p:cNvSpPr>
            <a:spLocks noGrp="1"/>
          </p:cNvSpPr>
          <p:nvPr>
            <p:ph type="dt" sz="half" idx="10"/>
          </p:nvPr>
        </p:nvSpPr>
        <p:spPr/>
        <p:txBody>
          <a:bodyPr/>
          <a:lstStyle/>
          <a:p>
            <a:fld id="{B5CC1CF5-3DCC-497A-8775-A9AD9CCEC295}" type="datetimeFigureOut">
              <a:rPr lang="en-US" smtClean="0"/>
              <a:t>10/09/2020</a:t>
            </a:fld>
            <a:endParaRPr lang="en-US"/>
          </a:p>
        </p:txBody>
      </p:sp>
      <p:sp>
        <p:nvSpPr>
          <p:cNvPr id="6" name="Footer Placeholder 5">
            <a:extLst>
              <a:ext uri="{FF2B5EF4-FFF2-40B4-BE49-F238E27FC236}">
                <a16:creationId xmlns:a16="http://schemas.microsoft.com/office/drawing/2014/main" id="{DB81E57B-5B19-4FD7-A37A-4762106FE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602012-3842-41A5-A94B-9D42698F5148}"/>
              </a:ext>
            </a:extLst>
          </p:cNvPr>
          <p:cNvSpPr>
            <a:spLocks noGrp="1"/>
          </p:cNvSpPr>
          <p:nvPr>
            <p:ph type="sldNum" sz="quarter" idx="12"/>
          </p:nvPr>
        </p:nvSpPr>
        <p:spPr/>
        <p:txBody>
          <a:bodyPr/>
          <a:lstStyle/>
          <a:p>
            <a:fld id="{B3A79225-6481-4252-903F-7421C36C7942}" type="slidenum">
              <a:rPr lang="en-US" smtClean="0"/>
              <a:t>‹#›</a:t>
            </a:fld>
            <a:endParaRPr lang="en-US"/>
          </a:p>
        </p:txBody>
      </p:sp>
    </p:spTree>
    <p:extLst>
      <p:ext uri="{BB962C8B-B14F-4D97-AF65-F5344CB8AC3E}">
        <p14:creationId xmlns:p14="http://schemas.microsoft.com/office/powerpoint/2010/main" val="1323666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36F524-366D-4D57-A65D-9CCDF0BB97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D813DB9-E800-4DFF-8A26-545ADB5FE4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81B86D-E7B4-4D64-B301-392883246E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CC1CF5-3DCC-497A-8775-A9AD9CCEC295}" type="datetimeFigureOut">
              <a:rPr lang="en-US" smtClean="0"/>
              <a:t>10/09/2020</a:t>
            </a:fld>
            <a:endParaRPr lang="en-US"/>
          </a:p>
        </p:txBody>
      </p:sp>
      <p:sp>
        <p:nvSpPr>
          <p:cNvPr id="5" name="Footer Placeholder 4">
            <a:extLst>
              <a:ext uri="{FF2B5EF4-FFF2-40B4-BE49-F238E27FC236}">
                <a16:creationId xmlns:a16="http://schemas.microsoft.com/office/drawing/2014/main" id="{CB482EB5-ED7B-4C94-98C3-46494A1877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C01DF67-D22C-44A8-8C95-BC39407B4A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A79225-6481-4252-903F-7421C36C7942}" type="slidenum">
              <a:rPr lang="en-US" smtClean="0"/>
              <a:t>‹#›</a:t>
            </a:fld>
            <a:endParaRPr lang="en-US"/>
          </a:p>
        </p:txBody>
      </p:sp>
    </p:spTree>
    <p:extLst>
      <p:ext uri="{BB962C8B-B14F-4D97-AF65-F5344CB8AC3E}">
        <p14:creationId xmlns:p14="http://schemas.microsoft.com/office/powerpoint/2010/main" val="3800865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r-Latn-CS"/>
              <a:t>Kliknite i uredite naslov mastera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10/09/2020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5319363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3AEF4-90F8-470C-BA0C-3B421A53A302}"/>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BAA73282-098E-4D4E-A96F-4890CF9F9AD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29978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0362331-0C3C-450E-B44E-A5A33FE26DD9}"/>
              </a:ext>
            </a:extLst>
          </p:cNvPr>
          <p:cNvSpPr>
            <a:spLocks noGrp="1"/>
          </p:cNvSpPr>
          <p:nvPr>
            <p:ph type="title"/>
          </p:nvPr>
        </p:nvSpPr>
        <p:spPr/>
        <p:txBody>
          <a:bodyPr/>
          <a:lstStyle/>
          <a:p>
            <a:r>
              <a:rPr lang="en-GB" sz="2400" b="1" dirty="0"/>
              <a:t>Task Based Instruction (TBI)</a:t>
            </a:r>
            <a:br>
              <a:rPr lang="sr-Latn-RS" b="1" dirty="0"/>
            </a:br>
            <a:endParaRPr lang="sr-Latn-RS" dirty="0"/>
          </a:p>
        </p:txBody>
      </p:sp>
      <p:sp>
        <p:nvSpPr>
          <p:cNvPr id="3" name="Čuvar mesta za sadržaj 2">
            <a:extLst>
              <a:ext uri="{FF2B5EF4-FFF2-40B4-BE49-F238E27FC236}">
                <a16:creationId xmlns:a16="http://schemas.microsoft.com/office/drawing/2014/main" id="{A000484B-9915-4A98-AB2C-CC28FF806E65}"/>
              </a:ext>
            </a:extLst>
          </p:cNvPr>
          <p:cNvSpPr>
            <a:spLocks noGrp="1"/>
          </p:cNvSpPr>
          <p:nvPr>
            <p:ph idx="1"/>
          </p:nvPr>
        </p:nvSpPr>
        <p:spPr>
          <a:xfrm>
            <a:off x="2589212" y="1540189"/>
            <a:ext cx="8915400" cy="4807602"/>
          </a:xfrm>
        </p:spPr>
        <p:txBody>
          <a:bodyPr>
            <a:normAutofit/>
          </a:bodyPr>
          <a:lstStyle/>
          <a:p>
            <a:r>
              <a:rPr lang="en-GB" dirty="0"/>
              <a:t>an approach based on the use of tasks as the core unit of planning and instruction in language teaching </a:t>
            </a:r>
            <a:endParaRPr lang="sr-Latn-RS" dirty="0"/>
          </a:p>
          <a:p>
            <a:r>
              <a:rPr lang="en-GB" dirty="0"/>
              <a:t>central idea</a:t>
            </a:r>
            <a:r>
              <a:rPr lang="sr-Latn-RS" dirty="0"/>
              <a:t> -</a:t>
            </a:r>
            <a:r>
              <a:rPr lang="en-GB" dirty="0"/>
              <a:t> learners, when engaged in completing a certain task, have numerous opportunities to communicate in a natural and purposeful way</a:t>
            </a:r>
            <a:endParaRPr lang="sr-Latn-RS" dirty="0"/>
          </a:p>
          <a:p>
            <a:r>
              <a:rPr lang="sr-Latn-RS" dirty="0"/>
              <a:t>a</a:t>
            </a:r>
            <a:r>
              <a:rPr lang="en-GB" dirty="0"/>
              <a:t> task</a:t>
            </a:r>
            <a:r>
              <a:rPr lang="sr-Latn-RS" dirty="0"/>
              <a:t> - </a:t>
            </a:r>
            <a:r>
              <a:rPr lang="en-GB" dirty="0"/>
              <a:t> an activity or goal carried out using language</a:t>
            </a:r>
            <a:r>
              <a:rPr lang="sr-Latn-RS" dirty="0"/>
              <a:t> (</a:t>
            </a:r>
            <a:r>
              <a:rPr lang="en-GB" dirty="0"/>
              <a:t>finding a solution to a puzzle, reading a map and giving directions, making a telephone call, writing a </a:t>
            </a:r>
            <a:r>
              <a:rPr lang="en-GB" dirty="0" err="1"/>
              <a:t>lett</a:t>
            </a:r>
            <a:r>
              <a:rPr lang="sr-Latn-RS" dirty="0" err="1"/>
              <a:t>er</a:t>
            </a:r>
            <a:r>
              <a:rPr lang="sr-Latn-RS" dirty="0"/>
              <a:t>)</a:t>
            </a:r>
            <a:r>
              <a:rPr lang="en-GB" dirty="0"/>
              <a:t> </a:t>
            </a:r>
            <a:endParaRPr lang="sr-Latn-RS" dirty="0"/>
          </a:p>
          <a:p>
            <a:r>
              <a:rPr lang="sr-Latn-RS" dirty="0" err="1"/>
              <a:t>main</a:t>
            </a:r>
            <a:r>
              <a:rPr lang="sr-Latn-RS" dirty="0"/>
              <a:t> </a:t>
            </a:r>
            <a:r>
              <a:rPr lang="sr-Latn-RS" dirty="0" err="1"/>
              <a:t>principles</a:t>
            </a:r>
            <a:r>
              <a:rPr lang="sr-Latn-RS" dirty="0"/>
              <a:t>:</a:t>
            </a:r>
          </a:p>
          <a:p>
            <a:pPr lvl="1"/>
            <a:r>
              <a:rPr lang="sr-Latn-RS" dirty="0"/>
              <a:t>a</a:t>
            </a:r>
            <a:r>
              <a:rPr lang="en-GB" dirty="0" err="1"/>
              <a:t>ctivities</a:t>
            </a:r>
            <a:r>
              <a:rPr lang="en-GB" dirty="0"/>
              <a:t> that involve real communication are essential for language learning. </a:t>
            </a:r>
            <a:endParaRPr lang="sr-Latn-RS" dirty="0"/>
          </a:p>
          <a:p>
            <a:pPr lvl="1"/>
            <a:r>
              <a:rPr lang="sr-Latn-RS" dirty="0"/>
              <a:t>a</a:t>
            </a:r>
            <a:r>
              <a:rPr lang="en-GB" dirty="0" err="1"/>
              <a:t>ctivities</a:t>
            </a:r>
            <a:r>
              <a:rPr lang="en-GB" dirty="0"/>
              <a:t> in which language is used for carrying out meaningful tasks promote learning. </a:t>
            </a:r>
            <a:endParaRPr lang="sr-Latn-RS" dirty="0"/>
          </a:p>
          <a:p>
            <a:pPr lvl="1"/>
            <a:r>
              <a:rPr lang="sr-Latn-RS" dirty="0"/>
              <a:t>l</a:t>
            </a:r>
            <a:r>
              <a:rPr lang="en-GB" dirty="0" err="1"/>
              <a:t>anguage</a:t>
            </a:r>
            <a:r>
              <a:rPr lang="en-GB" dirty="0"/>
              <a:t> that is meaningful to the learner supports the learning process</a:t>
            </a:r>
            <a:endParaRPr lang="sr-Latn-RS" dirty="0"/>
          </a:p>
        </p:txBody>
      </p:sp>
    </p:spTree>
    <p:extLst>
      <p:ext uri="{BB962C8B-B14F-4D97-AF65-F5344CB8AC3E}">
        <p14:creationId xmlns:p14="http://schemas.microsoft.com/office/powerpoint/2010/main" val="1794197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898240D-5B4D-48A0-8E37-4474686E599C}"/>
              </a:ext>
            </a:extLst>
          </p:cNvPr>
          <p:cNvSpPr>
            <a:spLocks noGrp="1"/>
          </p:cNvSpPr>
          <p:nvPr>
            <p:ph type="title"/>
          </p:nvPr>
        </p:nvSpPr>
        <p:spPr/>
        <p:txBody>
          <a:bodyPr/>
          <a:lstStyle/>
          <a:p>
            <a:endParaRPr lang="sr-Latn-RS"/>
          </a:p>
        </p:txBody>
      </p:sp>
      <p:sp>
        <p:nvSpPr>
          <p:cNvPr id="3" name="Čuvar mesta za sadržaj 2">
            <a:extLst>
              <a:ext uri="{FF2B5EF4-FFF2-40B4-BE49-F238E27FC236}">
                <a16:creationId xmlns:a16="http://schemas.microsoft.com/office/drawing/2014/main" id="{259BF5DB-F7B2-4BAD-9238-A71F36E49D66}"/>
              </a:ext>
            </a:extLst>
          </p:cNvPr>
          <p:cNvSpPr>
            <a:spLocks noGrp="1"/>
          </p:cNvSpPr>
          <p:nvPr>
            <p:ph idx="1"/>
          </p:nvPr>
        </p:nvSpPr>
        <p:spPr/>
        <p:txBody>
          <a:bodyPr/>
          <a:lstStyle/>
          <a:p>
            <a:r>
              <a:rPr lang="sr-Latn-RS" dirty="0" err="1"/>
              <a:t>useful</a:t>
            </a:r>
            <a:r>
              <a:rPr lang="sr-Latn-RS" dirty="0"/>
              <a:t> </a:t>
            </a:r>
            <a:r>
              <a:rPr lang="sr-Latn-RS" dirty="0" err="1"/>
              <a:t>and</a:t>
            </a:r>
            <a:r>
              <a:rPr lang="sr-Latn-RS" dirty="0"/>
              <a:t> </a:t>
            </a:r>
            <a:r>
              <a:rPr lang="sr-Latn-RS" dirty="0" err="1"/>
              <a:t>applicable</a:t>
            </a:r>
            <a:r>
              <a:rPr lang="sr-Latn-RS" dirty="0"/>
              <a:t> in </a:t>
            </a:r>
            <a:r>
              <a:rPr lang="sr-Latn-RS" dirty="0" err="1"/>
              <a:t>modern</a:t>
            </a:r>
            <a:r>
              <a:rPr lang="sr-Latn-RS" dirty="0"/>
              <a:t> </a:t>
            </a:r>
            <a:r>
              <a:rPr lang="sr-Latn-RS" dirty="0" err="1"/>
              <a:t>teaching</a:t>
            </a:r>
            <a:endParaRPr lang="sr-Latn-RS" dirty="0"/>
          </a:p>
          <a:p>
            <a:pPr lvl="1"/>
            <a:r>
              <a:rPr lang="sr-Latn-RS" dirty="0" err="1"/>
              <a:t>practical</a:t>
            </a:r>
            <a:endParaRPr lang="sr-Latn-RS" dirty="0"/>
          </a:p>
          <a:p>
            <a:pPr lvl="1"/>
            <a:r>
              <a:rPr lang="sr-Latn-RS" dirty="0" err="1"/>
              <a:t>may</a:t>
            </a:r>
            <a:r>
              <a:rPr lang="sr-Latn-RS" dirty="0"/>
              <a:t> </a:t>
            </a:r>
            <a:r>
              <a:rPr lang="sr-Latn-RS" dirty="0" err="1"/>
              <a:t>raise</a:t>
            </a:r>
            <a:r>
              <a:rPr lang="sr-Latn-RS" dirty="0"/>
              <a:t> </a:t>
            </a:r>
            <a:r>
              <a:rPr lang="sr-Latn-RS"/>
              <a:t>motivation</a:t>
            </a:r>
            <a:endParaRPr lang="sr-Latn-RS" dirty="0"/>
          </a:p>
          <a:p>
            <a:r>
              <a:rPr lang="sr-Latn-RS" dirty="0" err="1"/>
              <a:t>not</a:t>
            </a:r>
            <a:r>
              <a:rPr lang="sr-Latn-RS" dirty="0"/>
              <a:t> </a:t>
            </a:r>
            <a:r>
              <a:rPr lang="sr-Latn-RS" dirty="0" err="1"/>
              <a:t>really</a:t>
            </a:r>
            <a:r>
              <a:rPr lang="sr-Latn-RS" dirty="0"/>
              <a:t> </a:t>
            </a:r>
            <a:r>
              <a:rPr lang="sr-Latn-RS" dirty="0" err="1"/>
              <a:t>an</a:t>
            </a:r>
            <a:r>
              <a:rPr lang="sr-Latn-RS" dirty="0"/>
              <a:t> </a:t>
            </a:r>
            <a:r>
              <a:rPr lang="sr-Latn-RS" dirty="0" err="1"/>
              <a:t>approach</a:t>
            </a:r>
            <a:r>
              <a:rPr lang="sr-Latn-RS" dirty="0"/>
              <a:t>:</a:t>
            </a:r>
          </a:p>
          <a:p>
            <a:pPr lvl="1"/>
            <a:r>
              <a:rPr lang="sr-Latn-RS" dirty="0" err="1"/>
              <a:t>not</a:t>
            </a:r>
            <a:r>
              <a:rPr lang="sr-Latn-RS" dirty="0"/>
              <a:t> </a:t>
            </a:r>
            <a:r>
              <a:rPr lang="sr-Latn-RS" dirty="0" err="1"/>
              <a:t>suitable</a:t>
            </a:r>
            <a:r>
              <a:rPr lang="sr-Latn-RS" dirty="0"/>
              <a:t> </a:t>
            </a:r>
            <a:r>
              <a:rPr lang="sr-Latn-RS" dirty="0" err="1"/>
              <a:t>for</a:t>
            </a:r>
            <a:r>
              <a:rPr lang="sr-Latn-RS" dirty="0"/>
              <a:t> </a:t>
            </a:r>
            <a:r>
              <a:rPr lang="sr-Latn-RS" dirty="0" err="1"/>
              <a:t>systematic</a:t>
            </a:r>
            <a:r>
              <a:rPr lang="sr-Latn-RS" dirty="0"/>
              <a:t> </a:t>
            </a:r>
            <a:r>
              <a:rPr lang="sr-Latn-RS" dirty="0" err="1"/>
              <a:t>teaching</a:t>
            </a:r>
            <a:r>
              <a:rPr lang="sr-Latn-RS" dirty="0"/>
              <a:t> </a:t>
            </a:r>
            <a:r>
              <a:rPr lang="sr-Latn-RS" dirty="0" err="1"/>
              <a:t>and</a:t>
            </a:r>
            <a:r>
              <a:rPr lang="sr-Latn-RS" dirty="0"/>
              <a:t> </a:t>
            </a:r>
            <a:r>
              <a:rPr lang="sr-Latn-RS" dirty="0" err="1"/>
              <a:t>basis</a:t>
            </a:r>
            <a:r>
              <a:rPr lang="sr-Latn-RS" dirty="0"/>
              <a:t> </a:t>
            </a:r>
            <a:r>
              <a:rPr lang="sr-Latn-RS" dirty="0" err="1"/>
              <a:t>of</a:t>
            </a:r>
            <a:r>
              <a:rPr lang="sr-Latn-RS" dirty="0"/>
              <a:t> </a:t>
            </a:r>
            <a:r>
              <a:rPr lang="sr-Latn-RS" dirty="0" err="1"/>
              <a:t>the</a:t>
            </a:r>
            <a:r>
              <a:rPr lang="sr-Latn-RS" dirty="0"/>
              <a:t> </a:t>
            </a:r>
            <a:r>
              <a:rPr lang="sr-Latn-RS" dirty="0" err="1"/>
              <a:t>syllabus</a:t>
            </a:r>
            <a:endParaRPr lang="sr-Latn-RS" dirty="0"/>
          </a:p>
          <a:p>
            <a:pPr lvl="1"/>
            <a:r>
              <a:rPr lang="sr-Latn-RS" dirty="0" err="1"/>
              <a:t>focuses</a:t>
            </a:r>
            <a:r>
              <a:rPr lang="sr-Latn-RS" dirty="0"/>
              <a:t> on </a:t>
            </a:r>
            <a:r>
              <a:rPr lang="sr-Latn-RS" dirty="0" err="1"/>
              <a:t>task-solving</a:t>
            </a:r>
            <a:r>
              <a:rPr lang="sr-Latn-RS" dirty="0"/>
              <a:t> </a:t>
            </a:r>
            <a:r>
              <a:rPr lang="sr-Latn-RS" dirty="0" err="1"/>
              <a:t>linguistic</a:t>
            </a:r>
            <a:r>
              <a:rPr lang="sr-Latn-RS" dirty="0"/>
              <a:t> </a:t>
            </a:r>
            <a:r>
              <a:rPr lang="sr-Latn-RS" dirty="0" err="1"/>
              <a:t>forms</a:t>
            </a:r>
            <a:r>
              <a:rPr lang="sr-Latn-RS" dirty="0"/>
              <a:t> </a:t>
            </a:r>
            <a:r>
              <a:rPr lang="sr-Latn-RS" dirty="0" err="1"/>
              <a:t>and</a:t>
            </a:r>
            <a:r>
              <a:rPr lang="sr-Latn-RS" dirty="0"/>
              <a:t> </a:t>
            </a:r>
            <a:r>
              <a:rPr lang="sr-Latn-RS" dirty="0" err="1"/>
              <a:t>fails</a:t>
            </a:r>
            <a:r>
              <a:rPr lang="sr-Latn-RS" dirty="0"/>
              <a:t> to </a:t>
            </a:r>
            <a:r>
              <a:rPr lang="sr-Latn-RS" dirty="0" err="1"/>
              <a:t>include</a:t>
            </a:r>
            <a:r>
              <a:rPr lang="sr-Latn-RS" dirty="0"/>
              <a:t> </a:t>
            </a:r>
            <a:r>
              <a:rPr lang="sr-Latn-RS" dirty="0" err="1"/>
              <a:t>others</a:t>
            </a:r>
            <a:r>
              <a:rPr lang="sr-Latn-RS" dirty="0"/>
              <a:t> (</a:t>
            </a:r>
            <a:r>
              <a:rPr lang="sr-Latn-RS" dirty="0" err="1"/>
              <a:t>debates</a:t>
            </a:r>
            <a:r>
              <a:rPr lang="sr-Latn-RS" dirty="0"/>
              <a:t> </a:t>
            </a:r>
            <a:r>
              <a:rPr lang="sr-Latn-RS" dirty="0" err="1"/>
              <a:t>etc</a:t>
            </a:r>
            <a:r>
              <a:rPr lang="sr-Latn-RS" dirty="0"/>
              <a:t>.)</a:t>
            </a:r>
          </a:p>
          <a:p>
            <a:pPr lvl="1"/>
            <a:r>
              <a:rPr lang="sr-Latn-RS" dirty="0"/>
              <a:t>hard to </a:t>
            </a:r>
            <a:r>
              <a:rPr lang="sr-Latn-RS" dirty="0" err="1"/>
              <a:t>employ</a:t>
            </a:r>
            <a:r>
              <a:rPr lang="sr-Latn-RS" dirty="0"/>
              <a:t> </a:t>
            </a:r>
            <a:r>
              <a:rPr lang="sr-Latn-RS" dirty="0" err="1"/>
              <a:t>when</a:t>
            </a:r>
            <a:r>
              <a:rPr lang="sr-Latn-RS" dirty="0"/>
              <a:t>  </a:t>
            </a:r>
            <a:r>
              <a:rPr lang="sr-Latn-RS" dirty="0" err="1"/>
              <a:t>students</a:t>
            </a:r>
            <a:r>
              <a:rPr lang="sr-Latn-RS" dirty="0"/>
              <a:t> </a:t>
            </a:r>
            <a:r>
              <a:rPr lang="sr-Latn-RS" dirty="0" err="1"/>
              <a:t>have</a:t>
            </a:r>
            <a:r>
              <a:rPr lang="sr-Latn-RS" dirty="0"/>
              <a:t> </a:t>
            </a:r>
            <a:r>
              <a:rPr lang="sr-Latn-RS" dirty="0" err="1"/>
              <a:t>just</a:t>
            </a:r>
            <a:r>
              <a:rPr lang="sr-Latn-RS" dirty="0"/>
              <a:t> a </a:t>
            </a:r>
            <a:r>
              <a:rPr lang="sr-Latn-RS" dirty="0" err="1"/>
              <a:t>few</a:t>
            </a:r>
            <a:r>
              <a:rPr lang="sr-Latn-RS" dirty="0"/>
              <a:t> </a:t>
            </a:r>
            <a:r>
              <a:rPr lang="sr-Latn-RS" dirty="0" err="1"/>
              <a:t>classes</a:t>
            </a:r>
            <a:r>
              <a:rPr lang="sr-Latn-RS" dirty="0"/>
              <a:t> a </a:t>
            </a:r>
            <a:r>
              <a:rPr lang="sr-Latn-RS" dirty="0" err="1"/>
              <a:t>week</a:t>
            </a:r>
            <a:endParaRPr lang="sr-Latn-RS" dirty="0"/>
          </a:p>
          <a:p>
            <a:pPr lvl="1"/>
            <a:endParaRPr lang="sr-Latn-RS" dirty="0"/>
          </a:p>
          <a:p>
            <a:pPr lvl="1"/>
            <a:endParaRPr lang="sr-Latn-RS" dirty="0"/>
          </a:p>
          <a:p>
            <a:endParaRPr lang="sr-Latn-RS" dirty="0"/>
          </a:p>
        </p:txBody>
      </p:sp>
    </p:spTree>
    <p:extLst>
      <p:ext uri="{BB962C8B-B14F-4D97-AF65-F5344CB8AC3E}">
        <p14:creationId xmlns:p14="http://schemas.microsoft.com/office/powerpoint/2010/main" val="1312346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r-Latn-RS"/>
          </a:p>
        </p:txBody>
      </p:sp>
      <p:sp>
        <p:nvSpPr>
          <p:cNvPr id="3" name="Čuvar mesta za sadržaj 2"/>
          <p:cNvSpPr>
            <a:spLocks noGrp="1"/>
          </p:cNvSpPr>
          <p:nvPr>
            <p:ph idx="1"/>
          </p:nvPr>
        </p:nvSpPr>
        <p:spPr>
          <a:xfrm>
            <a:off x="2589212" y="2133599"/>
            <a:ext cx="8915400" cy="4486141"/>
          </a:xfrm>
        </p:spPr>
        <p:txBody>
          <a:bodyPr>
            <a:normAutofit/>
          </a:bodyPr>
          <a:lstStyle/>
          <a:p>
            <a:pPr marL="342900" lvl="2" indent="-342900"/>
            <a:r>
              <a:rPr lang="x-none" sz="1800" b="1" dirty="0"/>
              <a:t>Total Physical Response (TPR)</a:t>
            </a:r>
            <a:endParaRPr lang="sr-Latn-RS" sz="1800" b="1" dirty="0"/>
          </a:p>
          <a:p>
            <a:pPr lvl="1"/>
            <a:r>
              <a:rPr lang="en-US" dirty="0"/>
              <a:t>The teacher directs and students act in response.</a:t>
            </a:r>
            <a:endParaRPr lang="sr-Latn-RS" sz="1400" dirty="0"/>
          </a:p>
          <a:p>
            <a:pPr lvl="1"/>
            <a:r>
              <a:rPr lang="en-US" dirty="0"/>
              <a:t>Listening and physical response skills are </a:t>
            </a:r>
            <a:r>
              <a:rPr lang="en-US" dirty="0" err="1"/>
              <a:t>emphasised</a:t>
            </a:r>
            <a:r>
              <a:rPr lang="en-US" dirty="0"/>
              <a:t> over oral production.</a:t>
            </a:r>
            <a:endParaRPr lang="sr-Latn-RS" sz="1400" dirty="0"/>
          </a:p>
          <a:p>
            <a:pPr lvl="1"/>
            <a:r>
              <a:rPr lang="en-US" dirty="0"/>
              <a:t>The imperative mood is the most common language function employed. Interrogatives are also heavily used.</a:t>
            </a:r>
            <a:endParaRPr lang="sr-Latn-RS" sz="1400" dirty="0"/>
          </a:p>
          <a:p>
            <a:pPr lvl="1"/>
            <a:r>
              <a:rPr lang="en-US" dirty="0"/>
              <a:t>Whenever possible, </a:t>
            </a:r>
            <a:r>
              <a:rPr lang="en-US" dirty="0" err="1"/>
              <a:t>humour</a:t>
            </a:r>
            <a:r>
              <a:rPr lang="en-US" dirty="0"/>
              <a:t> is injected into lessons to make them more enjoyable for learners.</a:t>
            </a:r>
            <a:endParaRPr lang="sr-Latn-RS" sz="1400" dirty="0"/>
          </a:p>
          <a:p>
            <a:pPr lvl="1"/>
            <a:r>
              <a:rPr lang="en-US" dirty="0"/>
              <a:t>Students are not required to speak until they feel naturally ready or confident enough to do so.</a:t>
            </a:r>
            <a:endParaRPr lang="sr-Latn-RS" sz="1400" dirty="0"/>
          </a:p>
          <a:p>
            <a:pPr lvl="1"/>
            <a:r>
              <a:rPr lang="en-US" dirty="0"/>
              <a:t>Grammar and vocabulary are </a:t>
            </a:r>
            <a:r>
              <a:rPr lang="en-US" dirty="0" err="1"/>
              <a:t>emphasised</a:t>
            </a:r>
            <a:r>
              <a:rPr lang="en-US" dirty="0"/>
              <a:t> over other language areas. Spoken language is </a:t>
            </a:r>
            <a:r>
              <a:rPr lang="en-US" dirty="0" err="1"/>
              <a:t>emphasised</a:t>
            </a:r>
            <a:r>
              <a:rPr lang="en-US" dirty="0"/>
              <a:t> over written language.</a:t>
            </a:r>
            <a:endParaRPr lang="sr-Latn-RS" sz="1400" dirty="0"/>
          </a:p>
          <a:p>
            <a:pPr marL="800100" lvl="3" indent="-342900"/>
            <a:endParaRPr lang="sr-Latn-RS" sz="1600" b="1" dirty="0"/>
          </a:p>
          <a:p>
            <a:endParaRPr lang="sr-Latn-RS" dirty="0"/>
          </a:p>
          <a:p>
            <a:endParaRPr lang="sr-Latn-RS" dirty="0"/>
          </a:p>
        </p:txBody>
      </p:sp>
    </p:spTree>
    <p:extLst>
      <p:ext uri="{BB962C8B-B14F-4D97-AF65-F5344CB8AC3E}">
        <p14:creationId xmlns:p14="http://schemas.microsoft.com/office/powerpoint/2010/main" val="1526485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r-Latn-RS"/>
          </a:p>
        </p:txBody>
      </p:sp>
      <p:sp>
        <p:nvSpPr>
          <p:cNvPr id="3" name="Čuvar mesta za sadržaj 2"/>
          <p:cNvSpPr>
            <a:spLocks noGrp="1"/>
          </p:cNvSpPr>
          <p:nvPr>
            <p:ph idx="1"/>
          </p:nvPr>
        </p:nvSpPr>
        <p:spPr/>
        <p:txBody>
          <a:bodyPr/>
          <a:lstStyle/>
          <a:p>
            <a:r>
              <a:rPr lang="sr-Latn-RS" dirty="0" err="1"/>
              <a:t>Steps</a:t>
            </a:r>
            <a:r>
              <a:rPr lang="sr-Latn-RS" dirty="0"/>
              <a:t>:</a:t>
            </a:r>
          </a:p>
          <a:p>
            <a:pPr lvl="1"/>
            <a:r>
              <a:rPr lang="en-US" i="1" dirty="0"/>
              <a:t>Step 1</a:t>
            </a:r>
            <a:r>
              <a:rPr lang="en-US" dirty="0"/>
              <a:t>: The teacher says the command and performs the action himself.</a:t>
            </a:r>
            <a:endParaRPr lang="sr-Latn-RS" sz="1400" dirty="0"/>
          </a:p>
          <a:p>
            <a:pPr lvl="1"/>
            <a:r>
              <a:rPr lang="en-US" i="1" dirty="0"/>
              <a:t>Step 2: </a:t>
            </a:r>
            <a:r>
              <a:rPr lang="en-US" dirty="0"/>
              <a:t>The teacher says the command and both the teacher and the students perform the action.</a:t>
            </a:r>
            <a:endParaRPr lang="sr-Latn-RS" sz="1400" dirty="0"/>
          </a:p>
          <a:p>
            <a:pPr lvl="1"/>
            <a:r>
              <a:rPr lang="en-US" i="1" dirty="0"/>
              <a:t>Step 3: </a:t>
            </a:r>
            <a:r>
              <a:rPr lang="en-US" dirty="0"/>
              <a:t>The teacher says the command and only the students perform the action.</a:t>
            </a:r>
            <a:endParaRPr lang="sr-Latn-RS" sz="1400" dirty="0"/>
          </a:p>
          <a:p>
            <a:pPr lvl="1"/>
            <a:r>
              <a:rPr lang="en-US" i="1" dirty="0"/>
              <a:t>Step 4: </a:t>
            </a:r>
            <a:r>
              <a:rPr lang="en-US" dirty="0"/>
              <a:t>The teacher tells one student at a time to do the commands.</a:t>
            </a:r>
            <a:endParaRPr lang="sr-Latn-RS" sz="1400" dirty="0"/>
          </a:p>
          <a:p>
            <a:pPr lvl="1"/>
            <a:r>
              <a:rPr lang="en-US" i="1" dirty="0"/>
              <a:t>Step 5: </a:t>
            </a:r>
            <a:r>
              <a:rPr lang="en-US" dirty="0"/>
              <a:t>The roles are reversed: the students give commands to the teacher and to other students.</a:t>
            </a:r>
            <a:endParaRPr lang="sr-Latn-RS" sz="1400" dirty="0"/>
          </a:p>
          <a:p>
            <a:pPr lvl="1"/>
            <a:r>
              <a:rPr lang="en-US" i="1" dirty="0"/>
              <a:t>Step 6: </a:t>
            </a:r>
            <a:r>
              <a:rPr lang="en-US" dirty="0"/>
              <a:t>The</a:t>
            </a:r>
            <a:r>
              <a:rPr lang="en-US" i="1" dirty="0"/>
              <a:t> c</a:t>
            </a:r>
            <a:r>
              <a:rPr lang="en-US" dirty="0"/>
              <a:t>ommands are expanded and new sentences are produced</a:t>
            </a:r>
            <a:endParaRPr lang="sr-Latn-RS" dirty="0"/>
          </a:p>
        </p:txBody>
      </p:sp>
    </p:spTree>
    <p:extLst>
      <p:ext uri="{BB962C8B-B14F-4D97-AF65-F5344CB8AC3E}">
        <p14:creationId xmlns:p14="http://schemas.microsoft.com/office/powerpoint/2010/main" val="1369324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r-Latn-RS"/>
          </a:p>
        </p:txBody>
      </p:sp>
      <p:sp>
        <p:nvSpPr>
          <p:cNvPr id="3" name="Čuvar mesta za sadržaj 2"/>
          <p:cNvSpPr>
            <a:spLocks noGrp="1"/>
          </p:cNvSpPr>
          <p:nvPr>
            <p:ph idx="1"/>
          </p:nvPr>
        </p:nvSpPr>
        <p:spPr/>
        <p:txBody>
          <a:bodyPr>
            <a:normAutofit lnSpcReduction="10000"/>
          </a:bodyPr>
          <a:lstStyle/>
          <a:p>
            <a:pPr marL="342900" lvl="2" indent="-342900"/>
            <a:r>
              <a:rPr lang="x-none" sz="1800" b="1" dirty="0"/>
              <a:t>The Natural Approach</a:t>
            </a:r>
            <a:endParaRPr lang="sr-Latn-RS" sz="1800" b="1" dirty="0"/>
          </a:p>
          <a:p>
            <a:pPr lvl="1"/>
            <a:r>
              <a:rPr lang="en-US" dirty="0"/>
              <a:t>Language should be acquired, not </a:t>
            </a:r>
            <a:r>
              <a:rPr lang="en-US" dirty="0" err="1"/>
              <a:t>analysed</a:t>
            </a:r>
            <a:r>
              <a:rPr lang="en-US" dirty="0"/>
              <a:t>.</a:t>
            </a:r>
            <a:endParaRPr lang="sr-Latn-RS" sz="1400" dirty="0"/>
          </a:p>
          <a:p>
            <a:pPr lvl="1"/>
            <a:r>
              <a:rPr lang="en-US" dirty="0"/>
              <a:t>Comprehensible input is essential for triggering acquisition and it should be in the form of spoken language that is understandable to the learner or just a little beyond the learner’s level.</a:t>
            </a:r>
            <a:endParaRPr lang="sr-Latn-RS" sz="1400" dirty="0"/>
          </a:p>
          <a:p>
            <a:pPr lvl="1"/>
            <a:r>
              <a:rPr lang="en-US" dirty="0"/>
              <a:t>Comprehension precedes production, so the learner’s production should be delayed until speech emerges.</a:t>
            </a:r>
            <a:endParaRPr lang="sr-Latn-RS" sz="1400" dirty="0"/>
          </a:p>
          <a:p>
            <a:pPr lvl="1"/>
            <a:r>
              <a:rPr lang="en-US" dirty="0"/>
              <a:t>Meaning is more important than form, so errors should not be corrected unless communication is hindered.</a:t>
            </a:r>
            <a:endParaRPr lang="sr-Latn-RS" sz="1400" dirty="0"/>
          </a:p>
          <a:p>
            <a:pPr lvl="1"/>
            <a:r>
              <a:rPr lang="en-US" dirty="0"/>
              <a:t>Language is acquired for communication and should be </a:t>
            </a:r>
            <a:r>
              <a:rPr lang="en-US" dirty="0" err="1"/>
              <a:t>practised</a:t>
            </a:r>
            <a:r>
              <a:rPr lang="en-US" dirty="0"/>
              <a:t> communicatively.</a:t>
            </a:r>
            <a:endParaRPr lang="sr-Latn-RS" sz="1400" dirty="0"/>
          </a:p>
          <a:p>
            <a:pPr lvl="1"/>
            <a:r>
              <a:rPr lang="en-US" dirty="0"/>
              <a:t>The atmosphere in the classroom should be as relaxed as possible</a:t>
            </a:r>
            <a:endParaRPr lang="sr-Latn-RS" sz="1400" dirty="0"/>
          </a:p>
          <a:p>
            <a:pPr marL="1257300" lvl="4" indent="-342900"/>
            <a:endParaRPr lang="sr-Latn-RS" sz="1600" b="1" dirty="0"/>
          </a:p>
          <a:p>
            <a:endParaRPr lang="sr-Latn-RS" dirty="0"/>
          </a:p>
        </p:txBody>
      </p:sp>
    </p:spTree>
    <p:extLst>
      <p:ext uri="{BB962C8B-B14F-4D97-AF65-F5344CB8AC3E}">
        <p14:creationId xmlns:p14="http://schemas.microsoft.com/office/powerpoint/2010/main" val="2502811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r-Latn-RS"/>
          </a:p>
        </p:txBody>
      </p:sp>
      <p:sp>
        <p:nvSpPr>
          <p:cNvPr id="3" name="Čuvar mesta za sadržaj 2"/>
          <p:cNvSpPr>
            <a:spLocks noGrp="1"/>
          </p:cNvSpPr>
          <p:nvPr>
            <p:ph idx="1"/>
          </p:nvPr>
        </p:nvSpPr>
        <p:spPr/>
        <p:txBody>
          <a:bodyPr>
            <a:normAutofit lnSpcReduction="10000"/>
          </a:bodyPr>
          <a:lstStyle/>
          <a:p>
            <a:pPr marL="342900" lvl="2" indent="-342900"/>
            <a:r>
              <a:rPr lang="x-none" sz="1800" b="1" dirty="0"/>
              <a:t>The Communicative Approach (</a:t>
            </a:r>
            <a:r>
              <a:rPr lang="x-none" b="1" dirty="0"/>
              <a:t>CLT)</a:t>
            </a:r>
            <a:endParaRPr lang="sr-Latn-RS" b="1" dirty="0"/>
          </a:p>
          <a:p>
            <a:pPr lvl="1"/>
            <a:r>
              <a:rPr lang="en-US" dirty="0"/>
              <a:t>Classroom goals are focused on all of the components of communicative competence and not restricted to grammatical or linguistic competence.</a:t>
            </a:r>
            <a:endParaRPr lang="sr-Latn-RS" sz="1400" dirty="0"/>
          </a:p>
          <a:p>
            <a:pPr lvl="1"/>
            <a:r>
              <a:rPr lang="en-US" dirty="0"/>
              <a:t>Language techniques are designed to engage learners in the pragmatic, authentic, functional use of language for meaningful purposes. </a:t>
            </a:r>
            <a:r>
              <a:rPr lang="en-US" dirty="0" err="1"/>
              <a:t>Organisational</a:t>
            </a:r>
            <a:r>
              <a:rPr lang="en-US" dirty="0"/>
              <a:t> language forms are not the central focus but rather aspects of language that enable the learner to accomplish their purposes.</a:t>
            </a:r>
            <a:endParaRPr lang="sr-Latn-RS" sz="1400" dirty="0"/>
          </a:p>
          <a:p>
            <a:pPr lvl="1"/>
            <a:r>
              <a:rPr lang="en-US" dirty="0"/>
              <a:t>Fluency and accuracy are seen as complementary principles underlying communicative techniques. At times, fluency may have to take on more importance than accuracy in order to keep learners meaningfully engaged in language use.</a:t>
            </a:r>
            <a:endParaRPr lang="sr-Latn-RS" sz="1400" dirty="0"/>
          </a:p>
          <a:p>
            <a:pPr lvl="1"/>
            <a:r>
              <a:rPr lang="en-US" dirty="0"/>
              <a:t>In the communicative classroom, students ultimately have to use the language both productively and receptively in unrehearsed contexts.</a:t>
            </a:r>
            <a:endParaRPr lang="sr-Latn-RS" sz="1400" dirty="0"/>
          </a:p>
          <a:p>
            <a:pPr marL="1257300" lvl="4" indent="-342900"/>
            <a:endParaRPr lang="sr-Latn-RS" b="1" dirty="0"/>
          </a:p>
          <a:p>
            <a:endParaRPr lang="sr-Latn-RS" dirty="0"/>
          </a:p>
          <a:p>
            <a:endParaRPr lang="sr-Latn-RS" dirty="0"/>
          </a:p>
        </p:txBody>
      </p:sp>
    </p:spTree>
    <p:extLst>
      <p:ext uri="{BB962C8B-B14F-4D97-AF65-F5344CB8AC3E}">
        <p14:creationId xmlns:p14="http://schemas.microsoft.com/office/powerpoint/2010/main" val="3802819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r-Latn-RS"/>
          </a:p>
        </p:txBody>
      </p:sp>
      <p:sp>
        <p:nvSpPr>
          <p:cNvPr id="3" name="Čuvar mesta za sadržaj 2"/>
          <p:cNvSpPr>
            <a:spLocks noGrp="1"/>
          </p:cNvSpPr>
          <p:nvPr>
            <p:ph idx="1"/>
          </p:nvPr>
        </p:nvSpPr>
        <p:spPr/>
        <p:txBody>
          <a:bodyPr/>
          <a:lstStyle/>
          <a:p>
            <a:r>
              <a:rPr lang="sr-Latn-RS" u="sng" dirty="0" err="1"/>
              <a:t>Techniques</a:t>
            </a:r>
            <a:r>
              <a:rPr lang="sr-Latn-RS" u="sng" dirty="0"/>
              <a:t>:</a:t>
            </a:r>
          </a:p>
          <a:p>
            <a:pPr lvl="1"/>
            <a:endParaRPr lang="sr-Latn-RS" u="sng" dirty="0"/>
          </a:p>
          <a:p>
            <a:pPr lvl="1"/>
            <a:r>
              <a:rPr lang="en-US" i="1" dirty="0"/>
              <a:t>Authentic materials</a:t>
            </a:r>
            <a:r>
              <a:rPr lang="en-US" dirty="0"/>
              <a:t> such as newspapers, timetables, etc. are used to prepare students for real communication.</a:t>
            </a:r>
            <a:endParaRPr lang="sr-Latn-RS" sz="1400" dirty="0"/>
          </a:p>
          <a:p>
            <a:pPr lvl="1"/>
            <a:r>
              <a:rPr lang="en-US" i="1" dirty="0"/>
              <a:t>Scrambled sentences</a:t>
            </a:r>
            <a:r>
              <a:rPr lang="en-US" dirty="0"/>
              <a:t> which should be put in their original order in a text help students learn about cohesion and coherence properties of a language.</a:t>
            </a:r>
            <a:endParaRPr lang="sr-Latn-RS" sz="1400" dirty="0"/>
          </a:p>
          <a:p>
            <a:pPr lvl="1"/>
            <a:r>
              <a:rPr lang="en-US" i="1" dirty="0"/>
              <a:t>Information gap and problem solving</a:t>
            </a:r>
            <a:r>
              <a:rPr lang="en-US" dirty="0"/>
              <a:t> serve to make students communicate with one another purposefully, like in real life communication.</a:t>
            </a:r>
            <a:endParaRPr lang="sr-Latn-RS" sz="1400" dirty="0"/>
          </a:p>
          <a:p>
            <a:pPr lvl="1"/>
            <a:r>
              <a:rPr lang="en-US" i="1" dirty="0"/>
              <a:t>Role plays</a:t>
            </a:r>
            <a:r>
              <a:rPr lang="en-US" dirty="0"/>
              <a:t> give students an opportunity to </a:t>
            </a:r>
            <a:r>
              <a:rPr lang="en-US" dirty="0" err="1"/>
              <a:t>practise</a:t>
            </a:r>
            <a:r>
              <a:rPr lang="en-US" dirty="0"/>
              <a:t> communicating in different social contexts and in different social roles.</a:t>
            </a:r>
            <a:endParaRPr lang="sr-Latn-RS" sz="1400" dirty="0"/>
          </a:p>
          <a:p>
            <a:pPr lvl="1"/>
            <a:endParaRPr lang="sr-Latn-RS" dirty="0"/>
          </a:p>
        </p:txBody>
      </p:sp>
    </p:spTree>
    <p:extLst>
      <p:ext uri="{BB962C8B-B14F-4D97-AF65-F5344CB8AC3E}">
        <p14:creationId xmlns:p14="http://schemas.microsoft.com/office/powerpoint/2010/main" val="890221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DBFCE25-6D8A-4F91-BA91-29D9705ED802}"/>
              </a:ext>
            </a:extLst>
          </p:cNvPr>
          <p:cNvSpPr>
            <a:spLocks noGrp="1"/>
          </p:cNvSpPr>
          <p:nvPr>
            <p:ph type="title"/>
          </p:nvPr>
        </p:nvSpPr>
        <p:spPr/>
        <p:txBody>
          <a:bodyPr/>
          <a:lstStyle/>
          <a:p>
            <a:r>
              <a:rPr lang="en-GB" sz="2400" b="1" dirty="0"/>
              <a:t>Content Based Instruction (CBI)</a:t>
            </a:r>
            <a:br>
              <a:rPr lang="sr-Latn-RS" b="1" dirty="0"/>
            </a:br>
            <a:endParaRPr lang="sr-Latn-RS" dirty="0"/>
          </a:p>
        </p:txBody>
      </p:sp>
      <p:sp>
        <p:nvSpPr>
          <p:cNvPr id="3" name="Čuvar mesta za sadržaj 2">
            <a:extLst>
              <a:ext uri="{FF2B5EF4-FFF2-40B4-BE49-F238E27FC236}">
                <a16:creationId xmlns:a16="http://schemas.microsoft.com/office/drawing/2014/main" id="{42413E64-BD28-4F71-B9D1-9FE39D9F7BAD}"/>
              </a:ext>
            </a:extLst>
          </p:cNvPr>
          <p:cNvSpPr>
            <a:spLocks noGrp="1"/>
          </p:cNvSpPr>
          <p:nvPr>
            <p:ph idx="1"/>
          </p:nvPr>
        </p:nvSpPr>
        <p:spPr/>
        <p:txBody>
          <a:bodyPr/>
          <a:lstStyle/>
          <a:p>
            <a:r>
              <a:rPr lang="en-GB" dirty="0"/>
              <a:t>an approach  in which teaching is organised around the content or information that students will acquire, rather than around a linguistic, or other type of, syllabus </a:t>
            </a:r>
            <a:endParaRPr lang="sr-Latn-RS" dirty="0"/>
          </a:p>
          <a:p>
            <a:r>
              <a:rPr lang="en-GB" dirty="0"/>
              <a:t>the focus </a:t>
            </a:r>
            <a:r>
              <a:rPr lang="sr-Latn-RS" dirty="0"/>
              <a:t>-</a:t>
            </a:r>
            <a:r>
              <a:rPr lang="en-GB" dirty="0"/>
              <a:t> not so much on the language itself, but on the purposeful communication in the exchange of content</a:t>
            </a:r>
            <a:endParaRPr lang="sr-Latn-RS" dirty="0"/>
          </a:p>
          <a:p>
            <a:r>
              <a:rPr lang="sr-Latn-RS" dirty="0"/>
              <a:t>t</a:t>
            </a:r>
            <a:r>
              <a:rPr lang="en-GB" dirty="0"/>
              <a:t>he objectives are two-fold: language objectives</a:t>
            </a:r>
            <a:r>
              <a:rPr lang="sr-Latn-RS" dirty="0"/>
              <a:t> </a:t>
            </a:r>
            <a:r>
              <a:rPr lang="en-GB" dirty="0"/>
              <a:t>and subject matter objectives</a:t>
            </a:r>
            <a:r>
              <a:rPr lang="sr-Latn-RS" dirty="0"/>
              <a:t> </a:t>
            </a:r>
          </a:p>
          <a:p>
            <a:r>
              <a:rPr lang="sr-Latn-RS" dirty="0" err="1"/>
              <a:t>range</a:t>
            </a:r>
            <a:r>
              <a:rPr lang="sr-Latn-RS" dirty="0"/>
              <a:t> – from total </a:t>
            </a:r>
            <a:r>
              <a:rPr lang="sr-Latn-RS" dirty="0" err="1"/>
              <a:t>immersion</a:t>
            </a:r>
            <a:r>
              <a:rPr lang="sr-Latn-RS" dirty="0"/>
              <a:t> </a:t>
            </a:r>
            <a:r>
              <a:rPr lang="sr-Latn-RS" dirty="0" err="1"/>
              <a:t>programmes</a:t>
            </a:r>
            <a:r>
              <a:rPr lang="sr-Latn-RS" dirty="0"/>
              <a:t> to </a:t>
            </a:r>
            <a:r>
              <a:rPr lang="sr-Latn-RS" dirty="0" err="1"/>
              <a:t>short-lasting</a:t>
            </a:r>
            <a:r>
              <a:rPr lang="sr-Latn-RS" dirty="0"/>
              <a:t> </a:t>
            </a:r>
            <a:r>
              <a:rPr lang="sr-Latn-RS" dirty="0" err="1"/>
              <a:t>content</a:t>
            </a:r>
            <a:r>
              <a:rPr lang="sr-Latn-RS" dirty="0"/>
              <a:t> </a:t>
            </a:r>
            <a:r>
              <a:rPr lang="sr-Latn-RS" dirty="0" err="1"/>
              <a:t>based</a:t>
            </a:r>
            <a:r>
              <a:rPr lang="sr-Latn-RS" dirty="0"/>
              <a:t> </a:t>
            </a:r>
            <a:r>
              <a:rPr lang="sr-Latn-RS" dirty="0" err="1"/>
              <a:t>themes</a:t>
            </a:r>
            <a:endParaRPr lang="sr-Latn-RS" dirty="0"/>
          </a:p>
          <a:p>
            <a:r>
              <a:rPr lang="sr-Latn-RS" dirty="0" err="1"/>
              <a:t>content</a:t>
            </a:r>
            <a:r>
              <a:rPr lang="sr-Latn-RS" dirty="0"/>
              <a:t> </a:t>
            </a:r>
            <a:r>
              <a:rPr lang="sr-Latn-RS" dirty="0" err="1"/>
              <a:t>selected</a:t>
            </a:r>
            <a:r>
              <a:rPr lang="sr-Latn-RS" dirty="0"/>
              <a:t> </a:t>
            </a:r>
            <a:r>
              <a:rPr lang="sr-Latn-RS" dirty="0" err="1"/>
              <a:t>according</a:t>
            </a:r>
            <a:r>
              <a:rPr lang="sr-Latn-RS" dirty="0"/>
              <a:t> to </a:t>
            </a:r>
            <a:r>
              <a:rPr lang="sr-Latn-RS" dirty="0" err="1"/>
              <a:t>students</a:t>
            </a:r>
            <a:r>
              <a:rPr lang="sr-Latn-RS" dirty="0"/>
              <a:t>’ </a:t>
            </a:r>
            <a:r>
              <a:rPr lang="sr-Latn-RS" dirty="0" err="1"/>
              <a:t>interests</a:t>
            </a:r>
            <a:r>
              <a:rPr lang="sr-Latn-RS" dirty="0"/>
              <a:t> </a:t>
            </a:r>
            <a:r>
              <a:rPr lang="sr-Latn-RS" dirty="0" err="1"/>
              <a:t>or</a:t>
            </a:r>
            <a:r>
              <a:rPr lang="sr-Latn-RS" dirty="0"/>
              <a:t> </a:t>
            </a:r>
            <a:r>
              <a:rPr lang="sr-Latn-RS" dirty="0" err="1"/>
              <a:t>academic</a:t>
            </a:r>
            <a:r>
              <a:rPr lang="sr-Latn-RS" dirty="0"/>
              <a:t> </a:t>
            </a:r>
            <a:r>
              <a:rPr lang="sr-Latn-RS" dirty="0" err="1"/>
              <a:t>goals</a:t>
            </a:r>
            <a:endParaRPr lang="sr-Latn-RS" dirty="0"/>
          </a:p>
        </p:txBody>
      </p:sp>
    </p:spTree>
    <p:extLst>
      <p:ext uri="{BB962C8B-B14F-4D97-AF65-F5344CB8AC3E}">
        <p14:creationId xmlns:p14="http://schemas.microsoft.com/office/powerpoint/2010/main" val="1722158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56F7402-EDB8-4CE9-B609-95102ACA54C9}"/>
              </a:ext>
            </a:extLst>
          </p:cNvPr>
          <p:cNvSpPr>
            <a:spLocks noGrp="1"/>
          </p:cNvSpPr>
          <p:nvPr>
            <p:ph type="title"/>
          </p:nvPr>
        </p:nvSpPr>
        <p:spPr>
          <a:xfrm>
            <a:off x="2592925" y="624110"/>
            <a:ext cx="8911687" cy="860133"/>
          </a:xfrm>
        </p:spPr>
        <p:txBody>
          <a:bodyPr/>
          <a:lstStyle/>
          <a:p>
            <a:endParaRPr lang="sr-Latn-RS" dirty="0"/>
          </a:p>
        </p:txBody>
      </p:sp>
      <p:sp>
        <p:nvSpPr>
          <p:cNvPr id="3" name="Čuvar mesta za sadržaj 2">
            <a:extLst>
              <a:ext uri="{FF2B5EF4-FFF2-40B4-BE49-F238E27FC236}">
                <a16:creationId xmlns:a16="http://schemas.microsoft.com/office/drawing/2014/main" id="{02B31AB8-9812-4F63-9184-6F4246281F5B}"/>
              </a:ext>
            </a:extLst>
          </p:cNvPr>
          <p:cNvSpPr>
            <a:spLocks noGrp="1"/>
          </p:cNvSpPr>
          <p:nvPr>
            <p:ph idx="1"/>
          </p:nvPr>
        </p:nvSpPr>
        <p:spPr>
          <a:xfrm>
            <a:off x="2589212" y="1669774"/>
            <a:ext cx="8915400" cy="4241448"/>
          </a:xfrm>
        </p:spPr>
        <p:txBody>
          <a:bodyPr/>
          <a:lstStyle/>
          <a:p>
            <a:r>
              <a:rPr lang="en-GB" dirty="0"/>
              <a:t>The main principles:</a:t>
            </a:r>
            <a:endParaRPr lang="sr-Latn-RS" dirty="0"/>
          </a:p>
          <a:p>
            <a:pPr lvl="1"/>
            <a:r>
              <a:rPr lang="en-GB" dirty="0"/>
              <a:t>Language is learnt most effectively when it is used as a means of acquiring information of interest to the students.</a:t>
            </a:r>
            <a:endParaRPr lang="sr-Latn-RS" dirty="0"/>
          </a:p>
          <a:p>
            <a:pPr lvl="1"/>
            <a:r>
              <a:rPr lang="en-GB" dirty="0"/>
              <a:t>Selection and sequencing of language items should arise from communicative needs and not from a predetermined syllabus.</a:t>
            </a:r>
            <a:endParaRPr lang="sr-Latn-RS" dirty="0"/>
          </a:p>
          <a:p>
            <a:pPr lvl="1"/>
            <a:r>
              <a:rPr lang="en-GB" dirty="0"/>
              <a:t>Communicative competence involves more than using language conversationally. It also includes the ability to read, discuss and write about content from other fields. </a:t>
            </a:r>
            <a:endParaRPr lang="sr-Latn-RS" dirty="0"/>
          </a:p>
          <a:p>
            <a:endParaRPr lang="sr-Latn-RS" dirty="0"/>
          </a:p>
        </p:txBody>
      </p:sp>
    </p:spTree>
    <p:extLst>
      <p:ext uri="{BB962C8B-B14F-4D97-AF65-F5344CB8AC3E}">
        <p14:creationId xmlns:p14="http://schemas.microsoft.com/office/powerpoint/2010/main" val="3394529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247D304-9BB2-489B-A7FD-81041AEE6506}"/>
              </a:ext>
            </a:extLst>
          </p:cNvPr>
          <p:cNvSpPr>
            <a:spLocks noGrp="1"/>
          </p:cNvSpPr>
          <p:nvPr>
            <p:ph type="title"/>
          </p:nvPr>
        </p:nvSpPr>
        <p:spPr/>
        <p:txBody>
          <a:bodyPr/>
          <a:lstStyle/>
          <a:p>
            <a:endParaRPr lang="sr-Latn-RS"/>
          </a:p>
        </p:txBody>
      </p:sp>
      <p:sp>
        <p:nvSpPr>
          <p:cNvPr id="3" name="Čuvar mesta za sadržaj 2">
            <a:extLst>
              <a:ext uri="{FF2B5EF4-FFF2-40B4-BE49-F238E27FC236}">
                <a16:creationId xmlns:a16="http://schemas.microsoft.com/office/drawing/2014/main" id="{70BBC048-772F-4531-8561-CCD6EC982C4F}"/>
              </a:ext>
            </a:extLst>
          </p:cNvPr>
          <p:cNvSpPr>
            <a:spLocks noGrp="1"/>
          </p:cNvSpPr>
          <p:nvPr>
            <p:ph idx="1"/>
          </p:nvPr>
        </p:nvSpPr>
        <p:spPr/>
        <p:txBody>
          <a:bodyPr>
            <a:normAutofit/>
          </a:bodyPr>
          <a:lstStyle/>
          <a:p>
            <a:r>
              <a:rPr lang="en-GB" dirty="0"/>
              <a:t>frequent pair work and group work, </a:t>
            </a:r>
            <a:endParaRPr lang="sr-Latn-RS" dirty="0"/>
          </a:p>
          <a:p>
            <a:r>
              <a:rPr lang="en-GB" dirty="0"/>
              <a:t>plenty of discussions and role plays as well as information gap activities</a:t>
            </a:r>
            <a:endParaRPr lang="sr-Latn-RS" dirty="0"/>
          </a:p>
          <a:p>
            <a:r>
              <a:rPr lang="sr-Latn-RS" dirty="0"/>
              <a:t>a</a:t>
            </a:r>
            <a:r>
              <a:rPr lang="en-GB" dirty="0" err="1"/>
              <a:t>ll</a:t>
            </a:r>
            <a:r>
              <a:rPr lang="en-GB" dirty="0"/>
              <a:t> four language skills integrated and developed at the same time, as they are in real-life communication</a:t>
            </a:r>
            <a:endParaRPr lang="sr-Latn-RS" dirty="0"/>
          </a:p>
          <a:p>
            <a:r>
              <a:rPr lang="en-GB" dirty="0"/>
              <a:t>authentic and relevant materials</a:t>
            </a:r>
            <a:endParaRPr lang="sr-Latn-RS" dirty="0"/>
          </a:p>
          <a:p>
            <a:r>
              <a:rPr lang="sr-Latn-RS" dirty="0"/>
              <a:t>t</a:t>
            </a:r>
            <a:r>
              <a:rPr lang="en-GB" dirty="0"/>
              <a:t>he attitude of the teacher </a:t>
            </a:r>
            <a:r>
              <a:rPr lang="sr-Latn-RS" dirty="0"/>
              <a:t>- </a:t>
            </a:r>
            <a:r>
              <a:rPr lang="en-GB" dirty="0"/>
              <a:t>supportive and tolerant </a:t>
            </a:r>
            <a:endParaRPr lang="sr-Latn-RS" dirty="0"/>
          </a:p>
          <a:p>
            <a:r>
              <a:rPr lang="en-GB" dirty="0"/>
              <a:t>help provided whenever students struggle to form an utterance </a:t>
            </a:r>
            <a:endParaRPr lang="sr-Latn-RS" dirty="0"/>
          </a:p>
          <a:p>
            <a:r>
              <a:rPr lang="en-US" dirty="0"/>
              <a:t>grammar </a:t>
            </a:r>
            <a:r>
              <a:rPr lang="sr-Latn-RS" dirty="0"/>
              <a:t>- </a:t>
            </a:r>
            <a:r>
              <a:rPr lang="en-US" dirty="0"/>
              <a:t>which is needed for the execution of a particular task</a:t>
            </a:r>
            <a:endParaRPr lang="sr-Latn-RS" dirty="0"/>
          </a:p>
          <a:p>
            <a:endParaRPr lang="sr-Latn-RS" dirty="0"/>
          </a:p>
        </p:txBody>
      </p:sp>
    </p:spTree>
    <p:extLst>
      <p:ext uri="{BB962C8B-B14F-4D97-AF65-F5344CB8AC3E}">
        <p14:creationId xmlns:p14="http://schemas.microsoft.com/office/powerpoint/2010/main" val="21608101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račak">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1</TotalTime>
  <Words>915</Words>
  <Application>Microsoft Office PowerPoint</Application>
  <PresentationFormat>Widescreen</PresentationFormat>
  <Paragraphs>67</Paragraphs>
  <Slides>11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Century Gothic</vt:lpstr>
      <vt:lpstr>Wingdings 3</vt:lpstr>
      <vt:lpstr>Office Theme</vt:lpstr>
      <vt:lpstr>Tračak</vt:lpstr>
      <vt:lpstr>PowerPoint Presentation</vt:lpstr>
      <vt:lpstr>PowerPoint Presentation</vt:lpstr>
      <vt:lpstr>PowerPoint Presentation</vt:lpstr>
      <vt:lpstr>PowerPoint Presentation</vt:lpstr>
      <vt:lpstr>PowerPoint Presentation</vt:lpstr>
      <vt:lpstr>PowerPoint Presentation</vt:lpstr>
      <vt:lpstr>Content Based Instruction (CBI) </vt:lpstr>
      <vt:lpstr>PowerPoint Presentation</vt:lpstr>
      <vt:lpstr>PowerPoint Presentation</vt:lpstr>
      <vt:lpstr>Task Based Instruction (TBI)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Vesna Pilipovic</dc:creator>
  <cp:lastModifiedBy>Vesna Pilipovic</cp:lastModifiedBy>
  <cp:revision>1</cp:revision>
  <dcterms:created xsi:type="dcterms:W3CDTF">2020-10-09T20:53:27Z</dcterms:created>
  <dcterms:modified xsi:type="dcterms:W3CDTF">2020-10-09T20:54:33Z</dcterms:modified>
</cp:coreProperties>
</file>